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7" r:id="rId5"/>
    <p:sldId id="269" r:id="rId6"/>
    <p:sldId id="261" r:id="rId7"/>
    <p:sldId id="262" r:id="rId8"/>
    <p:sldId id="263" r:id="rId9"/>
    <p:sldId id="270" r:id="rId10"/>
    <p:sldId id="271" r:id="rId11"/>
    <p:sldId id="273" r:id="rId12"/>
    <p:sldId id="274" r:id="rId13"/>
    <p:sldId id="275" r:id="rId14"/>
    <p:sldId id="265" r:id="rId15"/>
    <p:sldId id="260" r:id="rId16"/>
  </p:sldIdLst>
  <p:sldSz cx="9144000" cy="6858000" type="screen4x3"/>
  <p:notesSz cx="6858000" cy="9144000"/>
  <p:custDataLst>
    <p:tags r:id="rId17"/>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9AA0762A-D8DC-49FB-A783-6A0B1F0B6438}" type="datetimeFigureOut">
              <a:rPr lang="ru-RU" smtClean="0"/>
              <a:pPr/>
              <a:t>06.05.2012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11FD3ACD-0C78-45B1-943A-F496C2A1E46B}"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AA0762A-D8DC-49FB-A783-6A0B1F0B6438}" type="datetimeFigureOut">
              <a:rPr lang="ru-RU" smtClean="0"/>
              <a:pPr/>
              <a:t>06.05.2012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FD3ACD-0C78-45B1-943A-F496C2A1E46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AA0762A-D8DC-49FB-A783-6A0B1F0B6438}" type="datetimeFigureOut">
              <a:rPr lang="ru-RU" smtClean="0"/>
              <a:pPr/>
              <a:t>06.05.2012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FD3ACD-0C78-45B1-943A-F496C2A1E46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9AA0762A-D8DC-49FB-A783-6A0B1F0B6438}" type="datetimeFigureOut">
              <a:rPr lang="ru-RU" smtClean="0"/>
              <a:pPr/>
              <a:t>06.05.2012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FD3ACD-0C78-45B1-943A-F496C2A1E46B}"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AA0762A-D8DC-49FB-A783-6A0B1F0B6438}" type="datetimeFigureOut">
              <a:rPr lang="ru-RU" smtClean="0"/>
              <a:pPr/>
              <a:t>06.05.2012</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11FD3ACD-0C78-45B1-943A-F496C2A1E46B}"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9AA0762A-D8DC-49FB-A783-6A0B1F0B6438}" type="datetimeFigureOut">
              <a:rPr lang="ru-RU" smtClean="0"/>
              <a:pPr/>
              <a:t>06.05.2012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FD3ACD-0C78-45B1-943A-F496C2A1E46B}"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9AA0762A-D8DC-49FB-A783-6A0B1F0B6438}" type="datetimeFigureOut">
              <a:rPr lang="ru-RU" smtClean="0"/>
              <a:pPr/>
              <a:t>06.05.2012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1FD3ACD-0C78-45B1-943A-F496C2A1E46B}"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AA0762A-D8DC-49FB-A783-6A0B1F0B6438}" type="datetimeFigureOut">
              <a:rPr lang="ru-RU" smtClean="0"/>
              <a:pPr/>
              <a:t>06.05.2012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1FD3ACD-0C78-45B1-943A-F496C2A1E46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AA0762A-D8DC-49FB-A783-6A0B1F0B6438}" type="datetimeFigureOut">
              <a:rPr lang="ru-RU" smtClean="0"/>
              <a:pPr/>
              <a:t>06.05.2012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1FD3ACD-0C78-45B1-943A-F496C2A1E46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AA0762A-D8DC-49FB-A783-6A0B1F0B6438}" type="datetimeFigureOut">
              <a:rPr lang="ru-RU" smtClean="0"/>
              <a:pPr/>
              <a:t>06.05.2012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FD3ACD-0C78-45B1-943A-F496C2A1E46B}"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AA0762A-D8DC-49FB-A783-6A0B1F0B6438}" type="datetimeFigureOut">
              <a:rPr lang="ru-RU" smtClean="0"/>
              <a:pPr/>
              <a:t>06.05.2012</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11FD3ACD-0C78-45B1-943A-F496C2A1E46B}"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AA0762A-D8DC-49FB-A783-6A0B1F0B6438}" type="datetimeFigureOut">
              <a:rPr lang="ru-RU" smtClean="0"/>
              <a:pPr/>
              <a:t>06.05.2012</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1FD3ACD-0C78-45B1-943A-F496C2A1E46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u.wikipedia.org/wiki/%D0%A4%D0%B0%D0%B9%D0%BB:Solar_eclips_1999_4.jpg" TargetMode="External"/><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ru.wikipedia.org/wiki/%D0%A4%D0%B0%D0%B9%D0%BB:171879main_LimbFlareJan12_lg.jpg" TargetMode="External"/><Relationship Id="rId7" Type="http://schemas.openxmlformats.org/officeDocument/2006/relationships/hyperlink" Target="http://ru.wikipedia.org/wiki/%D0%A4%D0%B0%D0%B9%D0%BB:Sun_in_X-Ray.png" TargetMode="External"/><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img-fotki.yandex.ru/get/5002/evgknyaginin.2/0_4adc2_ace8c378_XL.jpg" TargetMode="Externa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upload.wikimedia.org/wikipedia/commons/f/f2/Animati3.gi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hyperlink" Target="http://ru.wikipedia.org/wiki/%D0%A4%D0%B0%D0%B9%D0%BB:Mass_eject.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upload.wikimedia.org/wikipedia/commons/7/71/Sun_Earth_Comparison.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astro.uni-altai.ru/picture/normal/1066456250.jpg"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astro.uni-altai.ru/picture/normal/1066456250.jp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5" name="Содержимое 4"/>
          <p:cNvSpPr>
            <a:spLocks noGrp="1"/>
          </p:cNvSpPr>
          <p:nvPr>
            <p:ph sz="quarter" idx="1"/>
          </p:nvPr>
        </p:nvSpPr>
        <p:spPr/>
        <p:txBody>
          <a:bodyPr/>
          <a:lstStyle/>
          <a:p>
            <a:endParaRPr lang="ru-RU"/>
          </a:p>
        </p:txBody>
      </p:sp>
      <p:pic>
        <p:nvPicPr>
          <p:cNvPr id="9" name="Рисунок 8" descr="D:\Litoffka\My Pictures\wallpaper-1127700333_i_5183_full.jpg"/>
          <p:cNvPicPr/>
          <p:nvPr/>
        </p:nvPicPr>
        <p:blipFill>
          <a:blip r:embed="rId2"/>
          <a:srcRect b="11073"/>
          <a:stretch>
            <a:fillRect/>
          </a:stretch>
        </p:blipFill>
        <p:spPr bwMode="auto">
          <a:xfrm>
            <a:off x="0" y="0"/>
            <a:ext cx="9144000" cy="6858000"/>
          </a:xfrm>
          <a:prstGeom prst="rect">
            <a:avLst/>
          </a:prstGeom>
          <a:noFill/>
          <a:ln w="9525">
            <a:noFill/>
            <a:miter lim="800000"/>
            <a:headEnd/>
            <a:tailEnd/>
          </a:ln>
        </p:spPr>
      </p:pic>
      <p:sp>
        <p:nvSpPr>
          <p:cNvPr id="6" name="TextBox 5"/>
          <p:cNvSpPr txBox="1"/>
          <p:nvPr/>
        </p:nvSpPr>
        <p:spPr>
          <a:xfrm>
            <a:off x="1928794" y="2643182"/>
            <a:ext cx="5643602" cy="1200329"/>
          </a:xfrm>
          <a:prstGeom prst="rect">
            <a:avLst/>
          </a:prstGeom>
          <a:noFill/>
        </p:spPr>
        <p:txBody>
          <a:bodyPr wrap="square" rtlCol="0">
            <a:spAutoFit/>
          </a:bodyPr>
          <a:lstStyle/>
          <a:p>
            <a:pPr algn="ctr"/>
            <a:r>
              <a:rPr lang="ru-RU" sz="7200" dirty="0" smtClean="0">
                <a:solidFill>
                  <a:srgbClr val="C00000"/>
                </a:solidFill>
                <a:latin typeface="Calibri" pitchFamily="34" charset="0"/>
              </a:rPr>
              <a:t>Солнце</a:t>
            </a:r>
            <a:r>
              <a:rPr lang="ru-RU" sz="7200" dirty="0" smtClean="0">
                <a:latin typeface="Calibri" pitchFamily="34" charset="0"/>
              </a:rPr>
              <a:t> </a:t>
            </a:r>
            <a:endParaRPr lang="ru-RU" sz="7200" dirty="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solidFill>
                  <a:srgbClr val="C00000"/>
                </a:solidFill>
              </a:rPr>
              <a:t>Строение атмосферы Солнца</a:t>
            </a:r>
            <a:endParaRPr lang="ru-RU" dirty="0">
              <a:solidFill>
                <a:srgbClr val="C00000"/>
              </a:solidFill>
            </a:endParaRPr>
          </a:p>
        </p:txBody>
      </p:sp>
      <p:graphicFrame>
        <p:nvGraphicFramePr>
          <p:cNvPr id="7" name="Содержимое 6"/>
          <p:cNvGraphicFramePr>
            <a:graphicFrameLocks noGrp="1"/>
          </p:cNvGraphicFramePr>
          <p:nvPr>
            <p:ph sz="quarter" idx="1"/>
          </p:nvPr>
        </p:nvGraphicFramePr>
        <p:xfrm>
          <a:off x="285720" y="1447800"/>
          <a:ext cx="8715435" cy="4754880"/>
        </p:xfrm>
        <a:graphic>
          <a:graphicData uri="http://schemas.openxmlformats.org/drawingml/2006/table">
            <a:tbl>
              <a:tblPr firstRow="1" bandRow="1">
                <a:tableStyleId>{69CF1AB2-1976-4502-BF36-3FF5EA218861}</a:tableStyleId>
              </a:tblPr>
              <a:tblGrid>
                <a:gridCol w="1500198"/>
                <a:gridCol w="1643074"/>
                <a:gridCol w="1357322"/>
                <a:gridCol w="2000264"/>
                <a:gridCol w="2214577"/>
              </a:tblGrid>
              <a:tr h="621239">
                <a:tc>
                  <a:txBody>
                    <a:bodyPr/>
                    <a:lstStyle/>
                    <a:p>
                      <a:endParaRPr lang="ru-RU" dirty="0"/>
                    </a:p>
                  </a:txBody>
                  <a:tcPr/>
                </a:tc>
                <a:tc>
                  <a:txBody>
                    <a:bodyPr/>
                    <a:lstStyle/>
                    <a:p>
                      <a:endParaRPr lang="ru-RU" dirty="0" smtClean="0"/>
                    </a:p>
                    <a:p>
                      <a:r>
                        <a:rPr lang="ru-RU" dirty="0" smtClean="0"/>
                        <a:t>Условие наблюдения</a:t>
                      </a:r>
                    </a:p>
                    <a:p>
                      <a:endParaRPr lang="ru-RU" dirty="0"/>
                    </a:p>
                  </a:txBody>
                  <a:tcPr/>
                </a:tc>
                <a:tc>
                  <a:txBody>
                    <a:bodyPr/>
                    <a:lstStyle/>
                    <a:p>
                      <a:endParaRPr lang="ru-RU" dirty="0" smtClean="0"/>
                    </a:p>
                    <a:p>
                      <a:r>
                        <a:rPr lang="ru-RU" dirty="0" smtClean="0"/>
                        <a:t>Внешний вид</a:t>
                      </a:r>
                      <a:endParaRPr lang="ru-RU" dirty="0"/>
                    </a:p>
                  </a:txBody>
                  <a:tcPr/>
                </a:tc>
                <a:tc>
                  <a:txBody>
                    <a:bodyPr/>
                    <a:lstStyle/>
                    <a:p>
                      <a:endParaRPr lang="ru-RU" dirty="0" smtClean="0"/>
                    </a:p>
                    <a:p>
                      <a:r>
                        <a:rPr lang="ru-RU" dirty="0" smtClean="0"/>
                        <a:t>Физические характеристики</a:t>
                      </a:r>
                      <a:endParaRPr lang="ru-RU" dirty="0"/>
                    </a:p>
                  </a:txBody>
                  <a:tcPr/>
                </a:tc>
                <a:tc>
                  <a:txBody>
                    <a:bodyPr/>
                    <a:lstStyle/>
                    <a:p>
                      <a:endParaRPr lang="ru-RU" dirty="0" smtClean="0"/>
                    </a:p>
                    <a:p>
                      <a:r>
                        <a:rPr lang="ru-RU" dirty="0" smtClean="0"/>
                        <a:t>Наблюдаемые образования</a:t>
                      </a:r>
                      <a:endParaRPr lang="ru-RU" dirty="0"/>
                    </a:p>
                  </a:txBody>
                  <a:tcPr/>
                </a:tc>
              </a:tr>
              <a:tr h="1153730">
                <a:tc>
                  <a:txBody>
                    <a:bodyPr/>
                    <a:lstStyle/>
                    <a:p>
                      <a:r>
                        <a:rPr lang="ru-RU" dirty="0" smtClean="0"/>
                        <a:t>Фотосфера</a:t>
                      </a:r>
                      <a:endParaRPr lang="ru-RU" dirty="0"/>
                    </a:p>
                  </a:txBody>
                  <a:tcPr/>
                </a:tc>
                <a:tc>
                  <a:txBody>
                    <a:bodyPr/>
                    <a:lstStyle/>
                    <a:p>
                      <a:endParaRPr lang="ru-RU" dirty="0" smtClean="0"/>
                    </a:p>
                    <a:p>
                      <a:endParaRPr lang="ru-RU" dirty="0" smtClean="0"/>
                    </a:p>
                    <a:p>
                      <a:endParaRPr lang="ru-RU" dirty="0" smtClean="0"/>
                    </a:p>
                    <a:p>
                      <a:endParaRPr lang="ru-RU" dirty="0"/>
                    </a:p>
                  </a:txBody>
                  <a:tcPr/>
                </a:tc>
                <a:tc>
                  <a:txBody>
                    <a:bodyPr/>
                    <a:lstStyle/>
                    <a:p>
                      <a:endParaRPr lang="ru-RU"/>
                    </a:p>
                  </a:txBody>
                  <a:tcPr/>
                </a:tc>
                <a:tc>
                  <a:txBody>
                    <a:bodyPr/>
                    <a:lstStyle/>
                    <a:p>
                      <a:endParaRPr lang="ru-RU" dirty="0"/>
                    </a:p>
                  </a:txBody>
                  <a:tcPr/>
                </a:tc>
                <a:tc>
                  <a:txBody>
                    <a:bodyPr/>
                    <a:lstStyle/>
                    <a:p>
                      <a:endParaRPr lang="ru-RU"/>
                    </a:p>
                  </a:txBody>
                  <a:tcPr/>
                </a:tc>
              </a:tr>
              <a:tr h="1153730">
                <a:tc>
                  <a:txBody>
                    <a:bodyPr/>
                    <a:lstStyle/>
                    <a:p>
                      <a:r>
                        <a:rPr lang="ru-RU" dirty="0" smtClean="0"/>
                        <a:t>Хромосфера</a:t>
                      </a:r>
                      <a:endParaRPr lang="ru-RU" dirty="0"/>
                    </a:p>
                  </a:txBody>
                  <a:tcPr/>
                </a:tc>
                <a:tc>
                  <a:txBody>
                    <a:bodyPr/>
                    <a:lstStyle/>
                    <a:p>
                      <a:endParaRPr lang="ru-RU" dirty="0" smtClean="0"/>
                    </a:p>
                    <a:p>
                      <a:endParaRPr lang="ru-RU" dirty="0" smtClean="0"/>
                    </a:p>
                    <a:p>
                      <a:endParaRPr lang="ru-RU" dirty="0" smtClean="0"/>
                    </a:p>
                    <a:p>
                      <a:endParaRPr lang="ru-RU" dirty="0"/>
                    </a:p>
                  </a:txBody>
                  <a:tcPr/>
                </a:tc>
                <a:tc>
                  <a:txBody>
                    <a:bodyPr/>
                    <a:lstStyle/>
                    <a:p>
                      <a:endParaRPr lang="ru-RU"/>
                    </a:p>
                  </a:txBody>
                  <a:tcPr/>
                </a:tc>
                <a:tc>
                  <a:txBody>
                    <a:bodyPr/>
                    <a:lstStyle/>
                    <a:p>
                      <a:endParaRPr lang="ru-RU" dirty="0"/>
                    </a:p>
                  </a:txBody>
                  <a:tcPr/>
                </a:tc>
                <a:tc>
                  <a:txBody>
                    <a:bodyPr/>
                    <a:lstStyle/>
                    <a:p>
                      <a:endParaRPr lang="ru-RU"/>
                    </a:p>
                  </a:txBody>
                  <a:tcPr/>
                </a:tc>
              </a:tr>
              <a:tr h="1153730">
                <a:tc>
                  <a:txBody>
                    <a:bodyPr/>
                    <a:lstStyle/>
                    <a:p>
                      <a:r>
                        <a:rPr lang="ru-RU" dirty="0" smtClean="0"/>
                        <a:t>Солнечная корона</a:t>
                      </a:r>
                      <a:endParaRPr lang="ru-RU" dirty="0"/>
                    </a:p>
                  </a:txBody>
                  <a:tcPr/>
                </a:tc>
                <a:tc>
                  <a:txBody>
                    <a:bodyPr/>
                    <a:lstStyle/>
                    <a:p>
                      <a:endParaRPr lang="ru-RU" dirty="0" smtClean="0"/>
                    </a:p>
                    <a:p>
                      <a:endParaRPr lang="ru-RU" dirty="0" smtClean="0"/>
                    </a:p>
                    <a:p>
                      <a:endParaRPr lang="ru-RU" dirty="0" smtClean="0"/>
                    </a:p>
                    <a:p>
                      <a:endParaRPr lang="ru-RU" dirty="0"/>
                    </a:p>
                  </a:txBody>
                  <a:tcPr/>
                </a:tc>
                <a:tc>
                  <a:txBody>
                    <a:bodyPr/>
                    <a:lstStyle/>
                    <a:p>
                      <a:endParaRPr lang="ru-RU"/>
                    </a:p>
                  </a:txBody>
                  <a:tcPr/>
                </a:tc>
                <a:tc>
                  <a:txBody>
                    <a:bodyPr/>
                    <a:lstStyle/>
                    <a:p>
                      <a:endParaRPr lang="ru-RU" dirty="0"/>
                    </a:p>
                  </a:txBody>
                  <a:tcPr/>
                </a:tc>
                <a:tc>
                  <a:txBody>
                    <a:bodyPr/>
                    <a:lstStyle/>
                    <a:p>
                      <a:endParaRPr lang="ru-RU"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solidFill>
                  <a:srgbClr val="C00000"/>
                </a:solidFill>
              </a:rPr>
              <a:t>Строение атмосферы Солнца</a:t>
            </a:r>
            <a:endParaRPr lang="ru-RU" dirty="0">
              <a:solidFill>
                <a:srgbClr val="C00000"/>
              </a:solidFill>
            </a:endParaRPr>
          </a:p>
        </p:txBody>
      </p:sp>
      <p:graphicFrame>
        <p:nvGraphicFramePr>
          <p:cNvPr id="7" name="Содержимое 6"/>
          <p:cNvGraphicFramePr>
            <a:graphicFrameLocks noGrp="1"/>
          </p:cNvGraphicFramePr>
          <p:nvPr>
            <p:ph sz="quarter" idx="1"/>
          </p:nvPr>
        </p:nvGraphicFramePr>
        <p:xfrm>
          <a:off x="142845" y="1447800"/>
          <a:ext cx="8858310" cy="5063623"/>
        </p:xfrm>
        <a:graphic>
          <a:graphicData uri="http://schemas.openxmlformats.org/drawingml/2006/table">
            <a:tbl>
              <a:tblPr firstRow="1" bandRow="1">
                <a:tableStyleId>{69CF1AB2-1976-4502-BF36-3FF5EA218861}</a:tableStyleId>
              </a:tblPr>
              <a:tblGrid>
                <a:gridCol w="1524791"/>
                <a:gridCol w="1670010"/>
                <a:gridCol w="1452182"/>
                <a:gridCol w="2033055"/>
                <a:gridCol w="2178272"/>
              </a:tblGrid>
              <a:tr h="695316">
                <a:tc>
                  <a:txBody>
                    <a:bodyPr/>
                    <a:lstStyle/>
                    <a:p>
                      <a:endParaRPr lang="ru-RU" dirty="0"/>
                    </a:p>
                  </a:txBody>
                  <a:tcPr/>
                </a:tc>
                <a:tc>
                  <a:txBody>
                    <a:bodyPr/>
                    <a:lstStyle/>
                    <a:p>
                      <a:pPr algn="ctr"/>
                      <a:r>
                        <a:rPr lang="ru-RU" dirty="0" smtClean="0"/>
                        <a:t>Условие наблюдения</a:t>
                      </a:r>
                      <a:endParaRPr lang="ru-RU" dirty="0"/>
                    </a:p>
                  </a:txBody>
                  <a:tcPr/>
                </a:tc>
                <a:tc>
                  <a:txBody>
                    <a:bodyPr/>
                    <a:lstStyle/>
                    <a:p>
                      <a:pPr algn="ctr"/>
                      <a:r>
                        <a:rPr lang="ru-RU" dirty="0" smtClean="0"/>
                        <a:t>Внешний вид</a:t>
                      </a:r>
                      <a:endParaRPr lang="ru-RU" dirty="0"/>
                    </a:p>
                  </a:txBody>
                  <a:tcPr/>
                </a:tc>
                <a:tc>
                  <a:txBody>
                    <a:bodyPr/>
                    <a:lstStyle/>
                    <a:p>
                      <a:pPr algn="ctr"/>
                      <a:r>
                        <a:rPr lang="ru-RU" dirty="0" smtClean="0"/>
                        <a:t>Физические характеристики</a:t>
                      </a:r>
                      <a:endParaRPr lang="ru-RU" dirty="0"/>
                    </a:p>
                  </a:txBody>
                  <a:tcPr/>
                </a:tc>
                <a:tc>
                  <a:txBody>
                    <a:bodyPr/>
                    <a:lstStyle/>
                    <a:p>
                      <a:pPr algn="ctr"/>
                      <a:r>
                        <a:rPr lang="ru-RU" dirty="0" smtClean="0"/>
                        <a:t>Наблюдаемые образования</a:t>
                      </a:r>
                      <a:endParaRPr lang="ru-RU" dirty="0"/>
                    </a:p>
                  </a:txBody>
                  <a:tcPr/>
                </a:tc>
              </a:tr>
              <a:tr h="1008162">
                <a:tc>
                  <a:txBody>
                    <a:bodyPr/>
                    <a:lstStyle/>
                    <a:p>
                      <a:r>
                        <a:rPr lang="ru-RU" dirty="0" smtClean="0"/>
                        <a:t>Фотосфера</a:t>
                      </a:r>
                      <a:endParaRPr lang="ru-RU" dirty="0"/>
                    </a:p>
                  </a:txBody>
                  <a:tcPr/>
                </a:tc>
                <a:tc>
                  <a:txBody>
                    <a:bodyPr/>
                    <a:lstStyle/>
                    <a:p>
                      <a:r>
                        <a:rPr lang="ru-RU" dirty="0" smtClean="0"/>
                        <a:t>Видимая сфера</a:t>
                      </a:r>
                    </a:p>
                    <a:p>
                      <a:endParaRPr lang="ru-RU" dirty="0" smtClean="0"/>
                    </a:p>
                    <a:p>
                      <a:endParaRPr lang="ru-RU" dirty="0"/>
                    </a:p>
                  </a:txBody>
                  <a:tcPr/>
                </a:tc>
                <a:tc>
                  <a:txBody>
                    <a:bodyPr/>
                    <a:lstStyle/>
                    <a:p>
                      <a:r>
                        <a:rPr lang="ru-RU" dirty="0" smtClean="0"/>
                        <a:t>Сфера света</a:t>
                      </a:r>
                      <a:endParaRPr lang="ru-RU" dirty="0"/>
                    </a:p>
                  </a:txBody>
                  <a:tcPr/>
                </a:tc>
                <a:tc>
                  <a:txBody>
                    <a:bodyPr/>
                    <a:lstStyle/>
                    <a:p>
                      <a:r>
                        <a:rPr lang="ru-RU" dirty="0" smtClean="0"/>
                        <a:t>Высота</a:t>
                      </a:r>
                      <a:r>
                        <a:rPr lang="ru-RU" baseline="0" dirty="0" smtClean="0"/>
                        <a:t> 200-300 км</a:t>
                      </a:r>
                    </a:p>
                    <a:p>
                      <a:r>
                        <a:rPr lang="ru-RU" baseline="0" dirty="0" smtClean="0"/>
                        <a:t>Температура 4000-8000 К</a:t>
                      </a:r>
                      <a:endParaRPr lang="ru-RU" dirty="0"/>
                    </a:p>
                  </a:txBody>
                  <a:tcPr/>
                </a:tc>
                <a:tc>
                  <a:txBody>
                    <a:bodyPr/>
                    <a:lstStyle/>
                    <a:p>
                      <a:r>
                        <a:rPr lang="ru-RU" dirty="0" smtClean="0"/>
                        <a:t>Пятна</a:t>
                      </a:r>
                    </a:p>
                    <a:p>
                      <a:r>
                        <a:rPr lang="ru-RU" dirty="0" smtClean="0"/>
                        <a:t>Факелы </a:t>
                      </a:r>
                      <a:endParaRPr lang="ru-RU" dirty="0"/>
                    </a:p>
                  </a:txBody>
                  <a:tcPr/>
                </a:tc>
              </a:tr>
              <a:tr h="1473467">
                <a:tc>
                  <a:txBody>
                    <a:bodyPr/>
                    <a:lstStyle/>
                    <a:p>
                      <a:r>
                        <a:rPr lang="ru-RU" dirty="0" smtClean="0"/>
                        <a:t>Хромосфера</a:t>
                      </a:r>
                      <a:endParaRPr lang="ru-RU" dirty="0"/>
                    </a:p>
                  </a:txBody>
                  <a:tcPr/>
                </a:tc>
                <a:tc>
                  <a:txBody>
                    <a:bodyPr/>
                    <a:lstStyle/>
                    <a:p>
                      <a:r>
                        <a:rPr lang="ru-RU" dirty="0" smtClean="0"/>
                        <a:t>Полное солнечное затмение</a:t>
                      </a:r>
                      <a:endParaRPr lang="ru-RU" dirty="0"/>
                    </a:p>
                  </a:txBody>
                  <a:tcPr/>
                </a:tc>
                <a:tc>
                  <a:txBody>
                    <a:bodyPr/>
                    <a:lstStyle/>
                    <a:p>
                      <a:r>
                        <a:rPr lang="ru-RU" dirty="0" err="1" smtClean="0"/>
                        <a:t>Розовая</a:t>
                      </a:r>
                      <a:r>
                        <a:rPr lang="ru-RU" dirty="0" smtClean="0"/>
                        <a:t> каёмка</a:t>
                      </a:r>
                      <a:endParaRPr lang="ru-RU" dirty="0"/>
                    </a:p>
                  </a:txBody>
                  <a:tcPr/>
                </a:tc>
                <a:tc>
                  <a:txBody>
                    <a:bodyPr/>
                    <a:lstStyle/>
                    <a:p>
                      <a:r>
                        <a:rPr lang="ru-RU" dirty="0" smtClean="0"/>
                        <a:t>Высота 10-14 тыс.км</a:t>
                      </a:r>
                    </a:p>
                    <a:p>
                      <a:r>
                        <a:rPr lang="ru-RU" dirty="0" smtClean="0"/>
                        <a:t>Температура 5000-50 000К</a:t>
                      </a:r>
                      <a:endParaRPr lang="ru-RU" dirty="0"/>
                    </a:p>
                  </a:txBody>
                  <a:tcPr/>
                </a:tc>
                <a:tc>
                  <a:txBody>
                    <a:bodyPr/>
                    <a:lstStyle/>
                    <a:p>
                      <a:r>
                        <a:rPr lang="ru-RU" dirty="0" smtClean="0"/>
                        <a:t>Вспышки (быстрое увеличение яркости участка)</a:t>
                      </a:r>
                      <a:endParaRPr lang="ru-RU" dirty="0"/>
                    </a:p>
                  </a:txBody>
                  <a:tcPr/>
                </a:tc>
              </a:tr>
              <a:tr h="1706120">
                <a:tc>
                  <a:txBody>
                    <a:bodyPr/>
                    <a:lstStyle/>
                    <a:p>
                      <a:r>
                        <a:rPr lang="ru-RU" dirty="0" smtClean="0"/>
                        <a:t>Солнечная корона</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Полное солнечное затмение</a:t>
                      </a:r>
                      <a:endParaRPr lang="ru-RU" dirty="0" smtClean="0"/>
                    </a:p>
                    <a:p>
                      <a:endParaRPr lang="ru-RU" dirty="0" smtClean="0"/>
                    </a:p>
                    <a:p>
                      <a:endParaRPr lang="ru-RU" dirty="0"/>
                    </a:p>
                  </a:txBody>
                  <a:tcPr/>
                </a:tc>
                <a:tc>
                  <a:txBody>
                    <a:bodyPr/>
                    <a:lstStyle/>
                    <a:p>
                      <a:r>
                        <a:rPr lang="ru-RU" dirty="0" smtClean="0"/>
                        <a:t>Лучистое</a:t>
                      </a:r>
                      <a:r>
                        <a:rPr lang="ru-RU" baseline="0" dirty="0" smtClean="0"/>
                        <a:t> </a:t>
                      </a:r>
                    </a:p>
                    <a:p>
                      <a:r>
                        <a:rPr lang="ru-RU" baseline="0" dirty="0" smtClean="0"/>
                        <a:t>жемчужное сияние</a:t>
                      </a:r>
                      <a:endParaRPr lang="ru-RU" dirty="0"/>
                    </a:p>
                  </a:txBody>
                  <a:tcPr/>
                </a:tc>
                <a:tc>
                  <a:txBody>
                    <a:bodyPr/>
                    <a:lstStyle/>
                    <a:p>
                      <a:r>
                        <a:rPr lang="ru-RU" dirty="0" smtClean="0"/>
                        <a:t>Температура </a:t>
                      </a:r>
                    </a:p>
                    <a:p>
                      <a:r>
                        <a:rPr lang="ru-RU" dirty="0" smtClean="0"/>
                        <a:t>2 000 000К</a:t>
                      </a:r>
                      <a:endParaRPr lang="ru-RU" dirty="0"/>
                    </a:p>
                  </a:txBody>
                  <a:tcPr/>
                </a:tc>
                <a:tc>
                  <a:txBody>
                    <a:bodyPr/>
                    <a:lstStyle/>
                    <a:p>
                      <a:r>
                        <a:rPr lang="ru-RU" dirty="0" smtClean="0"/>
                        <a:t>Протуберанцы </a:t>
                      </a:r>
                    </a:p>
                    <a:p>
                      <a:r>
                        <a:rPr lang="ru-RU" dirty="0" smtClean="0"/>
                        <a:t>Солнечный ветер</a:t>
                      </a:r>
                      <a:endParaRPr lang="ru-RU"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914400" y="274638"/>
            <a:ext cx="7772400" cy="796908"/>
          </a:xfrm>
        </p:spPr>
        <p:txBody>
          <a:bodyPr/>
          <a:lstStyle/>
          <a:p>
            <a:pPr algn="ctr"/>
            <a:r>
              <a:rPr lang="ru-RU" dirty="0" smtClean="0">
                <a:solidFill>
                  <a:srgbClr val="C00000"/>
                </a:solidFill>
              </a:rPr>
              <a:t>Строение атмосферы Солнца</a:t>
            </a:r>
            <a:endParaRPr lang="ru-RU" dirty="0">
              <a:solidFill>
                <a:srgbClr val="C00000"/>
              </a:solidFill>
            </a:endParaRPr>
          </a:p>
        </p:txBody>
      </p:sp>
      <p:sp>
        <p:nvSpPr>
          <p:cNvPr id="8" name="Содержимое 7"/>
          <p:cNvSpPr>
            <a:spLocks noGrp="1"/>
          </p:cNvSpPr>
          <p:nvPr>
            <p:ph sz="quarter" idx="1"/>
          </p:nvPr>
        </p:nvSpPr>
        <p:spPr/>
        <p:txBody>
          <a:bodyPr/>
          <a:lstStyle/>
          <a:p>
            <a:r>
              <a:rPr lang="ru-RU" dirty="0" smtClean="0"/>
              <a:t>Фотосфера</a:t>
            </a:r>
          </a:p>
          <a:p>
            <a:endParaRPr lang="ru-RU" dirty="0" smtClean="0"/>
          </a:p>
          <a:p>
            <a:endParaRPr lang="ru-RU" dirty="0" smtClean="0"/>
          </a:p>
          <a:p>
            <a:endParaRPr lang="ru-RU" dirty="0" smtClean="0"/>
          </a:p>
          <a:p>
            <a:endParaRPr lang="ru-RU" dirty="0" smtClean="0"/>
          </a:p>
          <a:p>
            <a:endParaRPr lang="ru-RU" dirty="0" smtClean="0"/>
          </a:p>
          <a:p>
            <a:pPr>
              <a:buNone/>
            </a:pPr>
            <a:endParaRPr lang="ru-RU" dirty="0" smtClean="0"/>
          </a:p>
          <a:p>
            <a:r>
              <a:rPr lang="ru-RU" dirty="0" smtClean="0"/>
              <a:t>Солнечная </a:t>
            </a:r>
          </a:p>
          <a:p>
            <a:pPr>
              <a:buNone/>
            </a:pPr>
            <a:r>
              <a:rPr lang="ru-RU" dirty="0" smtClean="0"/>
              <a:t> </a:t>
            </a:r>
            <a:r>
              <a:rPr lang="ru-RU" dirty="0" smtClean="0"/>
              <a:t>    корона</a:t>
            </a:r>
            <a:endParaRPr lang="ru-RU" dirty="0"/>
          </a:p>
        </p:txBody>
      </p:sp>
      <p:sp>
        <p:nvSpPr>
          <p:cNvPr id="13" name="Содержимое 12"/>
          <p:cNvSpPr>
            <a:spLocks noGrp="1"/>
          </p:cNvSpPr>
          <p:nvPr>
            <p:ph sz="quarter" idx="2"/>
          </p:nvPr>
        </p:nvSpPr>
        <p:spPr/>
        <p:txBody>
          <a:bodyPr/>
          <a:lstStyle/>
          <a:p>
            <a:r>
              <a:rPr lang="ru-RU" dirty="0" smtClean="0"/>
              <a:t>Хромосфера</a:t>
            </a:r>
          </a:p>
          <a:p>
            <a:endParaRPr lang="ru-RU" dirty="0"/>
          </a:p>
        </p:txBody>
      </p:sp>
      <p:pic>
        <p:nvPicPr>
          <p:cNvPr id="11" name="Picture 6" descr="http://im8-tub-ru.yandex.net/i?id=175422561-32-72"/>
          <p:cNvPicPr>
            <a:picLocks noChangeAspect="1" noChangeArrowheads="1"/>
          </p:cNvPicPr>
          <p:nvPr/>
        </p:nvPicPr>
        <p:blipFill>
          <a:blip r:embed="rId2"/>
          <a:srcRect/>
          <a:stretch>
            <a:fillRect/>
          </a:stretch>
        </p:blipFill>
        <p:spPr bwMode="auto">
          <a:xfrm>
            <a:off x="4857752" y="2071678"/>
            <a:ext cx="3069520" cy="1903102"/>
          </a:xfrm>
          <a:prstGeom prst="rect">
            <a:avLst/>
          </a:prstGeom>
          <a:noFill/>
        </p:spPr>
      </p:pic>
      <p:pic>
        <p:nvPicPr>
          <p:cNvPr id="12" name="Picture 4" descr="http://upload.wikimedia.org/wikipedia/commons/thumb/4/4d/Solar_eclips_1999_4.jpg/200px-Solar_eclips_1999_4.jpg">
            <a:hlinkClick r:id="rId3"/>
          </p:cNvPr>
          <p:cNvPicPr>
            <a:picLocks noChangeAspect="1" noChangeArrowheads="1"/>
          </p:cNvPicPr>
          <p:nvPr/>
        </p:nvPicPr>
        <p:blipFill>
          <a:blip r:embed="rId4"/>
          <a:srcRect/>
          <a:stretch>
            <a:fillRect/>
          </a:stretch>
        </p:blipFill>
        <p:spPr bwMode="auto">
          <a:xfrm>
            <a:off x="3428992" y="4267074"/>
            <a:ext cx="2214578" cy="2181359"/>
          </a:xfrm>
          <a:prstGeom prst="rect">
            <a:avLst/>
          </a:prstGeom>
          <a:noFill/>
        </p:spPr>
      </p:pic>
      <p:pic>
        <p:nvPicPr>
          <p:cNvPr id="14" name="Picture 2" descr="http://im6-tub-ru.yandex.net/i?id=385048438-58-72"/>
          <p:cNvPicPr>
            <a:picLocks noChangeAspect="1" noChangeArrowheads="1"/>
          </p:cNvPicPr>
          <p:nvPr/>
        </p:nvPicPr>
        <p:blipFill>
          <a:blip r:embed="rId5"/>
          <a:srcRect/>
          <a:stretch>
            <a:fillRect/>
          </a:stretch>
        </p:blipFill>
        <p:spPr bwMode="auto">
          <a:xfrm>
            <a:off x="785786" y="2071678"/>
            <a:ext cx="2500320" cy="186690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Активные образования</a:t>
            </a:r>
            <a:endParaRPr lang="ru-RU" dirty="0">
              <a:solidFill>
                <a:srgbClr val="C00000"/>
              </a:solidFill>
            </a:endParaRPr>
          </a:p>
        </p:txBody>
      </p:sp>
      <p:sp>
        <p:nvSpPr>
          <p:cNvPr id="3" name="Содержимое 2"/>
          <p:cNvSpPr>
            <a:spLocks noGrp="1"/>
          </p:cNvSpPr>
          <p:nvPr>
            <p:ph sz="quarter" idx="1"/>
          </p:nvPr>
        </p:nvSpPr>
        <p:spPr/>
        <p:txBody>
          <a:bodyPr/>
          <a:lstStyle/>
          <a:p>
            <a:r>
              <a:rPr lang="ru-RU" dirty="0" smtClean="0"/>
              <a:t>Пятна  и факелы</a:t>
            </a:r>
          </a:p>
          <a:p>
            <a:endParaRPr lang="ru-RU" dirty="0" smtClean="0"/>
          </a:p>
          <a:p>
            <a:endParaRPr lang="ru-RU" dirty="0" smtClean="0"/>
          </a:p>
          <a:p>
            <a:endParaRPr lang="ru-RU" dirty="0" smtClean="0"/>
          </a:p>
          <a:p>
            <a:endParaRPr lang="ru-RU" dirty="0" smtClean="0"/>
          </a:p>
          <a:p>
            <a:endParaRPr lang="ru-RU" dirty="0" smtClean="0"/>
          </a:p>
          <a:p>
            <a:r>
              <a:rPr lang="ru-RU" dirty="0" smtClean="0"/>
              <a:t>Протуберанцы </a:t>
            </a:r>
            <a:endParaRPr lang="ru-RU" dirty="0"/>
          </a:p>
        </p:txBody>
      </p:sp>
      <p:sp>
        <p:nvSpPr>
          <p:cNvPr id="4" name="Содержимое 3"/>
          <p:cNvSpPr>
            <a:spLocks noGrp="1"/>
          </p:cNvSpPr>
          <p:nvPr>
            <p:ph sz="quarter" idx="2"/>
          </p:nvPr>
        </p:nvSpPr>
        <p:spPr/>
        <p:txBody>
          <a:bodyPr/>
          <a:lstStyle/>
          <a:p>
            <a:r>
              <a:rPr lang="ru-RU" dirty="0" smtClean="0"/>
              <a:t>Вспышки </a:t>
            </a:r>
          </a:p>
          <a:p>
            <a:endParaRPr lang="ru-RU" dirty="0" smtClean="0"/>
          </a:p>
          <a:p>
            <a:pPr>
              <a:buNone/>
            </a:pPr>
            <a:endParaRPr lang="ru-RU" dirty="0" smtClean="0"/>
          </a:p>
          <a:p>
            <a:endParaRPr lang="ru-RU" dirty="0" smtClean="0"/>
          </a:p>
          <a:p>
            <a:endParaRPr lang="ru-RU" dirty="0" smtClean="0"/>
          </a:p>
          <a:p>
            <a:endParaRPr lang="ru-RU" dirty="0" smtClean="0"/>
          </a:p>
          <a:p>
            <a:r>
              <a:rPr lang="ru-RU" dirty="0" smtClean="0"/>
              <a:t>Солнечный ветер</a:t>
            </a:r>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pic>
        <p:nvPicPr>
          <p:cNvPr id="5" name="Picture 2" descr="http://im8-tub-ru.yandex.net/i?id=509731223-19-72"/>
          <p:cNvPicPr>
            <a:picLocks noChangeAspect="1" noChangeArrowheads="1"/>
          </p:cNvPicPr>
          <p:nvPr/>
        </p:nvPicPr>
        <p:blipFill>
          <a:blip r:embed="rId2"/>
          <a:srcRect/>
          <a:stretch>
            <a:fillRect/>
          </a:stretch>
        </p:blipFill>
        <p:spPr bwMode="auto">
          <a:xfrm>
            <a:off x="1285852" y="2214554"/>
            <a:ext cx="2391895" cy="1785950"/>
          </a:xfrm>
          <a:prstGeom prst="rect">
            <a:avLst/>
          </a:prstGeom>
          <a:noFill/>
        </p:spPr>
      </p:pic>
      <p:pic>
        <p:nvPicPr>
          <p:cNvPr id="7" name="Picture 2" descr="http://upload.wikimedia.org/wikipedia/commons/thumb/d/da/171879main_LimbFlareJan12_lg.jpg/240px-171879main_LimbFlareJan12_lg.jpg">
            <a:hlinkClick r:id="rId3"/>
          </p:cNvPr>
          <p:cNvPicPr>
            <a:picLocks noChangeAspect="1" noChangeArrowheads="1"/>
          </p:cNvPicPr>
          <p:nvPr/>
        </p:nvPicPr>
        <p:blipFill>
          <a:blip r:embed="rId4"/>
          <a:srcRect/>
          <a:stretch>
            <a:fillRect/>
          </a:stretch>
        </p:blipFill>
        <p:spPr bwMode="auto">
          <a:xfrm>
            <a:off x="1071538" y="4786321"/>
            <a:ext cx="2643206" cy="1861259"/>
          </a:xfrm>
          <a:prstGeom prst="rect">
            <a:avLst/>
          </a:prstGeom>
          <a:noFill/>
        </p:spPr>
      </p:pic>
      <p:pic>
        <p:nvPicPr>
          <p:cNvPr id="8" name="Picture 4" descr="Картинка 132 из 87276">
            <a:hlinkClick r:id="rId5"/>
          </p:cNvPr>
          <p:cNvPicPr>
            <a:picLocks noChangeAspect="1" noChangeArrowheads="1"/>
          </p:cNvPicPr>
          <p:nvPr/>
        </p:nvPicPr>
        <p:blipFill>
          <a:blip r:embed="rId6"/>
          <a:srcRect/>
          <a:stretch>
            <a:fillRect/>
          </a:stretch>
        </p:blipFill>
        <p:spPr bwMode="auto">
          <a:xfrm>
            <a:off x="5286380" y="4786322"/>
            <a:ext cx="2474136" cy="1810343"/>
          </a:xfrm>
          <a:prstGeom prst="rect">
            <a:avLst/>
          </a:prstGeom>
          <a:noFill/>
        </p:spPr>
      </p:pic>
      <p:pic>
        <p:nvPicPr>
          <p:cNvPr id="9" name="Picture 2" descr="http://upload.wikimedia.org/wikipedia/commons/thumb/d/df/Sun_in_X-Ray.png/240px-Sun_in_X-Ray.png">
            <a:hlinkClick r:id="rId7"/>
          </p:cNvPr>
          <p:cNvPicPr>
            <a:picLocks noChangeAspect="1" noChangeArrowheads="1"/>
          </p:cNvPicPr>
          <p:nvPr/>
        </p:nvPicPr>
        <p:blipFill>
          <a:blip r:embed="rId8"/>
          <a:srcRect/>
          <a:stretch>
            <a:fillRect/>
          </a:stretch>
        </p:blipFill>
        <p:spPr bwMode="auto">
          <a:xfrm>
            <a:off x="5143504" y="2143116"/>
            <a:ext cx="2561913" cy="18573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solidFill>
                  <a:srgbClr val="C00000"/>
                </a:solidFill>
              </a:rPr>
              <a:t>Искажение магнитного поля Земли под действием солнечного ветра</a:t>
            </a:r>
            <a:endParaRPr lang="ru-RU" dirty="0">
              <a:solidFill>
                <a:srgbClr val="C00000"/>
              </a:solidFill>
            </a:endParaRPr>
          </a:p>
        </p:txBody>
      </p:sp>
      <p:sp>
        <p:nvSpPr>
          <p:cNvPr id="3" name="Содержимое 2"/>
          <p:cNvSpPr>
            <a:spLocks noGrp="1"/>
          </p:cNvSpPr>
          <p:nvPr>
            <p:ph sz="quarter" idx="1"/>
          </p:nvPr>
        </p:nvSpPr>
        <p:spPr/>
        <p:txBody>
          <a:bodyPr/>
          <a:lstStyle/>
          <a:p>
            <a:endParaRPr lang="ru-RU" dirty="0"/>
          </a:p>
        </p:txBody>
      </p:sp>
      <p:pic>
        <p:nvPicPr>
          <p:cNvPr id="71682" name="Picture 2" descr="Файл:Animati3.gif">
            <a:hlinkClick r:id="rId2"/>
          </p:cNvPr>
          <p:cNvPicPr>
            <a:picLocks noChangeAspect="1" noChangeArrowheads="1" noCrop="1"/>
          </p:cNvPicPr>
          <p:nvPr/>
        </p:nvPicPr>
        <p:blipFill>
          <a:blip r:embed="rId3"/>
          <a:srcRect/>
          <a:stretch>
            <a:fillRect/>
          </a:stretch>
        </p:blipFill>
        <p:spPr bwMode="auto">
          <a:xfrm>
            <a:off x="1643042" y="1428736"/>
            <a:ext cx="5334000" cy="485775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42852"/>
            <a:ext cx="7772400" cy="785818"/>
          </a:xfrm>
        </p:spPr>
        <p:txBody>
          <a:bodyPr>
            <a:normAutofit/>
          </a:bodyPr>
          <a:lstStyle/>
          <a:p>
            <a:pPr algn="ctr"/>
            <a:r>
              <a:rPr lang="ru-RU" dirty="0" smtClean="0">
                <a:solidFill>
                  <a:srgbClr val="C00000"/>
                </a:solidFill>
              </a:rPr>
              <a:t>Солнечная активность</a:t>
            </a:r>
            <a:endParaRPr lang="ru-RU" dirty="0">
              <a:solidFill>
                <a:srgbClr val="C00000"/>
              </a:solidFill>
            </a:endParaRPr>
          </a:p>
        </p:txBody>
      </p:sp>
      <p:sp>
        <p:nvSpPr>
          <p:cNvPr id="3" name="Содержимое 2"/>
          <p:cNvSpPr>
            <a:spLocks noGrp="1"/>
          </p:cNvSpPr>
          <p:nvPr>
            <p:ph sz="quarter" idx="1"/>
          </p:nvPr>
        </p:nvSpPr>
        <p:spPr>
          <a:xfrm>
            <a:off x="0" y="928670"/>
            <a:ext cx="4500562" cy="4572032"/>
          </a:xfrm>
        </p:spPr>
        <p:txBody>
          <a:bodyPr>
            <a:normAutofit fontScale="85000" lnSpcReduction="10000"/>
          </a:bodyPr>
          <a:lstStyle/>
          <a:p>
            <a:r>
              <a:rPr lang="ru-RU" dirty="0" smtClean="0"/>
              <a:t>Солнце обладает сильным магнитным полем, напряжённость которого меняется со временем и которое меняет </a:t>
            </a:r>
            <a:r>
              <a:rPr lang="ru-RU" dirty="0" smtClean="0"/>
              <a:t>направление </a:t>
            </a:r>
            <a:r>
              <a:rPr lang="ru-RU" dirty="0" smtClean="0"/>
              <a:t>приблизительно каждые 11 лет, во время солнечного максимума. </a:t>
            </a:r>
          </a:p>
          <a:p>
            <a:r>
              <a:rPr lang="ru-RU" dirty="0" smtClean="0"/>
              <a:t>Во время солнечной активности наблюдается увеличение солнечных пятен, вспышек, протуберанцев, солнечного ветра. </a:t>
            </a:r>
          </a:p>
          <a:p>
            <a:pPr>
              <a:buNone/>
            </a:pPr>
            <a:endParaRPr lang="ru-RU" dirty="0"/>
          </a:p>
        </p:txBody>
      </p:sp>
      <p:sp>
        <p:nvSpPr>
          <p:cNvPr id="5" name="Содержимое 4"/>
          <p:cNvSpPr>
            <a:spLocks noGrp="1"/>
          </p:cNvSpPr>
          <p:nvPr>
            <p:ph sz="quarter" idx="2"/>
          </p:nvPr>
        </p:nvSpPr>
        <p:spPr>
          <a:xfrm>
            <a:off x="4429124" y="1000108"/>
            <a:ext cx="4572032" cy="4143404"/>
          </a:xfrm>
        </p:spPr>
        <p:txBody>
          <a:bodyPr>
            <a:normAutofit fontScale="85000" lnSpcReduction="10000"/>
          </a:bodyPr>
          <a:lstStyle/>
          <a:p>
            <a:r>
              <a:rPr lang="ru-RU" dirty="0" smtClean="0"/>
              <a:t>На Земле усиливаются полярные сияния в </a:t>
            </a:r>
            <a:r>
              <a:rPr lang="ru-RU" dirty="0" smtClean="0"/>
              <a:t>высоких и средних широтах и </a:t>
            </a:r>
            <a:r>
              <a:rPr lang="ru-RU" dirty="0" smtClean="0"/>
              <a:t>геомагнитные бури, </a:t>
            </a:r>
            <a:r>
              <a:rPr lang="ru-RU" dirty="0" smtClean="0"/>
              <a:t>которые негативно сказываются на работе </a:t>
            </a:r>
            <a:r>
              <a:rPr lang="ru-RU" dirty="0" smtClean="0"/>
              <a:t>средств связи, </a:t>
            </a:r>
            <a:r>
              <a:rPr lang="ru-RU" dirty="0" smtClean="0"/>
              <a:t>средств передачи </a:t>
            </a:r>
            <a:r>
              <a:rPr lang="ru-RU" dirty="0" smtClean="0"/>
              <a:t>электроэнергии, </a:t>
            </a:r>
            <a:r>
              <a:rPr lang="ru-RU" dirty="0" smtClean="0"/>
              <a:t>а также негативно воздействует на живые организмы (вызывают головную боль и плохое самочувствие у людей, чувствительных к магнитным бурям</a:t>
            </a:r>
            <a:r>
              <a:rPr lang="ru-RU" dirty="0" smtClean="0"/>
              <a:t>). </a:t>
            </a:r>
            <a:endParaRPr lang="ru-RU" dirty="0" smtClean="0"/>
          </a:p>
          <a:p>
            <a:endParaRPr lang="ru-RU" dirty="0" smtClean="0"/>
          </a:p>
          <a:p>
            <a:endParaRPr lang="ru-RU" dirty="0"/>
          </a:p>
        </p:txBody>
      </p:sp>
      <p:pic>
        <p:nvPicPr>
          <p:cNvPr id="5124" name="Picture 4" descr="http://im7-tub-ru.yandex.net/i?id=119512798-60-72"/>
          <p:cNvPicPr>
            <a:picLocks noChangeAspect="1" noChangeArrowheads="1"/>
          </p:cNvPicPr>
          <p:nvPr/>
        </p:nvPicPr>
        <p:blipFill>
          <a:blip r:embed="rId2"/>
          <a:srcRect/>
          <a:stretch>
            <a:fillRect/>
          </a:stretch>
        </p:blipFill>
        <p:spPr bwMode="auto">
          <a:xfrm>
            <a:off x="3214678" y="5143512"/>
            <a:ext cx="2334113" cy="1571636"/>
          </a:xfrm>
          <a:prstGeom prst="rect">
            <a:avLst/>
          </a:prstGeom>
          <a:noFill/>
        </p:spPr>
      </p:pic>
      <p:pic>
        <p:nvPicPr>
          <p:cNvPr id="5128" name="Picture 8" descr="http://im2-tub-ru.yandex.net/i?id=277876537-20-72"/>
          <p:cNvPicPr>
            <a:picLocks noChangeAspect="1" noChangeArrowheads="1"/>
          </p:cNvPicPr>
          <p:nvPr/>
        </p:nvPicPr>
        <p:blipFill>
          <a:blip r:embed="rId3"/>
          <a:srcRect/>
          <a:stretch>
            <a:fillRect/>
          </a:stretch>
        </p:blipFill>
        <p:spPr bwMode="auto">
          <a:xfrm>
            <a:off x="6215074" y="5143512"/>
            <a:ext cx="2319894" cy="1500198"/>
          </a:xfrm>
          <a:prstGeom prst="rect">
            <a:avLst/>
          </a:prstGeom>
          <a:noFill/>
        </p:spPr>
      </p:pic>
      <p:pic>
        <p:nvPicPr>
          <p:cNvPr id="5130" name="Picture 10" descr="http://upload.wikimedia.org/wikipedia/commons/thumb/f/fe/Mass_eject.png/200px-Mass_eject.png">
            <a:hlinkClick r:id="rId4"/>
          </p:cNvPr>
          <p:cNvPicPr>
            <a:picLocks noChangeAspect="1" noChangeArrowheads="1"/>
          </p:cNvPicPr>
          <p:nvPr/>
        </p:nvPicPr>
        <p:blipFill>
          <a:blip r:embed="rId5"/>
          <a:srcRect/>
          <a:stretch>
            <a:fillRect/>
          </a:stretch>
        </p:blipFill>
        <p:spPr bwMode="auto">
          <a:xfrm>
            <a:off x="714348" y="5143512"/>
            <a:ext cx="1785950" cy="154484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96908"/>
          </a:xfrm>
        </p:spPr>
        <p:txBody>
          <a:bodyPr/>
          <a:lstStyle/>
          <a:p>
            <a:pPr algn="ctr"/>
            <a:r>
              <a:rPr lang="ru-RU" dirty="0" smtClean="0">
                <a:solidFill>
                  <a:srgbClr val="C00000"/>
                </a:solidFill>
              </a:rPr>
              <a:t>Общие характеристики</a:t>
            </a:r>
            <a:endParaRPr lang="ru-RU" dirty="0">
              <a:solidFill>
                <a:srgbClr val="C00000"/>
              </a:solidFill>
            </a:endParaRPr>
          </a:p>
        </p:txBody>
      </p:sp>
      <p:sp>
        <p:nvSpPr>
          <p:cNvPr id="3" name="Содержимое 2"/>
          <p:cNvSpPr>
            <a:spLocks noGrp="1"/>
          </p:cNvSpPr>
          <p:nvPr>
            <p:ph sz="quarter" idx="1"/>
          </p:nvPr>
        </p:nvSpPr>
        <p:spPr>
          <a:xfrm>
            <a:off x="214282" y="1000108"/>
            <a:ext cx="8929718" cy="3786214"/>
          </a:xfrm>
        </p:spPr>
        <p:txBody>
          <a:bodyPr>
            <a:normAutofit fontScale="92500" lnSpcReduction="10000"/>
          </a:bodyPr>
          <a:lstStyle/>
          <a:p>
            <a:r>
              <a:rPr lang="ru-RU" dirty="0" smtClean="0">
                <a:solidFill>
                  <a:srgbClr val="C00000"/>
                </a:solidFill>
              </a:rPr>
              <a:t>Масса </a:t>
            </a:r>
            <a:r>
              <a:rPr lang="ru-RU" dirty="0" smtClean="0"/>
              <a:t> Солнца </a:t>
            </a:r>
            <a:r>
              <a:rPr lang="ru-RU" dirty="0" smtClean="0"/>
              <a:t>составляет 99,866 % от </a:t>
            </a:r>
            <a:endParaRPr lang="ru-RU" dirty="0" smtClean="0"/>
          </a:p>
          <a:p>
            <a:pPr>
              <a:buNone/>
            </a:pPr>
            <a:r>
              <a:rPr lang="ru-RU" dirty="0" smtClean="0"/>
              <a:t>    массы </a:t>
            </a:r>
            <a:r>
              <a:rPr lang="ru-RU" dirty="0" smtClean="0"/>
              <a:t>всей Солнечной </a:t>
            </a:r>
            <a:r>
              <a:rPr lang="ru-RU" dirty="0" smtClean="0"/>
              <a:t>системы</a:t>
            </a:r>
            <a:r>
              <a:rPr lang="ru-RU" baseline="30000" dirty="0" smtClean="0"/>
              <a:t> </a:t>
            </a:r>
            <a:endParaRPr lang="ru-RU" dirty="0" smtClean="0"/>
          </a:p>
          <a:p>
            <a:r>
              <a:rPr lang="ru-RU" dirty="0" smtClean="0">
                <a:solidFill>
                  <a:srgbClr val="C00000"/>
                </a:solidFill>
              </a:rPr>
              <a:t>Видимый угловой диаметр</a:t>
            </a:r>
            <a:r>
              <a:rPr lang="ru-RU" dirty="0" smtClean="0"/>
              <a:t> — </a:t>
            </a:r>
            <a:r>
              <a:rPr lang="ru-RU" dirty="0" smtClean="0"/>
              <a:t>    31</a:t>
            </a:r>
            <a:r>
              <a:rPr lang="ru-RU" dirty="0" smtClean="0">
                <a:latin typeface="Times New Roman"/>
                <a:cs typeface="Times New Roman"/>
              </a:rPr>
              <a:t>'31'</a:t>
            </a:r>
            <a:r>
              <a:rPr lang="ru-RU" dirty="0" smtClean="0">
                <a:latin typeface="Times New Roman"/>
                <a:cs typeface="Times New Roman"/>
              </a:rPr>
              <a:t>'</a:t>
            </a:r>
            <a:r>
              <a:rPr lang="ru-RU" dirty="0" smtClean="0">
                <a:latin typeface="Times New Roman"/>
                <a:cs typeface="Times New Roman"/>
              </a:rPr>
              <a:t>  в январе, </a:t>
            </a:r>
          </a:p>
          <a:p>
            <a:r>
              <a:rPr lang="ru-RU" dirty="0" smtClean="0"/>
              <a:t>32</a:t>
            </a:r>
            <a:r>
              <a:rPr lang="ru-RU" dirty="0" smtClean="0">
                <a:latin typeface="Times New Roman"/>
                <a:cs typeface="Times New Roman"/>
              </a:rPr>
              <a:t>'31</a:t>
            </a:r>
            <a:r>
              <a:rPr lang="ru-RU" dirty="0" smtClean="0">
                <a:latin typeface="Times New Roman"/>
                <a:cs typeface="Times New Roman"/>
              </a:rPr>
              <a:t>'' </a:t>
            </a:r>
            <a:r>
              <a:rPr lang="ru-RU" dirty="0" smtClean="0">
                <a:latin typeface="Times New Roman"/>
                <a:cs typeface="Times New Roman"/>
              </a:rPr>
              <a:t> в июле</a:t>
            </a:r>
          </a:p>
          <a:p>
            <a:r>
              <a:rPr lang="ru-RU" dirty="0" smtClean="0">
                <a:solidFill>
                  <a:srgbClr val="C00000"/>
                </a:solidFill>
              </a:rPr>
              <a:t>Средний диаметр </a:t>
            </a:r>
            <a:r>
              <a:rPr lang="ru-RU" dirty="0" smtClean="0"/>
              <a:t>1,392·10</a:t>
            </a:r>
            <a:r>
              <a:rPr lang="ru-RU" baseline="30000" dirty="0" smtClean="0"/>
              <a:t>9</a:t>
            </a:r>
            <a:r>
              <a:rPr lang="ru-RU" dirty="0" smtClean="0"/>
              <a:t> м </a:t>
            </a:r>
            <a:r>
              <a:rPr lang="ru-RU" dirty="0" smtClean="0"/>
              <a:t>(</a:t>
            </a:r>
            <a:r>
              <a:rPr lang="ru-RU" dirty="0" smtClean="0"/>
              <a:t>109 диаметров Земли)</a:t>
            </a:r>
          </a:p>
          <a:p>
            <a:r>
              <a:rPr lang="ru-RU" dirty="0" smtClean="0">
                <a:solidFill>
                  <a:srgbClr val="C00000"/>
                </a:solidFill>
              </a:rPr>
              <a:t>Масса</a:t>
            </a:r>
            <a:r>
              <a:rPr lang="ru-RU" dirty="0" smtClean="0"/>
              <a:t> 1,9891·10</a:t>
            </a:r>
            <a:r>
              <a:rPr lang="ru-RU" baseline="30000" dirty="0" smtClean="0"/>
              <a:t>30</a:t>
            </a:r>
            <a:r>
              <a:rPr lang="ru-RU" dirty="0" smtClean="0"/>
              <a:t> </a:t>
            </a:r>
            <a:r>
              <a:rPr lang="ru-RU" dirty="0" smtClean="0"/>
              <a:t>кг</a:t>
            </a:r>
            <a:r>
              <a:rPr lang="ru-RU" dirty="0" smtClean="0"/>
              <a:t> </a:t>
            </a:r>
            <a:r>
              <a:rPr lang="ru-RU" dirty="0" smtClean="0"/>
              <a:t>(</a:t>
            </a:r>
            <a:r>
              <a:rPr lang="ru-RU" dirty="0" smtClean="0"/>
              <a:t>332 982 масс Земли</a:t>
            </a:r>
            <a:r>
              <a:rPr lang="ru-RU" dirty="0" smtClean="0"/>
              <a:t>)</a:t>
            </a:r>
            <a:endParaRPr lang="ru-RU" baseline="30000" dirty="0" smtClean="0"/>
          </a:p>
          <a:p>
            <a:r>
              <a:rPr lang="ru-RU" dirty="0" smtClean="0">
                <a:solidFill>
                  <a:srgbClr val="C00000"/>
                </a:solidFill>
              </a:rPr>
              <a:t>Средняя плотность</a:t>
            </a:r>
            <a:r>
              <a:rPr lang="ru-RU" dirty="0" smtClean="0"/>
              <a:t>  1409 кг/м³ (плотность воды в Мёртвом море)</a:t>
            </a:r>
            <a:endParaRPr lang="ru-RU" baseline="30000" dirty="0" smtClean="0"/>
          </a:p>
          <a:p>
            <a:r>
              <a:rPr lang="ru-RU" dirty="0" smtClean="0">
                <a:solidFill>
                  <a:srgbClr val="C00000"/>
                </a:solidFill>
              </a:rPr>
              <a:t>Ускорение свободного падения </a:t>
            </a:r>
            <a:r>
              <a:rPr lang="ru-RU" dirty="0" smtClean="0"/>
              <a:t>274,0 м/с²</a:t>
            </a:r>
            <a:r>
              <a:rPr lang="ru-RU" baseline="30000" dirty="0" smtClean="0"/>
              <a:t> </a:t>
            </a:r>
            <a:r>
              <a:rPr lang="ru-RU" dirty="0" smtClean="0"/>
              <a:t> (27,96 </a:t>
            </a:r>
            <a:r>
              <a:rPr lang="ru-RU" i="1" dirty="0" err="1" smtClean="0"/>
              <a:t>g</a:t>
            </a:r>
            <a:r>
              <a:rPr lang="ru-RU" dirty="0" smtClean="0"/>
              <a:t>)</a:t>
            </a:r>
            <a:endParaRPr lang="ru-RU" dirty="0" smtClean="0"/>
          </a:p>
          <a:p>
            <a:pPr>
              <a:buNone/>
            </a:pPr>
            <a:endParaRPr lang="ru-RU" dirty="0" smtClean="0">
              <a:latin typeface="Times New Roman"/>
              <a:cs typeface="Times New Roman"/>
            </a:endParaRPr>
          </a:p>
          <a:p>
            <a:endParaRPr lang="ru-RU" dirty="0" smtClean="0">
              <a:latin typeface="Times New Roman"/>
              <a:cs typeface="Times New Roman"/>
            </a:endParaRPr>
          </a:p>
          <a:p>
            <a:pPr>
              <a:buNone/>
            </a:pPr>
            <a:endParaRPr lang="ru-RU" dirty="0" smtClean="0">
              <a:latin typeface="Times New Roman"/>
              <a:cs typeface="Times New Roman"/>
            </a:endParaRPr>
          </a:p>
          <a:p>
            <a:endParaRPr lang="ru-RU" dirty="0" smtClean="0"/>
          </a:p>
          <a:p>
            <a:endParaRPr lang="ru-RU" dirty="0" smtClean="0"/>
          </a:p>
          <a:p>
            <a:endParaRPr lang="ru-RU" dirty="0"/>
          </a:p>
        </p:txBody>
      </p:sp>
      <p:pic>
        <p:nvPicPr>
          <p:cNvPr id="59394" name="Picture 2" descr="Файл:Sun Earth Comparison.png">
            <a:hlinkClick r:id="rId2"/>
          </p:cNvPr>
          <p:cNvPicPr>
            <a:picLocks noChangeAspect="1" noChangeArrowheads="1"/>
          </p:cNvPicPr>
          <p:nvPr/>
        </p:nvPicPr>
        <p:blipFill>
          <a:blip r:embed="rId3"/>
          <a:srcRect/>
          <a:stretch>
            <a:fillRect/>
          </a:stretch>
        </p:blipFill>
        <p:spPr bwMode="auto">
          <a:xfrm>
            <a:off x="1643042" y="4500570"/>
            <a:ext cx="5621349" cy="214314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solidFill>
                  <a:srgbClr val="C00000"/>
                </a:solidFill>
              </a:rPr>
              <a:t>Вращение Солнца</a:t>
            </a:r>
            <a:endParaRPr lang="ru-RU" dirty="0">
              <a:solidFill>
                <a:srgbClr val="C00000"/>
              </a:solidFill>
            </a:endParaRPr>
          </a:p>
        </p:txBody>
      </p:sp>
      <p:sp>
        <p:nvSpPr>
          <p:cNvPr id="3" name="Содержимое 2"/>
          <p:cNvSpPr>
            <a:spLocks noGrp="1"/>
          </p:cNvSpPr>
          <p:nvPr>
            <p:ph sz="quarter" idx="1"/>
          </p:nvPr>
        </p:nvSpPr>
        <p:spPr/>
        <p:txBody>
          <a:bodyPr>
            <a:normAutofit/>
          </a:bodyPr>
          <a:lstStyle/>
          <a:p>
            <a:endParaRPr lang="ru-RU" dirty="0" smtClean="0"/>
          </a:p>
          <a:p>
            <a:endParaRPr lang="ru-RU" dirty="0"/>
          </a:p>
        </p:txBody>
      </p:sp>
      <p:sp>
        <p:nvSpPr>
          <p:cNvPr id="6" name="Содержимое 5"/>
          <p:cNvSpPr>
            <a:spLocks noGrp="1"/>
          </p:cNvSpPr>
          <p:nvPr>
            <p:ph sz="quarter" idx="2"/>
          </p:nvPr>
        </p:nvSpPr>
        <p:spPr>
          <a:xfrm>
            <a:off x="5143504" y="1447800"/>
            <a:ext cx="4000496" cy="4767282"/>
          </a:xfrm>
        </p:spPr>
        <p:txBody>
          <a:bodyPr>
            <a:normAutofit/>
          </a:bodyPr>
          <a:lstStyle/>
          <a:p>
            <a:pPr marL="266700" indent="-266700"/>
            <a:r>
              <a:rPr lang="ru-RU" sz="2400" dirty="0" smtClean="0">
                <a:solidFill>
                  <a:srgbClr val="C00000"/>
                </a:solidFill>
              </a:rPr>
              <a:t>Вращение по зонам </a:t>
            </a:r>
            <a:r>
              <a:rPr lang="ru-RU" sz="2400" dirty="0" smtClean="0"/>
              <a:t>(определяется по изменению положения пятен)</a:t>
            </a:r>
          </a:p>
          <a:p>
            <a:r>
              <a:rPr lang="ru-RU" sz="2400" dirty="0" smtClean="0">
                <a:solidFill>
                  <a:srgbClr val="C00000"/>
                </a:solidFill>
              </a:rPr>
              <a:t>Период вращения </a:t>
            </a:r>
          </a:p>
          <a:p>
            <a:pPr marL="266700" indent="0">
              <a:buNone/>
            </a:pPr>
            <a:r>
              <a:rPr lang="ru-RU" sz="2400" dirty="0" smtClean="0"/>
              <a:t>н</a:t>
            </a:r>
            <a:r>
              <a:rPr lang="ru-RU" sz="2400" dirty="0" smtClean="0"/>
              <a:t>а экваторе 25,05 дней,</a:t>
            </a:r>
          </a:p>
          <a:p>
            <a:pPr marL="266700" indent="0">
              <a:buNone/>
            </a:pPr>
            <a:r>
              <a:rPr lang="ru-RU" sz="2400" dirty="0" smtClean="0"/>
              <a:t>н</a:t>
            </a:r>
            <a:r>
              <a:rPr lang="ru-RU" sz="2400" dirty="0" smtClean="0"/>
              <a:t>а полюсе 34,3 дней</a:t>
            </a:r>
          </a:p>
          <a:p>
            <a:pPr marL="266700" indent="-266700">
              <a:buFont typeface="Arial" pitchFamily="34" charset="0"/>
              <a:buChar char="•"/>
            </a:pPr>
            <a:r>
              <a:rPr lang="ru-RU" sz="2400" dirty="0" smtClean="0">
                <a:solidFill>
                  <a:srgbClr val="C00000"/>
                </a:solidFill>
              </a:rPr>
              <a:t>Скорость вращения </a:t>
            </a:r>
            <a:r>
              <a:rPr lang="ru-RU" sz="2400" dirty="0" smtClean="0"/>
              <a:t>видимых слоев на экваторе7284 км/ч</a:t>
            </a:r>
            <a:endParaRPr lang="ru-RU" sz="2400" dirty="0"/>
          </a:p>
        </p:txBody>
      </p:sp>
      <p:pic>
        <p:nvPicPr>
          <p:cNvPr id="1026" name="Picture 2" descr="C:\Program Files\Physicon\MLA\Presentations\18. Общие сведения о Солнце\objects\1320.gif"/>
          <p:cNvPicPr>
            <a:picLocks noChangeAspect="1" noChangeArrowheads="1" noCrop="1"/>
          </p:cNvPicPr>
          <p:nvPr/>
        </p:nvPicPr>
        <p:blipFill>
          <a:blip r:embed="rId2"/>
          <a:srcRect/>
          <a:stretch>
            <a:fillRect/>
          </a:stretch>
        </p:blipFill>
        <p:spPr bwMode="auto">
          <a:xfrm>
            <a:off x="285720" y="1428736"/>
            <a:ext cx="4786346" cy="478634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96908"/>
          </a:xfrm>
        </p:spPr>
        <p:txBody>
          <a:bodyPr/>
          <a:lstStyle/>
          <a:p>
            <a:pPr algn="ctr"/>
            <a:r>
              <a:rPr lang="ru-RU" dirty="0" smtClean="0">
                <a:solidFill>
                  <a:srgbClr val="C00000"/>
                </a:solidFill>
              </a:rPr>
              <a:t>Солнечное излучение</a:t>
            </a:r>
            <a:endParaRPr lang="ru-RU" dirty="0">
              <a:solidFill>
                <a:srgbClr val="C00000"/>
              </a:solidFill>
            </a:endParaRPr>
          </a:p>
        </p:txBody>
      </p:sp>
      <p:sp>
        <p:nvSpPr>
          <p:cNvPr id="3" name="Содержимое 2"/>
          <p:cNvSpPr>
            <a:spLocks noGrp="1"/>
          </p:cNvSpPr>
          <p:nvPr>
            <p:ph sz="quarter" idx="1"/>
          </p:nvPr>
        </p:nvSpPr>
        <p:spPr/>
        <p:txBody>
          <a:bodyPr>
            <a:normAutofit fontScale="85000" lnSpcReduction="20000"/>
          </a:bodyPr>
          <a:lstStyle/>
          <a:p>
            <a:endParaRPr lang="ru-RU" dirty="0"/>
          </a:p>
        </p:txBody>
      </p:sp>
      <p:sp>
        <p:nvSpPr>
          <p:cNvPr id="4" name="Содержимое 3"/>
          <p:cNvSpPr>
            <a:spLocks noGrp="1"/>
          </p:cNvSpPr>
          <p:nvPr>
            <p:ph sz="quarter" idx="2"/>
          </p:nvPr>
        </p:nvSpPr>
        <p:spPr>
          <a:xfrm>
            <a:off x="4786314" y="1142984"/>
            <a:ext cx="4357686" cy="5500726"/>
          </a:xfrm>
        </p:spPr>
        <p:txBody>
          <a:bodyPr>
            <a:noAutofit/>
          </a:bodyPr>
          <a:lstStyle/>
          <a:p>
            <a:r>
              <a:rPr lang="ru-RU" sz="2400" dirty="0" smtClean="0"/>
              <a:t>Излучение Солнца  </a:t>
            </a:r>
            <a:r>
              <a:rPr lang="ru-RU" sz="2400" dirty="0" smtClean="0"/>
              <a:t>характеризуется </a:t>
            </a:r>
            <a:r>
              <a:rPr lang="ru-RU" sz="2400" dirty="0" smtClean="0">
                <a:solidFill>
                  <a:srgbClr val="C00000"/>
                </a:solidFill>
              </a:rPr>
              <a:t>солнечной постоянной</a:t>
            </a:r>
            <a:r>
              <a:rPr lang="ru-RU" sz="2400" dirty="0" smtClean="0"/>
              <a:t> — </a:t>
            </a:r>
            <a:r>
              <a:rPr lang="ru-RU" sz="2400" dirty="0" smtClean="0"/>
              <a:t>количеством энергии, проходящей через площадку </a:t>
            </a:r>
            <a:r>
              <a:rPr lang="ru-RU" sz="2400" dirty="0" smtClean="0"/>
              <a:t> 1 </a:t>
            </a:r>
            <a:r>
              <a:rPr lang="ru-RU" sz="2400" dirty="0" smtClean="0"/>
              <a:t>м²</a:t>
            </a:r>
            <a:r>
              <a:rPr lang="ru-RU" sz="2400" dirty="0" smtClean="0"/>
              <a:t>, </a:t>
            </a:r>
            <a:r>
              <a:rPr lang="ru-RU" sz="2400" dirty="0" smtClean="0"/>
              <a:t>перпендикулярную солнечным </a:t>
            </a:r>
            <a:r>
              <a:rPr lang="ru-RU" sz="2400" dirty="0" smtClean="0"/>
              <a:t>лучам, за 1 сек. </a:t>
            </a:r>
            <a:r>
              <a:rPr lang="ru-RU" sz="2400" dirty="0" smtClean="0"/>
              <a:t>На </a:t>
            </a:r>
            <a:r>
              <a:rPr lang="ru-RU" sz="2400" dirty="0" smtClean="0"/>
              <a:t>расстоянии, равном орбите Земли, она равна 1370</a:t>
            </a:r>
            <a:r>
              <a:rPr lang="ru-RU" sz="2400" dirty="0" smtClean="0"/>
              <a:t> </a:t>
            </a:r>
            <a:r>
              <a:rPr lang="ru-RU" sz="2400" dirty="0" smtClean="0"/>
              <a:t>Вт/м²</a:t>
            </a:r>
          </a:p>
          <a:p>
            <a:r>
              <a:rPr lang="ru-RU" sz="2400" dirty="0" smtClean="0">
                <a:solidFill>
                  <a:srgbClr val="C00000"/>
                </a:solidFill>
              </a:rPr>
              <a:t>Светимость Солнца </a:t>
            </a:r>
            <a:r>
              <a:rPr lang="ru-RU" sz="2400" dirty="0" smtClean="0"/>
              <a:t>(энергия, излучаемая за 1 сек со всей поверхности) 3,846·10</a:t>
            </a:r>
            <a:r>
              <a:rPr lang="ru-RU" sz="2400" baseline="30000" dirty="0" smtClean="0"/>
              <a:t>26</a:t>
            </a:r>
            <a:r>
              <a:rPr lang="ru-RU" sz="2400" dirty="0" smtClean="0"/>
              <a:t> </a:t>
            </a:r>
            <a:r>
              <a:rPr lang="ru-RU" sz="2400" dirty="0" smtClean="0"/>
              <a:t>Вт</a:t>
            </a:r>
            <a:endParaRPr lang="ru-RU" sz="2400" dirty="0" smtClean="0"/>
          </a:p>
        </p:txBody>
      </p:sp>
      <p:pic>
        <p:nvPicPr>
          <p:cNvPr id="7" name="Picture 2" descr="C:\Program Files\Physicon\MLA\Presentations\18. Общие сведения о Солнце\objects\981.gif"/>
          <p:cNvPicPr>
            <a:picLocks noChangeAspect="1" noChangeArrowheads="1"/>
          </p:cNvPicPr>
          <p:nvPr/>
        </p:nvPicPr>
        <p:blipFill>
          <a:blip r:embed="rId2"/>
          <a:srcRect/>
          <a:stretch>
            <a:fillRect/>
          </a:stretch>
        </p:blipFill>
        <p:spPr bwMode="auto">
          <a:xfrm>
            <a:off x="142844" y="1439846"/>
            <a:ext cx="4714908" cy="47149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868346"/>
          </a:xfrm>
        </p:spPr>
        <p:txBody>
          <a:bodyPr/>
          <a:lstStyle/>
          <a:p>
            <a:pPr algn="ctr"/>
            <a:r>
              <a:rPr lang="ru-RU" dirty="0" smtClean="0">
                <a:solidFill>
                  <a:srgbClr val="C00000"/>
                </a:solidFill>
              </a:rPr>
              <a:t>Солнечная энергия</a:t>
            </a:r>
            <a:endParaRPr lang="ru-RU" dirty="0"/>
          </a:p>
        </p:txBody>
      </p:sp>
      <p:sp>
        <p:nvSpPr>
          <p:cNvPr id="3" name="Содержимое 2"/>
          <p:cNvSpPr>
            <a:spLocks noGrp="1"/>
          </p:cNvSpPr>
          <p:nvPr>
            <p:ph sz="quarter" idx="1"/>
          </p:nvPr>
        </p:nvSpPr>
        <p:spPr/>
        <p:txBody>
          <a:bodyPr>
            <a:normAutofit fontScale="92500" lnSpcReduction="10000"/>
          </a:bodyPr>
          <a:lstStyle/>
          <a:p>
            <a:endParaRPr lang="ru-RU" dirty="0"/>
          </a:p>
        </p:txBody>
      </p:sp>
      <p:sp>
        <p:nvSpPr>
          <p:cNvPr id="4" name="Содержимое 3"/>
          <p:cNvSpPr>
            <a:spLocks noGrp="1"/>
          </p:cNvSpPr>
          <p:nvPr>
            <p:ph sz="quarter" idx="2"/>
          </p:nvPr>
        </p:nvSpPr>
        <p:spPr>
          <a:xfrm>
            <a:off x="4933950" y="1142984"/>
            <a:ext cx="3924330" cy="5286412"/>
          </a:xfrm>
        </p:spPr>
        <p:txBody>
          <a:bodyPr>
            <a:normAutofit fontScale="92500" lnSpcReduction="10000"/>
          </a:bodyPr>
          <a:lstStyle/>
          <a:p>
            <a:r>
              <a:rPr lang="ru-RU" dirty="0" smtClean="0"/>
              <a:t>Солнце вырабатывает энергию путём </a:t>
            </a:r>
            <a:r>
              <a:rPr lang="ru-RU" dirty="0" smtClean="0"/>
              <a:t>термоядерных реакций. </a:t>
            </a:r>
          </a:p>
          <a:p>
            <a:r>
              <a:rPr lang="ru-RU" dirty="0" smtClean="0"/>
              <a:t>Большая часть </a:t>
            </a:r>
            <a:r>
              <a:rPr lang="ru-RU" dirty="0" smtClean="0"/>
              <a:t>энергии </a:t>
            </a:r>
            <a:r>
              <a:rPr lang="ru-RU" dirty="0" smtClean="0"/>
              <a:t>вырабатывается при </a:t>
            </a:r>
            <a:r>
              <a:rPr lang="ru-RU" dirty="0" err="1" smtClean="0"/>
              <a:t>протон-протонной</a:t>
            </a:r>
            <a:r>
              <a:rPr lang="ru-RU" dirty="0" smtClean="0"/>
              <a:t> реакции</a:t>
            </a:r>
            <a:r>
              <a:rPr lang="ru-RU" dirty="0" smtClean="0"/>
              <a:t> , в результате которой из четырёх </a:t>
            </a:r>
            <a:r>
              <a:rPr lang="ru-RU" dirty="0" smtClean="0"/>
              <a:t>протонов</a:t>
            </a:r>
            <a:r>
              <a:rPr lang="ru-RU" dirty="0" smtClean="0"/>
              <a:t>  образуется </a:t>
            </a:r>
            <a:r>
              <a:rPr lang="ru-RU" dirty="0" smtClean="0"/>
              <a:t>гелий</a:t>
            </a:r>
            <a:r>
              <a:rPr lang="ru-RU" baseline="30000" dirty="0" smtClean="0"/>
              <a:t> </a:t>
            </a:r>
            <a:r>
              <a:rPr lang="ru-RU" dirty="0" smtClean="0"/>
              <a:t>. </a:t>
            </a:r>
            <a:endParaRPr lang="ru-RU" dirty="0" smtClean="0"/>
          </a:p>
          <a:p>
            <a:r>
              <a:rPr lang="ru-RU" dirty="0" smtClean="0"/>
              <a:t>За каждую </a:t>
            </a:r>
            <a:r>
              <a:rPr lang="ru-RU" dirty="0" smtClean="0"/>
              <a:t>секунду в излучение превращаются 4,26 </a:t>
            </a:r>
            <a:r>
              <a:rPr lang="ru-RU" dirty="0" err="1" smtClean="0"/>
              <a:t>млн</a:t>
            </a:r>
            <a:r>
              <a:rPr lang="ru-RU" dirty="0" smtClean="0"/>
              <a:t> тонн вещества</a:t>
            </a:r>
          </a:p>
          <a:p>
            <a:endParaRPr lang="ru-RU" dirty="0"/>
          </a:p>
        </p:txBody>
      </p:sp>
      <p:pic>
        <p:nvPicPr>
          <p:cNvPr id="7" name="Picture 2" descr="C:\Program Files\Physicon\MLA\Presentations\18. Общие сведения о Солнце\objects\981.gif"/>
          <p:cNvPicPr>
            <a:picLocks noChangeAspect="1" noChangeArrowheads="1"/>
          </p:cNvPicPr>
          <p:nvPr/>
        </p:nvPicPr>
        <p:blipFill>
          <a:blip r:embed="rId2"/>
          <a:srcRect/>
          <a:stretch>
            <a:fillRect/>
          </a:stretch>
        </p:blipFill>
        <p:spPr bwMode="auto">
          <a:xfrm>
            <a:off x="142844" y="1439846"/>
            <a:ext cx="4714908" cy="47149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4638"/>
            <a:ext cx="7772400" cy="725470"/>
          </a:xfrm>
        </p:spPr>
        <p:txBody>
          <a:bodyPr>
            <a:normAutofit fontScale="90000"/>
          </a:bodyPr>
          <a:lstStyle/>
          <a:p>
            <a:pPr algn="ctr"/>
            <a:r>
              <a:rPr lang="ru-RU" dirty="0" smtClean="0">
                <a:solidFill>
                  <a:srgbClr val="C00000"/>
                </a:solidFill>
              </a:rPr>
              <a:t>Химический состав</a:t>
            </a:r>
            <a:endParaRPr lang="ru-RU" dirty="0">
              <a:solidFill>
                <a:srgbClr val="C00000"/>
              </a:solidFill>
            </a:endParaRPr>
          </a:p>
        </p:txBody>
      </p:sp>
      <p:sp>
        <p:nvSpPr>
          <p:cNvPr id="3" name="Содержимое 2"/>
          <p:cNvSpPr>
            <a:spLocks noGrp="1"/>
          </p:cNvSpPr>
          <p:nvPr>
            <p:ph sz="quarter" idx="1"/>
          </p:nvPr>
        </p:nvSpPr>
        <p:spPr>
          <a:xfrm>
            <a:off x="0" y="1285860"/>
            <a:ext cx="4714876" cy="5715040"/>
          </a:xfrm>
        </p:spPr>
        <p:txBody>
          <a:bodyPr>
            <a:normAutofit fontScale="40000" lnSpcReduction="20000"/>
          </a:bodyPr>
          <a:lstStyle/>
          <a:p>
            <a:r>
              <a:rPr lang="ru-RU" sz="5100" dirty="0" smtClean="0"/>
              <a:t>Солнечный </a:t>
            </a:r>
            <a:r>
              <a:rPr lang="ru-RU" sz="5100" dirty="0" smtClean="0"/>
              <a:t>спектр</a:t>
            </a:r>
            <a:r>
              <a:rPr lang="ru-RU" sz="5100" dirty="0" smtClean="0"/>
              <a:t>  </a:t>
            </a:r>
            <a:r>
              <a:rPr lang="ru-RU" sz="5100" dirty="0" smtClean="0"/>
              <a:t>- </a:t>
            </a:r>
            <a:r>
              <a:rPr lang="ru-RU" sz="5100" dirty="0" err="1" smtClean="0"/>
              <a:t>спектр</a:t>
            </a:r>
            <a:r>
              <a:rPr lang="ru-RU" sz="5100" dirty="0" smtClean="0"/>
              <a:t> поглощения</a:t>
            </a:r>
          </a:p>
          <a:p>
            <a:r>
              <a:rPr lang="ru-RU" sz="5100" dirty="0" smtClean="0"/>
              <a:t>Солнце состоит из </a:t>
            </a:r>
            <a:r>
              <a:rPr lang="ru-RU" sz="5100" dirty="0" smtClean="0"/>
              <a:t>водорода </a:t>
            </a:r>
            <a:r>
              <a:rPr lang="ru-RU" sz="5100" dirty="0" smtClean="0"/>
              <a:t>(~</a:t>
            </a:r>
            <a:r>
              <a:rPr lang="ru-RU" sz="5100" dirty="0" smtClean="0"/>
              <a:t>71</a:t>
            </a:r>
            <a:r>
              <a:rPr lang="ru-RU" sz="5100" dirty="0" smtClean="0"/>
              <a:t> </a:t>
            </a:r>
            <a:r>
              <a:rPr lang="ru-RU" sz="5100" dirty="0" smtClean="0"/>
              <a:t>%), гелия</a:t>
            </a:r>
            <a:r>
              <a:rPr lang="ru-RU" sz="5100" dirty="0" smtClean="0"/>
              <a:t>  (~</a:t>
            </a:r>
            <a:r>
              <a:rPr lang="ru-RU" sz="5100" dirty="0" smtClean="0"/>
              <a:t>27</a:t>
            </a:r>
            <a:r>
              <a:rPr lang="ru-RU" sz="5100" dirty="0" smtClean="0"/>
              <a:t> </a:t>
            </a:r>
            <a:r>
              <a:rPr lang="ru-RU" sz="5100" dirty="0" smtClean="0"/>
              <a:t>%) </a:t>
            </a:r>
            <a:r>
              <a:rPr lang="ru-RU" sz="5100" dirty="0" smtClean="0"/>
              <a:t>и других </a:t>
            </a:r>
            <a:r>
              <a:rPr lang="ru-RU" sz="5100" dirty="0" smtClean="0"/>
              <a:t>элементов</a:t>
            </a:r>
            <a:r>
              <a:rPr lang="ru-RU" sz="5100" dirty="0" smtClean="0"/>
              <a:t>  </a:t>
            </a:r>
            <a:r>
              <a:rPr lang="ru-RU" sz="5100" dirty="0" smtClean="0"/>
              <a:t>(2%): железа</a:t>
            </a:r>
            <a:r>
              <a:rPr lang="ru-RU" sz="5100" dirty="0" smtClean="0"/>
              <a:t> , </a:t>
            </a:r>
            <a:r>
              <a:rPr lang="ru-RU" sz="5100" dirty="0" smtClean="0"/>
              <a:t>никеля, кислорода</a:t>
            </a:r>
            <a:r>
              <a:rPr lang="ru-RU" sz="5100" dirty="0" smtClean="0"/>
              <a:t> , </a:t>
            </a:r>
            <a:r>
              <a:rPr lang="ru-RU" sz="5100" dirty="0" smtClean="0"/>
              <a:t>азота</a:t>
            </a:r>
            <a:r>
              <a:rPr lang="ru-RU" sz="5100" dirty="0" smtClean="0"/>
              <a:t> , </a:t>
            </a:r>
            <a:r>
              <a:rPr lang="ru-RU" sz="5100" dirty="0" smtClean="0"/>
              <a:t>кремния</a:t>
            </a:r>
            <a:r>
              <a:rPr lang="ru-RU" sz="5100" dirty="0" smtClean="0"/>
              <a:t> , </a:t>
            </a:r>
            <a:r>
              <a:rPr lang="ru-RU" sz="5100" dirty="0" smtClean="0"/>
              <a:t>серы</a:t>
            </a:r>
            <a:r>
              <a:rPr lang="ru-RU" sz="5100" dirty="0" smtClean="0"/>
              <a:t> , </a:t>
            </a:r>
            <a:r>
              <a:rPr lang="ru-RU" sz="5100" dirty="0" smtClean="0"/>
              <a:t>магния</a:t>
            </a:r>
            <a:r>
              <a:rPr lang="ru-RU" sz="5100" dirty="0" smtClean="0"/>
              <a:t> , </a:t>
            </a:r>
            <a:r>
              <a:rPr lang="ru-RU" sz="5100" dirty="0" smtClean="0"/>
              <a:t>углерода</a:t>
            </a:r>
            <a:r>
              <a:rPr lang="ru-RU" sz="5100" dirty="0" smtClean="0"/>
              <a:t> , </a:t>
            </a:r>
            <a:r>
              <a:rPr lang="ru-RU" sz="5100" dirty="0" smtClean="0"/>
              <a:t>неона</a:t>
            </a:r>
            <a:r>
              <a:rPr lang="ru-RU" sz="5100" dirty="0" smtClean="0"/>
              <a:t> , </a:t>
            </a:r>
            <a:r>
              <a:rPr lang="ru-RU" sz="5100" dirty="0" smtClean="0"/>
              <a:t>кальция</a:t>
            </a:r>
            <a:r>
              <a:rPr lang="ru-RU" sz="5100" dirty="0" smtClean="0"/>
              <a:t>  и </a:t>
            </a:r>
            <a:r>
              <a:rPr lang="ru-RU" sz="5100" dirty="0" smtClean="0"/>
              <a:t>хрома. </a:t>
            </a:r>
          </a:p>
          <a:p>
            <a:pPr>
              <a:buNone/>
            </a:pPr>
            <a:r>
              <a:rPr lang="ru-RU" sz="5100" dirty="0" smtClean="0"/>
              <a:t> </a:t>
            </a:r>
            <a:r>
              <a:rPr lang="ru-RU" sz="5100" dirty="0" smtClean="0"/>
              <a:t>    На </a:t>
            </a:r>
            <a:r>
              <a:rPr lang="ru-RU" sz="5100" dirty="0" smtClean="0"/>
              <a:t>1 </a:t>
            </a:r>
            <a:r>
              <a:rPr lang="ru-RU" sz="5100" dirty="0" err="1" smtClean="0"/>
              <a:t>млн</a:t>
            </a:r>
            <a:r>
              <a:rPr lang="ru-RU" sz="5100" dirty="0" smtClean="0"/>
              <a:t> атомов водорода приходится 98 000 атомов гелия, 851 атом кислорода, 398 атомов углерода, 123 атома неона, 100 атомов азота, 47 атомов железа, 38 атомов магния, 35 атомов кремния, 16 атомов серы, 4 атома аргона, 3 атома алюминия, по 2 атома никеля, натрия и кальция, </a:t>
            </a:r>
            <a:r>
              <a:rPr lang="ru-RU" sz="5100" dirty="0" smtClean="0"/>
              <a:t>прочих </a:t>
            </a:r>
            <a:r>
              <a:rPr lang="ru-RU" sz="5100" dirty="0" smtClean="0"/>
              <a:t>элементов.</a:t>
            </a:r>
          </a:p>
          <a:p>
            <a:endParaRPr lang="ru-RU" dirty="0" smtClean="0"/>
          </a:p>
        </p:txBody>
      </p:sp>
      <p:sp>
        <p:nvSpPr>
          <p:cNvPr id="5" name="Содержимое 4"/>
          <p:cNvSpPr>
            <a:spLocks noGrp="1"/>
          </p:cNvSpPr>
          <p:nvPr>
            <p:ph sz="quarter" idx="2"/>
          </p:nvPr>
        </p:nvSpPr>
        <p:spPr/>
        <p:txBody>
          <a:bodyPr>
            <a:normAutofit fontScale="40000" lnSpcReduction="20000"/>
          </a:bodyPr>
          <a:lstStyle/>
          <a:p>
            <a:endParaRPr lang="ru-RU"/>
          </a:p>
        </p:txBody>
      </p:sp>
      <p:pic>
        <p:nvPicPr>
          <p:cNvPr id="6146" name="Picture 2" descr="C:\Program Files\Physicon\MLA\Presentations\18. Общие сведения о Солнце\objects\1322.jpg"/>
          <p:cNvPicPr>
            <a:picLocks noChangeAspect="1" noChangeArrowheads="1"/>
          </p:cNvPicPr>
          <p:nvPr/>
        </p:nvPicPr>
        <p:blipFill>
          <a:blip r:embed="rId2" cstate="print"/>
          <a:srcRect/>
          <a:stretch>
            <a:fillRect/>
          </a:stretch>
        </p:blipFill>
        <p:spPr bwMode="auto">
          <a:xfrm>
            <a:off x="4572000" y="928669"/>
            <a:ext cx="4429156" cy="590554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Температура Солнца</a:t>
            </a:r>
            <a:endParaRPr lang="ru-RU" dirty="0">
              <a:solidFill>
                <a:srgbClr val="C00000"/>
              </a:solidFill>
            </a:endParaRPr>
          </a:p>
        </p:txBody>
      </p:sp>
      <p:sp>
        <p:nvSpPr>
          <p:cNvPr id="3" name="Содержимое 2"/>
          <p:cNvSpPr>
            <a:spLocks noGrp="1"/>
          </p:cNvSpPr>
          <p:nvPr>
            <p:ph sz="quarter" idx="1"/>
          </p:nvPr>
        </p:nvSpPr>
        <p:spPr>
          <a:xfrm>
            <a:off x="285720" y="1447800"/>
            <a:ext cx="3643338" cy="4572000"/>
          </a:xfrm>
        </p:spPr>
        <p:txBody>
          <a:bodyPr>
            <a:normAutofit/>
          </a:bodyPr>
          <a:lstStyle/>
          <a:p>
            <a:pPr>
              <a:buNone/>
            </a:pPr>
            <a:endParaRPr lang="ru-RU" dirty="0" smtClean="0"/>
          </a:p>
          <a:p>
            <a:endParaRPr lang="ru-RU" dirty="0"/>
          </a:p>
        </p:txBody>
      </p:sp>
      <p:sp>
        <p:nvSpPr>
          <p:cNvPr id="5" name="Содержимое 4"/>
          <p:cNvSpPr>
            <a:spLocks noGrp="1"/>
          </p:cNvSpPr>
          <p:nvPr>
            <p:ph sz="quarter" idx="2"/>
          </p:nvPr>
        </p:nvSpPr>
        <p:spPr>
          <a:xfrm>
            <a:off x="4286248" y="1447800"/>
            <a:ext cx="4714908" cy="4572000"/>
          </a:xfrm>
        </p:spPr>
        <p:txBody>
          <a:bodyPr>
            <a:normAutofit/>
          </a:bodyPr>
          <a:lstStyle/>
          <a:p>
            <a:r>
              <a:rPr lang="ru-RU" dirty="0" smtClean="0"/>
              <a:t>Закон Стефана-Больцмана</a:t>
            </a:r>
          </a:p>
          <a:p>
            <a:pPr>
              <a:buNone/>
            </a:pPr>
            <a:r>
              <a:rPr lang="en-US" dirty="0" smtClean="0"/>
              <a:t> </a:t>
            </a:r>
            <a:r>
              <a:rPr lang="ru-RU" dirty="0" smtClean="0"/>
              <a:t>                  </a:t>
            </a:r>
            <a:r>
              <a:rPr lang="en-US" dirty="0" smtClean="0"/>
              <a:t> </a:t>
            </a:r>
            <a:r>
              <a:rPr lang="en-US" sz="3600" i="1" dirty="0" smtClean="0"/>
              <a:t>E</a:t>
            </a:r>
            <a:r>
              <a:rPr lang="en-US" sz="3600" dirty="0" smtClean="0"/>
              <a:t> = </a:t>
            </a:r>
            <a:r>
              <a:rPr lang="el-GR" sz="3600" i="1" dirty="0" smtClean="0"/>
              <a:t>σ</a:t>
            </a:r>
            <a:r>
              <a:rPr lang="en-US" sz="3600" i="1" dirty="0" smtClean="0"/>
              <a:t>T</a:t>
            </a:r>
            <a:r>
              <a:rPr lang="en-US" sz="3600" dirty="0" smtClean="0"/>
              <a:t> </a:t>
            </a:r>
            <a:r>
              <a:rPr lang="en-US" sz="3600" baseline="30000" dirty="0" smtClean="0"/>
              <a:t>4</a:t>
            </a:r>
            <a:endParaRPr lang="ru-RU" sz="3600" baseline="30000" dirty="0" smtClean="0"/>
          </a:p>
          <a:p>
            <a:r>
              <a:rPr lang="ru-RU" dirty="0" smtClean="0"/>
              <a:t>Закон Вина</a:t>
            </a:r>
          </a:p>
          <a:p>
            <a:pPr>
              <a:buNone/>
            </a:pPr>
            <a:endParaRPr lang="ru-RU" dirty="0" smtClean="0"/>
          </a:p>
          <a:p>
            <a:pPr>
              <a:buNone/>
            </a:pPr>
            <a:endParaRPr lang="ru-RU" dirty="0" smtClean="0"/>
          </a:p>
          <a:p>
            <a:r>
              <a:rPr lang="ru-RU" dirty="0" smtClean="0"/>
              <a:t>Эффективная температура поверхности Солнца 6000К</a:t>
            </a:r>
          </a:p>
          <a:p>
            <a:r>
              <a:rPr lang="ru-RU" dirty="0" smtClean="0"/>
              <a:t>Температура в центре Солнца 13 5000 000К</a:t>
            </a:r>
            <a:endParaRPr lang="ru-RU" dirty="0" smtClean="0"/>
          </a:p>
          <a:p>
            <a:endParaRPr lang="ru-RU" dirty="0"/>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41" name="Рисунок 4" descr="Описание: \lambda_{\max}=\frac{0{,}0028999}{T}"/>
          <p:cNvPicPr>
            <a:picLocks noChangeAspect="1" noChangeArrowheads="1"/>
          </p:cNvPicPr>
          <p:nvPr/>
        </p:nvPicPr>
        <p:blipFill>
          <a:blip r:embed="rId2"/>
          <a:srcRect/>
          <a:stretch>
            <a:fillRect/>
          </a:stretch>
        </p:blipFill>
        <p:spPr bwMode="auto">
          <a:xfrm>
            <a:off x="5500694" y="3214686"/>
            <a:ext cx="1785950" cy="545707"/>
          </a:xfrm>
          <a:prstGeom prst="rect">
            <a:avLst/>
          </a:prstGeom>
          <a:noFill/>
        </p:spPr>
      </p:pic>
      <p:sp>
        <p:nvSpPr>
          <p:cNvPr id="10243" name="Rectangle 3"/>
          <p:cNvSpPr>
            <a:spLocks noChangeArrowheads="1"/>
          </p:cNvSpPr>
          <p:nvPr/>
        </p:nvSpPr>
        <p:spPr bwMode="auto">
          <a:xfrm>
            <a:off x="45720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pic>
        <p:nvPicPr>
          <p:cNvPr id="9" name="Picture 4" descr="http://im3-tub-ru.yandex.net/i?id=159821587-09-72"/>
          <p:cNvPicPr>
            <a:picLocks noChangeAspect="1" noChangeArrowheads="1"/>
          </p:cNvPicPr>
          <p:nvPr/>
        </p:nvPicPr>
        <p:blipFill>
          <a:blip r:embed="rId3"/>
          <a:srcRect/>
          <a:stretch>
            <a:fillRect/>
          </a:stretch>
        </p:blipFill>
        <p:spPr bwMode="auto">
          <a:xfrm>
            <a:off x="500034" y="2285992"/>
            <a:ext cx="3540004" cy="264320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Внутреннее </a:t>
            </a:r>
            <a:r>
              <a:rPr lang="ru-RU" dirty="0" smtClean="0">
                <a:solidFill>
                  <a:srgbClr val="C00000"/>
                </a:solidFill>
              </a:rPr>
              <a:t>строение Солнца</a:t>
            </a:r>
            <a:endParaRPr lang="ru-RU" dirty="0">
              <a:solidFill>
                <a:srgbClr val="C00000"/>
              </a:solidFill>
            </a:endParaRPr>
          </a:p>
        </p:txBody>
      </p:sp>
      <p:sp>
        <p:nvSpPr>
          <p:cNvPr id="7" name="Содержимое 6"/>
          <p:cNvSpPr>
            <a:spLocks noGrp="1"/>
          </p:cNvSpPr>
          <p:nvPr>
            <p:ph sz="quarter" idx="1"/>
          </p:nvPr>
        </p:nvSpPr>
        <p:spPr/>
        <p:txBody>
          <a:bodyPr/>
          <a:lstStyle/>
          <a:p>
            <a:endParaRPr lang="ru-RU"/>
          </a:p>
        </p:txBody>
      </p:sp>
      <p:sp>
        <p:nvSpPr>
          <p:cNvPr id="8" name="Содержимое 7"/>
          <p:cNvSpPr>
            <a:spLocks noGrp="1"/>
          </p:cNvSpPr>
          <p:nvPr>
            <p:ph sz="quarter" idx="2"/>
          </p:nvPr>
        </p:nvSpPr>
        <p:spPr>
          <a:xfrm>
            <a:off x="4933950" y="1447800"/>
            <a:ext cx="4067206" cy="4572000"/>
          </a:xfrm>
        </p:spPr>
        <p:txBody>
          <a:bodyPr/>
          <a:lstStyle/>
          <a:p>
            <a:r>
              <a:rPr lang="ru-RU" dirty="0" smtClean="0"/>
              <a:t>Зона термоядерных реакций (ядро)</a:t>
            </a:r>
            <a:r>
              <a:rPr lang="en-US" dirty="0" smtClean="0"/>
              <a:t> </a:t>
            </a:r>
            <a:r>
              <a:rPr lang="ru-RU" dirty="0" smtClean="0"/>
              <a:t>0-0,3 </a:t>
            </a:r>
            <a:r>
              <a:rPr lang="en-US" dirty="0" smtClean="0"/>
              <a:t>R</a:t>
            </a:r>
            <a:endParaRPr lang="ru-RU" dirty="0" smtClean="0"/>
          </a:p>
          <a:p>
            <a:r>
              <a:rPr lang="ru-RU" dirty="0" smtClean="0"/>
              <a:t>Зона переноса лучистой энергии </a:t>
            </a:r>
          </a:p>
          <a:p>
            <a:pPr>
              <a:buNone/>
            </a:pPr>
            <a:r>
              <a:rPr lang="ru-RU" dirty="0" smtClean="0"/>
              <a:t> </a:t>
            </a:r>
            <a:r>
              <a:rPr lang="ru-RU" dirty="0" smtClean="0"/>
              <a:t>   0,3 – 0,7 </a:t>
            </a:r>
            <a:r>
              <a:rPr lang="en-US" dirty="0" smtClean="0"/>
              <a:t>R</a:t>
            </a:r>
            <a:endParaRPr lang="ru-RU" dirty="0" smtClean="0"/>
          </a:p>
          <a:p>
            <a:r>
              <a:rPr lang="ru-RU" dirty="0" smtClean="0"/>
              <a:t>Конвективная зона </a:t>
            </a:r>
          </a:p>
          <a:p>
            <a:pPr>
              <a:buNone/>
            </a:pPr>
            <a:r>
              <a:rPr lang="ru-RU" dirty="0" smtClean="0"/>
              <a:t> </a:t>
            </a:r>
            <a:r>
              <a:rPr lang="ru-RU" dirty="0" smtClean="0"/>
              <a:t>   0,7-1 </a:t>
            </a:r>
            <a:r>
              <a:rPr lang="en-US" dirty="0" smtClean="0"/>
              <a:t>R</a:t>
            </a:r>
            <a:endParaRPr lang="ru-RU" dirty="0" smtClean="0"/>
          </a:p>
          <a:p>
            <a:r>
              <a:rPr lang="ru-RU" dirty="0" smtClean="0"/>
              <a:t>Атмосфера </a:t>
            </a:r>
          </a:p>
          <a:p>
            <a:pPr>
              <a:buNone/>
            </a:pPr>
            <a:endParaRPr lang="ru-RU" dirty="0"/>
          </a:p>
        </p:txBody>
      </p:sp>
      <p:pic>
        <p:nvPicPr>
          <p:cNvPr id="8196" name="Picture 4" descr="Картинка 20 из 7874">
            <a:hlinkClick r:id="rId2"/>
          </p:cNvPr>
          <p:cNvPicPr>
            <a:picLocks noChangeAspect="1" noChangeArrowheads="1"/>
          </p:cNvPicPr>
          <p:nvPr/>
        </p:nvPicPr>
        <p:blipFill>
          <a:blip r:embed="rId3"/>
          <a:srcRect/>
          <a:stretch>
            <a:fillRect/>
          </a:stretch>
        </p:blipFill>
        <p:spPr bwMode="auto">
          <a:xfrm>
            <a:off x="214282" y="2071678"/>
            <a:ext cx="4498400" cy="292895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solidFill>
                  <a:srgbClr val="C00000"/>
                </a:solidFill>
              </a:rPr>
              <a:t>Строение атмосферы Солнца</a:t>
            </a:r>
            <a:endParaRPr lang="ru-RU" dirty="0">
              <a:solidFill>
                <a:srgbClr val="C00000"/>
              </a:solidFill>
            </a:endParaRPr>
          </a:p>
        </p:txBody>
      </p:sp>
      <p:sp>
        <p:nvSpPr>
          <p:cNvPr id="3" name="Содержимое 2"/>
          <p:cNvSpPr>
            <a:spLocks noGrp="1"/>
          </p:cNvSpPr>
          <p:nvPr>
            <p:ph sz="quarter" idx="1"/>
          </p:nvPr>
        </p:nvSpPr>
        <p:spPr/>
        <p:txBody>
          <a:bodyPr/>
          <a:lstStyle/>
          <a:p>
            <a:endParaRPr lang="ru-RU" dirty="0"/>
          </a:p>
        </p:txBody>
      </p:sp>
      <p:sp>
        <p:nvSpPr>
          <p:cNvPr id="4" name="Содержимое 3"/>
          <p:cNvSpPr>
            <a:spLocks noGrp="1"/>
          </p:cNvSpPr>
          <p:nvPr>
            <p:ph sz="quarter" idx="2"/>
          </p:nvPr>
        </p:nvSpPr>
        <p:spPr>
          <a:xfrm>
            <a:off x="5286380" y="2214554"/>
            <a:ext cx="3396610" cy="3805246"/>
          </a:xfrm>
        </p:spPr>
        <p:txBody>
          <a:bodyPr/>
          <a:lstStyle/>
          <a:p>
            <a:r>
              <a:rPr lang="ru-RU" dirty="0" smtClean="0"/>
              <a:t>Фотосфера</a:t>
            </a:r>
          </a:p>
          <a:p>
            <a:endParaRPr lang="ru-RU" dirty="0" smtClean="0"/>
          </a:p>
          <a:p>
            <a:r>
              <a:rPr lang="ru-RU" dirty="0" smtClean="0"/>
              <a:t>Хромосфера</a:t>
            </a:r>
          </a:p>
          <a:p>
            <a:pPr>
              <a:buNone/>
            </a:pPr>
            <a:endParaRPr lang="ru-RU" dirty="0" smtClean="0"/>
          </a:p>
          <a:p>
            <a:r>
              <a:rPr lang="ru-RU" dirty="0" smtClean="0"/>
              <a:t>Солнечная корона</a:t>
            </a:r>
            <a:endParaRPr lang="ru-RU" dirty="0"/>
          </a:p>
        </p:txBody>
      </p:sp>
      <p:pic>
        <p:nvPicPr>
          <p:cNvPr id="5" name="Picture 4" descr="Картинка 20 из 7874">
            <a:hlinkClick r:id="rId2"/>
          </p:cNvPr>
          <p:cNvPicPr>
            <a:picLocks noChangeAspect="1" noChangeArrowheads="1"/>
          </p:cNvPicPr>
          <p:nvPr/>
        </p:nvPicPr>
        <p:blipFill>
          <a:blip r:embed="rId3"/>
          <a:srcRect/>
          <a:stretch>
            <a:fillRect/>
          </a:stretch>
        </p:blipFill>
        <p:spPr bwMode="auto">
          <a:xfrm>
            <a:off x="500034" y="2143116"/>
            <a:ext cx="4498400" cy="2928958"/>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f2bc79a42d4e1134194e983bf134319e6f26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228</TotalTime>
  <Words>278</Words>
  <Application>Microsoft Office PowerPoint</Application>
  <PresentationFormat>Экран (4:3)</PresentationFormat>
  <Paragraphs>132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Справедливость</vt:lpstr>
      <vt:lpstr>Слайд 1</vt:lpstr>
      <vt:lpstr>Общие характеристики</vt:lpstr>
      <vt:lpstr>Вращение Солнца</vt:lpstr>
      <vt:lpstr>Солнечное излучение</vt:lpstr>
      <vt:lpstr>Солнечная энергия</vt:lpstr>
      <vt:lpstr>Химический состав</vt:lpstr>
      <vt:lpstr>Температура Солнца</vt:lpstr>
      <vt:lpstr>Внутреннее строение Солнца</vt:lpstr>
      <vt:lpstr>Строение атмосферы Солнца</vt:lpstr>
      <vt:lpstr>Строение атмосферы Солнца</vt:lpstr>
      <vt:lpstr>Строение атмосферы Солнца</vt:lpstr>
      <vt:lpstr>Строение атмосферы Солнца</vt:lpstr>
      <vt:lpstr>Активные образования</vt:lpstr>
      <vt:lpstr>Искажение магнитного поля Земли под действием солнечного ветра</vt:lpstr>
      <vt:lpstr>Солнечная активность</vt:lpstr>
    </vt:vector>
  </TitlesOfParts>
  <Company>HOMEINC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Солнце </dc:title>
  <dc:creator>Директор</dc:creator>
  <cp:lastModifiedBy>Директор</cp:lastModifiedBy>
  <cp:revision>29</cp:revision>
  <dcterms:created xsi:type="dcterms:W3CDTF">2012-05-05T22:28:55Z</dcterms:created>
  <dcterms:modified xsi:type="dcterms:W3CDTF">2012-05-06T12:26:56Z</dcterms:modified>
</cp:coreProperties>
</file>