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doc" ContentType="application/msword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5"/>
  </p:notesMasterIdLst>
  <p:sldIdLst>
    <p:sldId id="259" r:id="rId2"/>
    <p:sldId id="265" r:id="rId3"/>
    <p:sldId id="260" r:id="rId4"/>
    <p:sldId id="273" r:id="rId5"/>
    <p:sldId id="258" r:id="rId6"/>
    <p:sldId id="257" r:id="rId7"/>
    <p:sldId id="256" r:id="rId8"/>
    <p:sldId id="262" r:id="rId9"/>
    <p:sldId id="274" r:id="rId10"/>
    <p:sldId id="275" r:id="rId11"/>
    <p:sldId id="268" r:id="rId12"/>
    <p:sldId id="263" r:id="rId13"/>
    <p:sldId id="269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  <a:srgbClr val="A220CD"/>
    <a:srgbClr val="A21FCB"/>
    <a:srgbClr val="7949BF"/>
    <a:srgbClr val="FFFFFF"/>
    <a:srgbClr val="C02A95"/>
    <a:srgbClr val="FE72ED"/>
    <a:srgbClr val="66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44" autoAdjust="0"/>
    <p:restoredTop sz="94709" autoAdjust="0"/>
  </p:normalViewPr>
  <p:slideViewPr>
    <p:cSldViewPr>
      <p:cViewPr varScale="1">
        <p:scale>
          <a:sx n="75" d="100"/>
          <a:sy n="75" d="100"/>
        </p:scale>
        <p:origin x="-129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E46AFE5-E14E-4FB9-AECC-09B887B8BD1F}" type="datetimeFigureOut">
              <a:rPr lang="ru-RU"/>
              <a:pPr>
                <a:defRPr/>
              </a:pPr>
              <a:t>02.06.2012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4A413A5-D8DC-4785-B07A-C996D5FB44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D83E49-2334-490D-BFD5-57317E1FBFFF}" type="slidenum">
              <a:rPr 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A64C07-1B34-4FC7-8B52-D55E8D47623F}" type="slidenum">
              <a:rPr 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9A1689-DF97-4AED-AF50-2C505C9AC1A8}" type="slidenum">
              <a:rPr 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23A748-8C0D-4B90-ACBA-8ADF67E40560}" type="slidenum">
              <a:rPr 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0D6B86-97C4-42AC-BAA3-F63D40B3E631}" type="slidenum">
              <a:rPr 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899656-1D73-403E-AB8A-936DCE0EA010}" type="slidenum">
              <a:rPr 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7F4A2B-F00F-4836-AC47-D631251CB305}" type="slidenum">
              <a:rPr 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3336D8-3BD2-4861-AC2F-088D3EBADBDB}" type="slidenum">
              <a:rPr 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2B2B91-807D-4DB3-AF0A-40A499DABDB9}" type="slidenum">
              <a:rPr 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8FFE08-A225-4712-B294-7581AA474A7A}" type="slidenum">
              <a:rPr 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993B1-5D5A-4B48-A36A-652529463E1A}" type="datetime1">
              <a:rPr lang="ru-RU"/>
              <a:pPr>
                <a:defRPr/>
              </a:pPr>
              <a:t>02.06.2012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"Лицей № 104". Учитель физики: Александрова Н.Е.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A9C46-A147-44EF-9A7F-C59ECD7ED7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027B8-F9E8-41E5-AB33-2D85D50935DC}" type="datetime1">
              <a:rPr lang="ru-RU"/>
              <a:pPr>
                <a:defRPr/>
              </a:pPr>
              <a:t>02.06.2012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"Лицей № 104". Учитель физики: Александрова Н.Е.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B9C16-51F4-4367-A9B3-8449759F7B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337C4-B76A-411A-81DB-E63A635C0AFF}" type="datetime1">
              <a:rPr lang="ru-RU"/>
              <a:pPr>
                <a:defRPr/>
              </a:pPr>
              <a:t>02.06.2012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"Лицей № 104". Учитель физики: Александрова Н.Е.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44955-2C08-4DB0-B8F3-B07871C1B7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BB6B3-B573-4FD4-B89A-CC8AEDC8DB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EF689-30E9-431D-9984-829677C0877D}" type="datetime1">
              <a:rPr lang="ru-RU"/>
              <a:pPr>
                <a:defRPr/>
              </a:pPr>
              <a:t>02.06.2012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"Лицей № 104". Учитель физики: Александрова Н.Е.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AB0C3-8807-4EA3-B91C-EA8B66D591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4B602-6949-4EF2-8FDB-8CCF15F41504}" type="datetime1">
              <a:rPr lang="ru-RU"/>
              <a:pPr>
                <a:defRPr/>
              </a:pPr>
              <a:t>02.06.2012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"Лицей № 104". Учитель физики: Александрова Н.Е.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B39AB-45F2-43D8-9E7B-C9CD999D1C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073F-7DF8-41C9-8241-470F51D0CB0F}" type="datetime1">
              <a:rPr lang="ru-RU"/>
              <a:pPr>
                <a:defRPr/>
              </a:pPr>
              <a:t>02.06.2012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"Лицей № 104". Учитель физики: Александрова Н.Е.</a:t>
            </a: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8DF9C-A7FE-4217-B9E5-26A2919E2A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4FA4A-43D8-43FC-A096-EAEC49CAE1A4}" type="datetime1">
              <a:rPr lang="ru-RU"/>
              <a:pPr>
                <a:defRPr/>
              </a:pPr>
              <a:t>02.06.2012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"Лицей № 104". Учитель физики: Александрова Н.Е.</a:t>
            </a: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C8475-A5AB-4312-990A-8872A808DE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08115-E3D0-430E-B7C4-09C4F31C7F2B}" type="datetime1">
              <a:rPr lang="ru-RU"/>
              <a:pPr>
                <a:defRPr/>
              </a:pPr>
              <a:t>02.06.2012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"Лицей № 104". Учитель физики: Александрова Н.Е.</a:t>
            </a: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26DD6-464B-4AB7-AFED-68651DA320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700A0-6FB6-4815-BE1F-70F34F189275}" type="datetime1">
              <a:rPr lang="ru-RU"/>
              <a:pPr>
                <a:defRPr/>
              </a:pPr>
              <a:t>02.06.2012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"Лицей № 104". Учитель физики: Александрова Н.Е.</a:t>
            </a: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7EAD0-EC8E-4AA7-851F-80A0509A99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74764-4D83-4C61-95BD-8F82605FCEDA}" type="datetime1">
              <a:rPr lang="ru-RU"/>
              <a:pPr>
                <a:defRPr/>
              </a:pPr>
              <a:t>02.06.2012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"Лицей № 104". Учитель физики: Александрова Н.Е.</a:t>
            </a: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60B98-8D4B-40C1-9CFD-2A38792066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A25D6-4BAE-4979-A331-517F64086F35}" type="datetime1">
              <a:rPr lang="ru-RU"/>
              <a:pPr>
                <a:defRPr/>
              </a:pPr>
              <a:t>02.06.2012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"Лицей № 104". Учитель физики: Александрова Н.Е.</a:t>
            </a: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262CA-6514-4FD7-ADBD-576111CD99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ABC1BC-18D9-45CC-9E0B-C4568B5624EC}" type="datetime1">
              <a:rPr lang="ru-RU"/>
              <a:pPr>
                <a:defRPr/>
              </a:pPr>
              <a:t>02.06.2012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МОУ "Лицей № 104". Учитель физики: Александрова Н.Е.</a:t>
            </a: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BD5186-3C7D-4DE0-88CA-7162CF93BE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oleObject" Target="../embeddings/_________Microsoft_Office_Word_97_-_20031.doc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slide" Target="slide4.xml"/><Relationship Id="rId5" Type="http://schemas.openxmlformats.org/officeDocument/2006/relationships/slide" Target="slide13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11 класс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«Электромагнитные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волны»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ph sz="half" idx="1"/>
          </p:nvPr>
        </p:nvGraphicFramePr>
        <p:xfrm>
          <a:off x="2857500" y="3930650"/>
          <a:ext cx="114300" cy="215900"/>
        </p:xfrm>
        <a:graphic>
          <a:graphicData uri="http://schemas.openxmlformats.org/presentationml/2006/ole">
            <p:oleObj spid="_x0000_s1026" name="Формула" r:id="rId3" imgW="114120" imgH="215640" progId="Equation.3">
              <p:embed/>
            </p:oleObj>
          </a:graphicData>
        </a:graphic>
      </p:graphicFrame>
      <p:graphicFrame>
        <p:nvGraphicFramePr>
          <p:cNvPr id="347139" name="Object 3"/>
          <p:cNvGraphicFramePr>
            <a:graphicFrameLocks noChangeAspect="1"/>
          </p:cNvGraphicFramePr>
          <p:nvPr>
            <p:ph sz="quarter" idx="2"/>
          </p:nvPr>
        </p:nvGraphicFramePr>
        <p:xfrm>
          <a:off x="1000125" y="1997075"/>
          <a:ext cx="6246813" cy="2705100"/>
        </p:xfrm>
        <a:graphic>
          <a:graphicData uri="http://schemas.openxmlformats.org/presentationml/2006/ole">
            <p:oleObj spid="_x0000_s1027" name="Документ" r:id="rId4" imgW="2463474" imgH="1066856" progId="Word.Document.8">
              <p:embed/>
            </p:oleObj>
          </a:graphicData>
        </a:graphic>
      </p:graphicFrame>
      <p:pic>
        <p:nvPicPr>
          <p:cNvPr id="347140" name="Picture 4" descr="касьянов стр203 до свч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967413" y="0"/>
            <a:ext cx="3176587" cy="6858000"/>
          </a:xfrm>
          <a:noFill/>
        </p:spPr>
      </p:pic>
      <p:sp>
        <p:nvSpPr>
          <p:cNvPr id="1029" name="Номер слайда 7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ECB433-5C79-4FB4-AB78-C499EEA5492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1187450" y="715963"/>
            <a:ext cx="4248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1943100" algn="l"/>
              </a:tabLst>
            </a:pPr>
            <a:r>
              <a:rPr lang="ru-RU" sz="4400" i="1">
                <a:solidFill>
                  <a:srgbClr val="66FFFF"/>
                </a:solidFill>
                <a:latin typeface="Corbel" pitchFamily="34" charset="0"/>
              </a:rPr>
              <a:t>Радиоволны</a:t>
            </a:r>
          </a:p>
        </p:txBody>
      </p:sp>
      <p:pic>
        <p:nvPicPr>
          <p:cNvPr id="1031" name="Picture 7" descr="clip_imagcvve00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088" y="4797425"/>
            <a:ext cx="4608512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7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7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7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7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7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357166"/>
            <a:ext cx="7086600" cy="604822"/>
          </a:xfr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effectLst/>
              </a:rPr>
              <a:t>Закрепление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214438"/>
            <a:ext cx="9144000" cy="4857750"/>
          </a:xfrm>
        </p:spPr>
        <p:txBody>
          <a:bodyPr>
            <a:normAutofit/>
          </a:bodyPr>
          <a:lstStyle/>
          <a:p>
            <a:pPr marL="1087438" indent="-544513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200" b="1" dirty="0" smtClean="0"/>
              <a:t>1. Что такое электромагнитная волна?</a:t>
            </a:r>
          </a:p>
          <a:p>
            <a:pPr marL="1087438" indent="-544513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3200" b="1" dirty="0" smtClean="0"/>
          </a:p>
          <a:p>
            <a:pPr marL="989013" indent="-446088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200" b="1" dirty="0" smtClean="0"/>
              <a:t>2. Кто создал теорию электромагнитной волны?</a:t>
            </a:r>
          </a:p>
          <a:p>
            <a:pPr marL="989013" indent="-446088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3200" b="1" dirty="0" smtClean="0"/>
          </a:p>
          <a:p>
            <a:pPr marL="989013" indent="-371475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200" b="1" dirty="0" smtClean="0"/>
              <a:t>3. Кто изучил свойства электромагнитных волн?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469F83-DA5E-4A3B-BA6F-19D0EC0DBC64}" type="slidenum">
              <a:rPr lang="ru-RU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7086600" cy="57148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1"/>
                </a:solidFill>
                <a:effectLst/>
              </a:rPr>
              <a:t>Закрепление</a:t>
            </a:r>
            <a:endParaRPr lang="ru-RU" sz="360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9688DA-3321-49A7-8D55-DA8F0BA7A56B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571500"/>
            <a:ext cx="6000750" cy="57546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latin typeface="+mn-lt"/>
                <a:cs typeface="+mn-cs"/>
              </a:rPr>
              <a:t>Как зависит длина волны от частоты колебания ?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latin typeface="+mn-lt"/>
              <a:cs typeface="+mn-cs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ru-RU" sz="2400" b="1" dirty="0">
                <a:latin typeface="+mn-lt"/>
                <a:cs typeface="+mn-cs"/>
              </a:rPr>
              <a:t>Что произойдет с длиной волны, если период колебания частиц увеличится в 2 раза?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latin typeface="+mn-lt"/>
              <a:cs typeface="+mn-cs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ru-RU" sz="2400" b="1" dirty="0">
                <a:latin typeface="+mn-lt"/>
                <a:cs typeface="+mn-cs"/>
              </a:rPr>
              <a:t>Как изменится частота колебания излучения при переходе волны в более плотную среду?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latin typeface="+mn-lt"/>
              <a:cs typeface="+mn-cs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ru-RU" sz="2400" b="1" dirty="0">
                <a:latin typeface="+mn-lt"/>
                <a:cs typeface="+mn-cs"/>
              </a:rPr>
              <a:t>Что является причиной излучения электромагнитной волны?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atin typeface="+mn-lt"/>
              <a:cs typeface="+mn-cs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latin typeface="+mn-lt"/>
              <a:cs typeface="+mn-cs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  <a:defRPr/>
            </a:pPr>
            <a:r>
              <a:rPr lang="ru-RU" sz="2400" b="1" dirty="0">
                <a:solidFill>
                  <a:srgbClr val="FF0000"/>
                </a:solidFill>
                <a:latin typeface="+mn-lt"/>
                <a:cs typeface="+mn-cs"/>
              </a:rPr>
              <a:t>Где используются электромагнитные волны?</a:t>
            </a:r>
            <a:endParaRPr lang="ru-RU" sz="24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00750" y="571500"/>
            <a:ext cx="3143250" cy="575468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atin typeface="+mn-lt"/>
                <a:cs typeface="+mn-cs"/>
              </a:rPr>
              <a:t>Обратно пропорционально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i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atin typeface="+mn-lt"/>
                <a:cs typeface="+mn-cs"/>
              </a:rPr>
              <a:t>Увеличится в 2 раза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i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atin typeface="+mn-lt"/>
                <a:cs typeface="+mn-cs"/>
              </a:rPr>
              <a:t>Не изменится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i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atin typeface="+mn-lt"/>
                <a:cs typeface="+mn-cs"/>
              </a:rPr>
              <a:t>Заряженные частицы, движущиеся с </a:t>
            </a:r>
            <a:r>
              <a:rPr lang="ru-RU" sz="3200" b="1" i="1" dirty="0">
                <a:latin typeface="+mn-lt"/>
                <a:cs typeface="+mn-cs"/>
              </a:rPr>
              <a:t>ускорением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+mn-lt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496"/>
            <a:ext cx="8115328" cy="107157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rgbClr val="A220CD"/>
                </a:solidFill>
                <a:effectLst/>
              </a:rPr>
              <a:t/>
            </a:r>
            <a:br>
              <a:rPr lang="ru-RU" sz="5400" dirty="0" smtClean="0">
                <a:solidFill>
                  <a:srgbClr val="A220CD"/>
                </a:solidFill>
                <a:effectLst/>
              </a:rPr>
            </a:br>
            <a:r>
              <a:rPr lang="ru-RU" sz="5400" dirty="0" smtClean="0">
                <a:solidFill>
                  <a:srgbClr val="A220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работу!!!</a:t>
            </a:r>
            <a:endParaRPr lang="ru-RU" sz="5400" dirty="0">
              <a:solidFill>
                <a:srgbClr val="A220C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1C332-15F4-4B09-A099-337105FC8047}" type="slidenum">
              <a:rPr lang="ru-RU"/>
              <a:pPr>
                <a:defRPr/>
              </a:pPr>
              <a:t>13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1357313"/>
            <a:ext cx="91440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rgbClr val="A220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Спасибо за внимание!!!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14290"/>
            <a:ext cx="7086600" cy="58103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1"/>
                </a:solidFill>
                <a:effectLst/>
              </a:rPr>
              <a:t>Длина волны</a:t>
            </a:r>
            <a:endParaRPr lang="ru-RU" sz="3600" dirty="0">
              <a:solidFill>
                <a:schemeClr val="tx1"/>
              </a:solidFill>
              <a:effectLst/>
            </a:endParaRP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>
          <a:xfrm>
            <a:off x="571500" y="3286125"/>
            <a:ext cx="8115300" cy="3089275"/>
          </a:xfrm>
        </p:spPr>
        <p:txBody>
          <a:bodyPr/>
          <a:lstStyle/>
          <a:p>
            <a:pPr marL="73025" eaLnBrk="1" hangingPunct="1"/>
            <a:endParaRPr lang="ru-RU" smtClean="0"/>
          </a:p>
          <a:p>
            <a:pPr marL="73025" eaLnBrk="1" hangingPunct="1"/>
            <a:endParaRPr lang="ru-RU" b="1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D1436F-1728-43FF-99D3-D63B6A022C14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30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3079" name="Rectangle 3"/>
          <p:cNvSpPr>
            <a:spLocks noChangeArrowheads="1"/>
          </p:cNvSpPr>
          <p:nvPr/>
        </p:nvSpPr>
        <p:spPr bwMode="auto">
          <a:xfrm>
            <a:off x="0" y="904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3080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3081" name="Rectangle 6"/>
          <p:cNvSpPr>
            <a:spLocks noChangeArrowheads="1"/>
          </p:cNvSpPr>
          <p:nvPr/>
        </p:nvSpPr>
        <p:spPr bwMode="auto">
          <a:xfrm>
            <a:off x="0" y="904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  <p:pic>
        <p:nvPicPr>
          <p:cNvPr id="1031" name="Picture 7" descr="D:\картинки для уроков\9 кл\дл в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4438"/>
            <a:ext cx="9144000" cy="5286375"/>
          </a:xfrm>
          <a:prstGeom prst="rect">
            <a:avLst/>
          </a:prstGeom>
          <a:solidFill>
            <a:schemeClr val="tx2">
              <a:lumMod val="75000"/>
              <a:alpha val="55000"/>
            </a:schemeClr>
          </a:solidFill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785813"/>
            <a:ext cx="9144000" cy="1500187"/>
          </a:xfrm>
        </p:spPr>
        <p:txBody>
          <a:bodyPr/>
          <a:lstStyle/>
          <a:p>
            <a:pPr marL="73025" algn="just" eaLnBrk="1" hangingPunct="1"/>
            <a:r>
              <a:rPr lang="ru-RU" sz="2200" b="1" dirty="0" smtClean="0"/>
              <a:t>      Электромагнитная волна – переменное электромагнитное поле, распространяющееся в пространстве</a:t>
            </a:r>
          </a:p>
          <a:p>
            <a:pPr marL="73025" algn="just" eaLnBrk="1" hangingPunct="1"/>
            <a:r>
              <a:rPr lang="ru-RU" sz="2200" b="1" dirty="0" smtClean="0"/>
              <a:t>       Излучение электромагнитных волн возникает при ускоренном движении электрических зарядов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32D0FD-2185-43CE-8F42-471BCA2066EC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>
          <a:xfrm>
            <a:off x="571472" y="214290"/>
            <a:ext cx="8043862" cy="50959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  <a:effectLst/>
              </a:rPr>
              <a:t>График электромагнитной волны</a:t>
            </a:r>
            <a:endParaRPr lang="ru-RU" sz="3200" dirty="0">
              <a:solidFill>
                <a:schemeClr val="tx1"/>
              </a:solidFill>
              <a:effectLst/>
            </a:endParaRPr>
          </a:p>
        </p:txBody>
      </p:sp>
      <p:pic>
        <p:nvPicPr>
          <p:cNvPr id="7" name="maggedImage" descr="C:\Program Files\Physicon\Open Physics 2.6. Part 2\content\chapter2\section\paragraph6\images\2-6-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14554"/>
            <a:ext cx="9144000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elvwav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3893368"/>
            <a:ext cx="3286116" cy="246458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A00736-2F4E-4A7B-8B58-B6A1D718B1B9}" type="slidenum">
              <a:rPr lang="ru-RU"/>
              <a:pPr>
                <a:defRPr/>
              </a:pPr>
              <a:t>4</a:t>
            </a:fld>
            <a:endParaRPr lang="ru-RU"/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928688"/>
            <a:ext cx="3360738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3714750"/>
            <a:ext cx="335756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500034" y="0"/>
            <a:ext cx="8229600" cy="557218"/>
          </a:xfrm>
          <a:prstGeom prst="rect">
            <a:avLst/>
          </a:prstGeom>
        </p:spPr>
        <p:txBody>
          <a:bodyPr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err="1">
                <a:ln w="6350">
                  <a:noFill/>
                </a:ln>
                <a:latin typeface="+mj-lt"/>
                <a:ea typeface="+mj-ea"/>
                <a:cs typeface="+mj-cs"/>
              </a:rPr>
              <a:t>Ханс</a:t>
            </a:r>
            <a:r>
              <a:rPr lang="ru-RU" sz="2800" b="1" dirty="0">
                <a:ln w="6350">
                  <a:noFill/>
                </a:ln>
                <a:latin typeface="+mj-lt"/>
                <a:ea typeface="+mj-ea"/>
                <a:cs typeface="+mj-cs"/>
              </a:rPr>
              <a:t> </a:t>
            </a:r>
            <a:r>
              <a:rPr lang="ru-RU" sz="2800" b="1" dirty="0" err="1">
                <a:ln w="6350">
                  <a:noFill/>
                </a:ln>
                <a:latin typeface="+mj-lt"/>
                <a:ea typeface="+mj-ea"/>
                <a:cs typeface="+mj-cs"/>
              </a:rPr>
              <a:t>Кристиан</a:t>
            </a:r>
            <a:r>
              <a:rPr lang="ru-RU" sz="2800" b="1" dirty="0">
                <a:ln w="6350">
                  <a:noFill/>
                </a:ln>
                <a:latin typeface="+mj-lt"/>
                <a:ea typeface="+mj-ea"/>
                <a:cs typeface="+mj-cs"/>
              </a:rPr>
              <a:t> Эрстед (1777-1851)</a:t>
            </a:r>
          </a:p>
        </p:txBody>
      </p:sp>
      <p:graphicFrame>
        <p:nvGraphicFramePr>
          <p:cNvPr id="10" name="Содержимое 5"/>
          <p:cNvGraphicFramePr>
            <a:graphicFrameLocks/>
          </p:cNvGraphicFramePr>
          <p:nvPr/>
        </p:nvGraphicFramePr>
        <p:xfrm>
          <a:off x="4071938" y="1000125"/>
          <a:ext cx="5072062" cy="2000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2062"/>
              </a:tblGrid>
              <a:tr h="2000250">
                <a:tc>
                  <a:txBody>
                    <a:bodyPr/>
                    <a:lstStyle/>
                    <a:p>
                      <a:pPr marL="18097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097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1820 году он обнаружил действие электрического тока на магнитную стрелку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2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Содержимое 5"/>
          <p:cNvGraphicFramePr>
            <a:graphicFrameLocks/>
          </p:cNvGraphicFramePr>
          <p:nvPr/>
        </p:nvGraphicFramePr>
        <p:xfrm>
          <a:off x="4214813" y="3214688"/>
          <a:ext cx="4643437" cy="3290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3437"/>
              </a:tblGrid>
              <a:tr h="3290887">
                <a:tc>
                  <a:txBody>
                    <a:bodyPr/>
                    <a:lstStyle/>
                    <a:p>
                      <a:pPr marL="1746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46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46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Это привело к возникновению новой области физики - электромагнетизма</a:t>
                      </a:r>
                    </a:p>
                    <a:p>
                      <a:pPr marL="1746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0"/>
            <a:ext cx="8229600" cy="55721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effectLst/>
              </a:rPr>
              <a:t>М</a:t>
            </a:r>
            <a:r>
              <a:rPr lang="ru-RU" sz="2800" cap="none" dirty="0" smtClean="0">
                <a:solidFill>
                  <a:schemeClr val="tx1"/>
                </a:solidFill>
                <a:effectLst/>
              </a:rPr>
              <a:t>айкл</a:t>
            </a:r>
            <a:r>
              <a:rPr lang="ru-RU" sz="2800" dirty="0" smtClean="0">
                <a:solidFill>
                  <a:schemeClr val="tx1"/>
                </a:solidFill>
                <a:effectLst/>
              </a:rPr>
              <a:t> Ф</a:t>
            </a:r>
            <a:r>
              <a:rPr lang="ru-RU" sz="2800" cap="none" dirty="0" smtClean="0">
                <a:solidFill>
                  <a:schemeClr val="tx1"/>
                </a:solidFill>
                <a:effectLst/>
              </a:rPr>
              <a:t>арадей</a:t>
            </a:r>
            <a:r>
              <a:rPr lang="ru-RU" sz="2800" dirty="0" smtClean="0">
                <a:solidFill>
                  <a:schemeClr val="tx1"/>
                </a:solidFill>
                <a:effectLst/>
              </a:rPr>
              <a:t> (1791-1867)</a:t>
            </a:r>
            <a:endParaRPr lang="ru-RU" sz="2800" dirty="0">
              <a:solidFill>
                <a:schemeClr val="tx1"/>
              </a:solidFill>
              <a:effectLst/>
            </a:endParaRP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428625" y="5929313"/>
            <a:ext cx="8215313" cy="571500"/>
          </a:xfrm>
          <a:solidFill>
            <a:srgbClr val="A21FC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fontAlgn="auto" hangingPunct="1">
              <a:lnSpc>
                <a:spcPts val="336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 smtClean="0"/>
              <a:t>~</a:t>
            </a:r>
            <a:r>
              <a:rPr lang="ru-RU" b="1" dirty="0" smtClean="0"/>
              <a:t> магнитное поле</a:t>
            </a:r>
            <a:r>
              <a:rPr lang="en-US" b="1" dirty="0" smtClean="0"/>
              <a:t>         </a:t>
            </a:r>
            <a:r>
              <a:rPr lang="ru-RU" b="1" dirty="0" smtClean="0"/>
              <a:t>     </a:t>
            </a:r>
            <a:r>
              <a:rPr lang="en-US" b="1" dirty="0" smtClean="0"/>
              <a:t>~ </a:t>
            </a:r>
            <a:r>
              <a:rPr lang="ru-RU" b="1" dirty="0" smtClean="0"/>
              <a:t>электрический ток 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6148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 l="6059" r="9093"/>
          <a:stretch>
            <a:fillRect/>
          </a:stretch>
        </p:blipFill>
        <p:spPr>
          <a:xfrm>
            <a:off x="0" y="928688"/>
            <a:ext cx="4000500" cy="4908550"/>
          </a:xfrm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sz="half" idx="4294967295"/>
          </p:nvPr>
        </p:nvGraphicFramePr>
        <p:xfrm>
          <a:off x="4071938" y="714375"/>
          <a:ext cx="5072062" cy="5000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2062"/>
              </a:tblGrid>
              <a:tr h="2253441">
                <a:tc>
                  <a:txBody>
                    <a:bodyPr/>
                    <a:lstStyle/>
                    <a:p>
                      <a:pPr marL="18097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Девиз: </a:t>
                      </a:r>
                    </a:p>
                    <a:p>
                      <a:pPr marL="36353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82563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«Превратить магнетизм</a:t>
                      </a:r>
                      <a:r>
                        <a:rPr lang="ru-RU" sz="2800" b="1" baseline="0" dirty="0" smtClean="0">
                          <a:solidFill>
                            <a:schemeClr val="tx1"/>
                          </a:solidFill>
                        </a:rPr>
                        <a:t> в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 электричество»!!!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84">
                <a:tc>
                  <a:txBody>
                    <a:bodyPr/>
                    <a:lstStyle/>
                    <a:p>
                      <a:pPr marL="1746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82563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1831 г.</a:t>
                      </a:r>
                    </a:p>
                    <a:p>
                      <a:pPr marL="1746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88913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Открыл явление электромагнитной</a:t>
                      </a:r>
                      <a:r>
                        <a:rPr lang="ru-RU" sz="2800" b="1" baseline="0" dirty="0" smtClean="0">
                          <a:solidFill>
                            <a:schemeClr val="tx1"/>
                          </a:solidFill>
                        </a:rPr>
                        <a:t> индукции</a:t>
                      </a:r>
                      <a:endParaRPr lang="ru-RU" sz="3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Стрелка вправо 9"/>
          <p:cNvSpPr/>
          <p:nvPr/>
        </p:nvSpPr>
        <p:spPr>
          <a:xfrm>
            <a:off x="4286250" y="6000750"/>
            <a:ext cx="357188" cy="42862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0"/>
            <a:ext cx="7086600" cy="43816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effectLst/>
              </a:rPr>
              <a:t>Максвелл Джеймс Клерк (1831-1879)</a:t>
            </a:r>
            <a:endParaRPr lang="ru-RU" sz="2800" dirty="0">
              <a:solidFill>
                <a:schemeClr val="tx1"/>
              </a:solidFill>
              <a:effectLst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B2F68-5E6C-4B52-A0DF-2B0D68824AE7}" type="slidenum">
              <a:rPr lang="ru-RU"/>
              <a:pPr>
                <a:defRPr/>
              </a:pPr>
              <a:t>6</a:t>
            </a:fld>
            <a:endParaRPr lang="ru-RU"/>
          </a:p>
        </p:txBody>
      </p:sp>
      <p:graphicFrame>
        <p:nvGraphicFramePr>
          <p:cNvPr id="16" name="Содержимое 5"/>
          <p:cNvGraphicFramePr>
            <a:graphicFrameLocks/>
          </p:cNvGraphicFramePr>
          <p:nvPr/>
        </p:nvGraphicFramePr>
        <p:xfrm>
          <a:off x="4572000" y="1071563"/>
          <a:ext cx="4572000" cy="5000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</a:tblGrid>
              <a:tr h="1569337">
                <a:tc>
                  <a:txBody>
                    <a:bodyPr/>
                    <a:lstStyle/>
                    <a:p>
                      <a:pPr marL="26193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Создал теорию электромагнитного поля (1864 г.)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312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Текст 5"/>
          <p:cNvSpPr txBox="1">
            <a:spLocks/>
          </p:cNvSpPr>
          <p:nvPr/>
        </p:nvSpPr>
        <p:spPr>
          <a:xfrm>
            <a:off x="4643438" y="2714625"/>
            <a:ext cx="4357687" cy="3357563"/>
          </a:xfrm>
          <a:prstGeom prst="rect">
            <a:avLst/>
          </a:prstGeom>
          <a:solidFill>
            <a:srgbClr val="A21FC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marL="363538" indent="-188913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b="1" dirty="0">
                <a:solidFill>
                  <a:schemeClr val="tx1"/>
                </a:solidFill>
              </a:rPr>
              <a:t>  </a:t>
            </a:r>
            <a:r>
              <a:rPr lang="en-US" sz="2800" b="1" dirty="0">
                <a:solidFill>
                  <a:schemeClr val="tx1"/>
                </a:solidFill>
              </a:rPr>
              <a:t>~</a:t>
            </a:r>
            <a:r>
              <a:rPr lang="ru-RU" sz="2800" b="1" dirty="0">
                <a:solidFill>
                  <a:schemeClr val="tx1"/>
                </a:solidFill>
              </a:rPr>
              <a:t> магнитное поле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ru-RU" sz="2800" b="1" dirty="0">
                <a:solidFill>
                  <a:schemeClr val="tx1"/>
                </a:solidFill>
              </a:rPr>
              <a:t>     </a:t>
            </a:r>
          </a:p>
          <a:p>
            <a:pPr marL="363538" indent="-18891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tx1"/>
              </a:solidFill>
            </a:endParaRPr>
          </a:p>
          <a:p>
            <a:pPr marL="363538" indent="-1889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>
                <a:solidFill>
                  <a:schemeClr val="tx1"/>
                </a:solidFill>
              </a:rPr>
              <a:t>      </a:t>
            </a:r>
          </a:p>
          <a:p>
            <a:pPr marL="363538" indent="-18891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00" b="1" dirty="0">
              <a:solidFill>
                <a:schemeClr val="tx1"/>
              </a:solidFill>
            </a:endParaRPr>
          </a:p>
          <a:p>
            <a:pPr marL="363538" indent="-1889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     </a:t>
            </a:r>
            <a:r>
              <a:rPr lang="en-US" sz="2800" b="1" dirty="0">
                <a:solidFill>
                  <a:schemeClr val="tx1"/>
                </a:solidFill>
              </a:rPr>
              <a:t>~ </a:t>
            </a:r>
            <a:r>
              <a:rPr lang="ru-RU" sz="2800" b="1" dirty="0">
                <a:solidFill>
                  <a:schemeClr val="tx1"/>
                </a:solidFill>
              </a:rPr>
              <a:t>электрическое поле</a:t>
            </a:r>
          </a:p>
          <a:p>
            <a:pPr marL="363538" indent="-18891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00" b="1" dirty="0">
              <a:solidFill>
                <a:schemeClr val="tx1"/>
              </a:solidFill>
            </a:endParaRPr>
          </a:p>
          <a:p>
            <a:pPr marL="363538" indent="-188913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ru-RU" sz="2800" b="1" dirty="0">
                <a:solidFill>
                  <a:schemeClr val="tx1"/>
                </a:solidFill>
              </a:rPr>
              <a:t>  </a:t>
            </a:r>
            <a:r>
              <a:rPr lang="en-US" sz="2800" b="1" dirty="0">
                <a:solidFill>
                  <a:schemeClr val="tx1"/>
                </a:solidFill>
              </a:rPr>
              <a:t>~ </a:t>
            </a:r>
            <a:r>
              <a:rPr lang="ru-RU" sz="2800" b="1" dirty="0">
                <a:solidFill>
                  <a:schemeClr val="tx1"/>
                </a:solidFill>
              </a:rPr>
              <a:t>электрическое поле </a:t>
            </a:r>
          </a:p>
          <a:p>
            <a:pPr marL="363538" indent="-1889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      </a:t>
            </a:r>
          </a:p>
          <a:p>
            <a:pPr marL="363538" indent="-1889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   </a:t>
            </a:r>
            <a:endParaRPr lang="ru-RU" sz="1600" b="1" dirty="0">
              <a:solidFill>
                <a:schemeClr val="tx1"/>
              </a:solidFill>
            </a:endParaRPr>
          </a:p>
          <a:p>
            <a:pPr marL="363538" indent="-1889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     </a:t>
            </a:r>
            <a:r>
              <a:rPr lang="en-US" sz="2800" b="1" dirty="0">
                <a:solidFill>
                  <a:schemeClr val="tx1"/>
                </a:solidFill>
              </a:rPr>
              <a:t>~</a:t>
            </a:r>
            <a:r>
              <a:rPr lang="ru-RU" sz="2800" b="1" dirty="0">
                <a:solidFill>
                  <a:schemeClr val="tx1"/>
                </a:solidFill>
              </a:rPr>
              <a:t> магнитное поле</a:t>
            </a:r>
          </a:p>
          <a:p>
            <a:pPr marL="363538" indent="-18891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00" b="1" dirty="0">
              <a:solidFill>
                <a:schemeClr val="tx1"/>
              </a:solidFill>
            </a:endParaRPr>
          </a:p>
          <a:p>
            <a:pPr marL="363538" indent="-188913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4800" b="1" dirty="0" err="1">
                <a:solidFill>
                  <a:schemeClr val="tx1"/>
                </a:solidFill>
              </a:rPr>
              <a:t>υ</a:t>
            </a:r>
            <a:r>
              <a:rPr lang="ru-RU" sz="2800" b="1" dirty="0" err="1">
                <a:solidFill>
                  <a:schemeClr val="tx1"/>
                </a:solidFill>
              </a:rPr>
              <a:t>в </a:t>
            </a:r>
            <a:r>
              <a:rPr lang="ru-RU" sz="2800" b="1" dirty="0">
                <a:solidFill>
                  <a:schemeClr val="tx1"/>
                </a:solidFill>
              </a:rPr>
              <a:t>= с = </a:t>
            </a:r>
            <a:r>
              <a:rPr lang="ru-RU" sz="2800" b="1" dirty="0" err="1">
                <a:solidFill>
                  <a:schemeClr val="tx1"/>
                </a:solidFill>
              </a:rPr>
              <a:t>с</a:t>
            </a:r>
            <a:r>
              <a:rPr lang="en-US" sz="2800" b="1" dirty="0" err="1">
                <a:solidFill>
                  <a:schemeClr val="tx1"/>
                </a:solidFill>
              </a:rPr>
              <a:t>onst</a:t>
            </a:r>
            <a:r>
              <a:rPr lang="ru-RU" sz="2800" b="1" dirty="0">
                <a:solidFill>
                  <a:schemeClr val="tx1"/>
                </a:solidFill>
              </a:rPr>
              <a:t> = 3∙10</a:t>
            </a:r>
            <a:r>
              <a:rPr lang="ru-RU" sz="2800" b="1" baseline="30000" dirty="0">
                <a:solidFill>
                  <a:schemeClr val="tx1"/>
                </a:solidFill>
              </a:rPr>
              <a:t>8</a:t>
            </a:r>
            <a:r>
              <a:rPr lang="ru-RU" sz="2800" b="1" dirty="0">
                <a:solidFill>
                  <a:schemeClr val="tx1"/>
                </a:solidFill>
              </a:rPr>
              <a:t> м/с </a:t>
            </a:r>
          </a:p>
          <a:p>
            <a:pPr marL="73152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 rot="5400000">
            <a:off x="6614319" y="4429919"/>
            <a:ext cx="500063" cy="42862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5400000">
            <a:off x="6607969" y="3178969"/>
            <a:ext cx="500063" cy="42862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180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285875"/>
            <a:ext cx="3890962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0"/>
            <a:ext cx="7086600" cy="43816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  <a:effectLst/>
              </a:rPr>
              <a:t>Генрих Герц (1857-1894</a:t>
            </a:r>
            <a:r>
              <a:rPr lang="ru-RU" sz="2800" dirty="0" smtClean="0">
                <a:solidFill>
                  <a:schemeClr val="tx1"/>
                </a:solidFill>
                <a:effectLst/>
              </a:rPr>
              <a:t>)</a:t>
            </a:r>
            <a:endParaRPr lang="ru-RU" sz="280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286250" y="2857500"/>
            <a:ext cx="4857750" cy="3143250"/>
          </a:xfrm>
          <a:solidFill>
            <a:srgbClr val="A21FCB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360363" indent="-360363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102000"/>
              <a:buFont typeface="+mj-lt"/>
              <a:buAutoNum type="arabicPeriod"/>
              <a:defRPr/>
            </a:pPr>
            <a:r>
              <a:rPr lang="ru-RU" sz="2800" b="1" dirty="0" smtClean="0"/>
              <a:t>Изучил свойства электромагнитных волн</a:t>
            </a:r>
          </a:p>
          <a:p>
            <a:pPr marL="360363" indent="-360363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102000"/>
              <a:buFont typeface="+mj-lt"/>
              <a:buAutoNum type="arabicPeriod"/>
              <a:defRPr/>
            </a:pPr>
            <a:r>
              <a:rPr lang="ru-RU" sz="2800" b="1" dirty="0" smtClean="0"/>
              <a:t>Определил скорость электромагнитной волны</a:t>
            </a:r>
          </a:p>
          <a:p>
            <a:pPr marL="360363" indent="-360363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102000"/>
              <a:buFont typeface="+mj-lt"/>
              <a:buAutoNum type="arabicPeriod"/>
              <a:defRPr/>
            </a:pPr>
            <a:r>
              <a:rPr lang="ru-RU" sz="2800" b="1" dirty="0" smtClean="0"/>
              <a:t>Доказал, что свет – частный случай электромагнитной волны</a:t>
            </a:r>
            <a:endParaRPr lang="ru-RU" sz="2800" dirty="0" smtClean="0"/>
          </a:p>
        </p:txBody>
      </p:sp>
      <p:pic>
        <p:nvPicPr>
          <p:cNvPr id="8196" name="Содержимое 4" descr="C:\Documents and Settings\Натали\Мои документы\мои уроки и меропр\05dor025.bmp"/>
          <p:cNvPicPr>
            <a:picLocks noGrp="1"/>
          </p:cNvPicPr>
          <p:nvPr>
            <p:ph idx="4294967295"/>
          </p:nvPr>
        </p:nvPicPr>
        <p:blipFill>
          <a:blip r:embed="rId3" cstate="print"/>
          <a:srcRect r="17297"/>
          <a:stretch>
            <a:fillRect/>
          </a:stretch>
        </p:blipFill>
        <p:spPr>
          <a:xfrm>
            <a:off x="0" y="785813"/>
            <a:ext cx="4214813" cy="5214937"/>
          </a:xfr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AFF23-CC86-4538-A895-3ECBEF2DDF04}" type="slidenum">
              <a:rPr lang="ru-RU"/>
              <a:pPr>
                <a:defRPr/>
              </a:pPr>
              <a:t>7</a:t>
            </a:fld>
            <a:endParaRPr lang="ru-RU"/>
          </a:p>
        </p:txBody>
      </p:sp>
      <p:graphicFrame>
        <p:nvGraphicFramePr>
          <p:cNvPr id="10" name="Содержимое 5"/>
          <p:cNvGraphicFramePr>
            <a:graphicFrameLocks/>
          </p:cNvGraphicFramePr>
          <p:nvPr/>
        </p:nvGraphicFramePr>
        <p:xfrm>
          <a:off x="4286250" y="714375"/>
          <a:ext cx="4857750" cy="5268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7750"/>
              </a:tblGrid>
              <a:tr h="2016906">
                <a:tc>
                  <a:txBody>
                    <a:bodyPr/>
                    <a:lstStyle/>
                    <a:p>
                      <a:pPr marL="87313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Экспериментально обнаружил  существование электромагнитных волн (1887 г.)</a:t>
                      </a:r>
                    </a:p>
                  </a:txBody>
                  <a:tcPr marT="45716" marB="457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52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7086600" cy="50959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effectLst/>
                <a:latin typeface="+mn-lt"/>
              </a:rPr>
              <a:t>Попов Александр Степанович (1859-1905) </a:t>
            </a:r>
            <a:endParaRPr lang="ru-RU" sz="28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232E0-E879-4AC6-B537-11D82989B4BB}" type="slidenum">
              <a:rPr lang="ru-RU"/>
              <a:pPr>
                <a:defRPr/>
              </a:pPr>
              <a:t>8</a:t>
            </a:fld>
            <a:endParaRPr lang="ru-RU"/>
          </a:p>
        </p:txBody>
      </p:sp>
      <p:graphicFrame>
        <p:nvGraphicFramePr>
          <p:cNvPr id="11" name="Содержимое 5"/>
          <p:cNvGraphicFramePr>
            <a:graphicFrameLocks/>
          </p:cNvGraphicFramePr>
          <p:nvPr/>
        </p:nvGraphicFramePr>
        <p:xfrm>
          <a:off x="3714750" y="1214438"/>
          <a:ext cx="5429250" cy="4929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9250"/>
              </a:tblGrid>
              <a:tr h="14523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Осуществил радиотелеграфную связь  в Санкт-Петербурге </a:t>
                      </a:r>
                      <a:r>
                        <a:rPr lang="ru-RU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(1895 г.)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76875">
                <a:tc>
                  <a:txBody>
                    <a:bodyPr/>
                    <a:lstStyle/>
                    <a:p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Текст 5"/>
          <p:cNvSpPr txBox="1">
            <a:spLocks/>
          </p:cNvSpPr>
          <p:nvPr/>
        </p:nvSpPr>
        <p:spPr>
          <a:xfrm>
            <a:off x="3714750" y="2714625"/>
            <a:ext cx="5429250" cy="3500438"/>
          </a:xfrm>
          <a:prstGeom prst="rect">
            <a:avLst/>
          </a:prstGeom>
          <a:solidFill>
            <a:srgbClr val="A21FC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marL="363538" indent="-1889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                                </a:t>
            </a:r>
            <a:r>
              <a:rPr lang="ru-RU" sz="2800" b="1" dirty="0">
                <a:solidFill>
                  <a:schemeClr val="dk1"/>
                </a:solidFill>
              </a:rPr>
              <a:t>250 м       </a:t>
            </a:r>
          </a:p>
          <a:p>
            <a:pPr marL="363538" indent="-1889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dk1"/>
                </a:solidFill>
              </a:rPr>
              <a:t>                                600 м        </a:t>
            </a:r>
          </a:p>
          <a:p>
            <a:pPr marL="363538" indent="-1889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dk1"/>
                </a:solidFill>
              </a:rPr>
              <a:t>                                  20 км</a:t>
            </a:r>
          </a:p>
          <a:p>
            <a:pPr marL="363538" indent="-1889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dk1"/>
                </a:solidFill>
              </a:rPr>
              <a:t>                                150 км (1901 г.)</a:t>
            </a:r>
          </a:p>
          <a:p>
            <a:pPr marL="73152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endParaRPr lang="ru-RU" sz="2800" b="1" dirty="0">
              <a:solidFill>
                <a:schemeClr val="dk1"/>
              </a:solidFill>
            </a:endParaRPr>
          </a:p>
          <a:p>
            <a:pPr marL="361950" indent="3175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>
                <a:tab pos="365125" algn="l"/>
              </a:tabLst>
              <a:defRPr/>
            </a:pPr>
            <a:r>
              <a:rPr lang="ru-RU" sz="2800" b="1" dirty="0">
                <a:solidFill>
                  <a:schemeClr val="dk1"/>
                </a:solidFill>
              </a:rPr>
              <a:t>Г. Маркони осуществил радиосвязь через Атлантический океан (1901 г.)</a:t>
            </a:r>
          </a:p>
          <a:p>
            <a:pPr marL="73152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9225" name="TextBox 7"/>
          <p:cNvSpPr txBox="1">
            <a:spLocks noChangeArrowheads="1"/>
          </p:cNvSpPr>
          <p:nvPr/>
        </p:nvSpPr>
        <p:spPr bwMode="auto">
          <a:xfrm>
            <a:off x="3857625" y="300037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9" name="Штриховая стрелка вправо 8"/>
          <p:cNvSpPr/>
          <p:nvPr/>
        </p:nvSpPr>
        <p:spPr>
          <a:xfrm>
            <a:off x="4143375" y="2857500"/>
            <a:ext cx="2071688" cy="1571625"/>
          </a:xfrm>
          <a:prstGeom prst="striped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Связь на расстояние</a:t>
            </a:r>
          </a:p>
        </p:txBody>
      </p:sp>
      <p:pic>
        <p:nvPicPr>
          <p:cNvPr id="9228" name="Picture 13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950" y="1428750"/>
            <a:ext cx="3287713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3" name="Rectangle 15"/>
          <p:cNvSpPr>
            <a:spLocks noGrp="1" noChangeArrowheads="1"/>
          </p:cNvSpPr>
          <p:nvPr>
            <p:ph type="title"/>
          </p:nvPr>
        </p:nvSpPr>
        <p:spPr>
          <a:xfrm>
            <a:off x="0" y="285750"/>
            <a:ext cx="9144000" cy="7651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i="1" dirty="0">
                <a:solidFill>
                  <a:srgbClr val="66FFFF"/>
                </a:solidFill>
                <a:latin typeface="Times New Roman" pitchFamily="18" charset="0"/>
              </a:rPr>
              <a:t>Шкала электромагнитных волн</a:t>
            </a:r>
          </a:p>
        </p:txBody>
      </p:sp>
      <p:pic>
        <p:nvPicPr>
          <p:cNvPr id="24579" name="Picture 43" descr="Рисунок1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916113"/>
            <a:ext cx="8569325" cy="2736850"/>
          </a:xfrm>
          <a:noFill/>
        </p:spPr>
      </p:pic>
      <p:sp>
        <p:nvSpPr>
          <p:cNvPr id="24580" name="Номер слайда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7F332A-3867-487D-8F25-8A0E9873F52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  <p:sp>
        <p:nvSpPr>
          <p:cNvPr id="7197" name="Text Box 29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187450" y="5013325"/>
            <a:ext cx="488950" cy="1582738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  <a:hlinkClick r:id="rId3" action="ppaction://hlinksldjump"/>
              </a:rPr>
              <a:t>Радиоволны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198" name="Text Box 30"/>
          <p:cNvSpPr txBox="1">
            <a:spLocks noChangeArrowheads="1"/>
          </p:cNvSpPr>
          <p:nvPr/>
        </p:nvSpPr>
        <p:spPr bwMode="auto">
          <a:xfrm>
            <a:off x="1835150" y="5084763"/>
            <a:ext cx="1441450" cy="64135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  <a:hlinkClick r:id="rId4" action="ppaction://hlinksldjump"/>
              </a:rPr>
              <a:t>СВЧ излучения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199" name="Text Box 31"/>
          <p:cNvSpPr txBox="1">
            <a:spLocks noChangeArrowheads="1"/>
          </p:cNvSpPr>
          <p:nvPr/>
        </p:nvSpPr>
        <p:spPr bwMode="auto">
          <a:xfrm>
            <a:off x="3419475" y="5084763"/>
            <a:ext cx="1008063" cy="1190625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  <a:hlinkClick r:id="rId5" action="ppaction://hlinksldjump"/>
              </a:rPr>
              <a:t>Инфракрасное излучение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200" name="Text Box 32"/>
          <p:cNvSpPr txBox="1">
            <a:spLocks noChangeArrowheads="1"/>
          </p:cNvSpPr>
          <p:nvPr/>
        </p:nvSpPr>
        <p:spPr bwMode="auto">
          <a:xfrm>
            <a:off x="4500563" y="5084763"/>
            <a:ext cx="733425" cy="1366837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  <a:hlinkClick r:id="" action="ppaction://noaction"/>
              </a:rPr>
              <a:t>Видимый свет 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201" name="Text Box 33"/>
          <p:cNvSpPr txBox="1">
            <a:spLocks noChangeArrowheads="1"/>
          </p:cNvSpPr>
          <p:nvPr/>
        </p:nvSpPr>
        <p:spPr bwMode="auto">
          <a:xfrm>
            <a:off x="5292725" y="5084763"/>
            <a:ext cx="1008063" cy="1392237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  <a:hlinkClick r:id="" action="ppaction://noaction"/>
              </a:rPr>
              <a:t>Ультрафиолетовое излучение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205" name="Text Box 37"/>
          <p:cNvSpPr txBox="1">
            <a:spLocks noChangeArrowheads="1"/>
          </p:cNvSpPr>
          <p:nvPr/>
        </p:nvSpPr>
        <p:spPr bwMode="auto">
          <a:xfrm>
            <a:off x="6372225" y="5157788"/>
            <a:ext cx="1008063" cy="129540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  <a:hlinkClick r:id="" action="ppaction://noaction"/>
              </a:rPr>
              <a:t>Рентгеновское излучение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206" name="Text Box 38"/>
          <p:cNvSpPr txBox="1">
            <a:spLocks noChangeArrowheads="1"/>
          </p:cNvSpPr>
          <p:nvPr/>
        </p:nvSpPr>
        <p:spPr bwMode="auto">
          <a:xfrm>
            <a:off x="7596188" y="5157788"/>
            <a:ext cx="1368425" cy="64135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  <a:hlinkClick r:id="rId6" action="ppaction://hlinksldjump"/>
              </a:rPr>
              <a:t>Гамма - излучение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209" name="Text Box 41"/>
          <p:cNvSpPr txBox="1">
            <a:spLocks noChangeArrowheads="1"/>
          </p:cNvSpPr>
          <p:nvPr/>
        </p:nvSpPr>
        <p:spPr bwMode="auto">
          <a:xfrm>
            <a:off x="323850" y="5013325"/>
            <a:ext cx="733425" cy="1844675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  <a:hlinkClick r:id="" action="ppaction://noaction"/>
              </a:rPr>
              <a:t>Низкочастотные излучения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7" grpId="0" animBg="1"/>
      <p:bldP spid="7198" grpId="0" animBg="1"/>
      <p:bldP spid="7199" grpId="0" animBg="1"/>
      <p:bldP spid="7200" grpId="0" animBg="1"/>
      <p:bldP spid="7201" grpId="0" animBg="1"/>
      <p:bldP spid="7205" grpId="0" animBg="1"/>
      <p:bldP spid="7206" grpId="0" animBg="1"/>
      <p:bldP spid="720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27">
      <a:dk1>
        <a:sysClr val="windowText" lastClr="000000"/>
      </a:dk1>
      <a:lt1>
        <a:sysClr val="window" lastClr="FFFFFF"/>
      </a:lt1>
      <a:dk2>
        <a:srgbClr val="E0C2FF"/>
      </a:dk2>
      <a:lt2>
        <a:srgbClr val="E0C2FF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E0C2FF"/>
      </a:accent5>
      <a:accent6>
        <a:srgbClr val="C995FF"/>
      </a:accent6>
      <a:hlink>
        <a:srgbClr val="B469FF"/>
      </a:hlink>
      <a:folHlink>
        <a:srgbClr val="BC79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1754</TotalTime>
  <Words>335</Words>
  <Application>Microsoft Office PowerPoint</Application>
  <PresentationFormat>Экран (4:3)</PresentationFormat>
  <Paragraphs>110</Paragraphs>
  <Slides>13</Slides>
  <Notes>10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Апекс</vt:lpstr>
      <vt:lpstr>Формула</vt:lpstr>
      <vt:lpstr>Документ</vt:lpstr>
      <vt:lpstr>11 класс   «Электромагнитные  волны»    </vt:lpstr>
      <vt:lpstr>Длина волны</vt:lpstr>
      <vt:lpstr>График электромагнитной волны</vt:lpstr>
      <vt:lpstr>Слайд 4</vt:lpstr>
      <vt:lpstr>Майкл Фарадей (1791-1867)</vt:lpstr>
      <vt:lpstr>Максвелл Джеймс Клерк (1831-1879)</vt:lpstr>
      <vt:lpstr>Генрих Герц (1857-1894)</vt:lpstr>
      <vt:lpstr>Попов Александр Степанович (1859-1905) </vt:lpstr>
      <vt:lpstr>Шкала электромагнитных волн</vt:lpstr>
      <vt:lpstr>Слайд 10</vt:lpstr>
      <vt:lpstr>Закрепление</vt:lpstr>
      <vt:lpstr>Закрепление</vt:lpstr>
      <vt:lpstr> Спасибо за работу!!!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Генрих Герц (1857-1894)</dc:title>
  <dc:creator>НАТАША</dc:creator>
  <cp:lastModifiedBy>user</cp:lastModifiedBy>
  <cp:revision>166</cp:revision>
  <dcterms:created xsi:type="dcterms:W3CDTF">2008-12-21T10:27:01Z</dcterms:created>
  <dcterms:modified xsi:type="dcterms:W3CDTF">2012-06-02T18:41:13Z</dcterms:modified>
</cp:coreProperties>
</file>