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77" r:id="rId3"/>
    <p:sldId id="258" r:id="rId4"/>
    <p:sldId id="257" r:id="rId5"/>
    <p:sldId id="259" r:id="rId6"/>
    <p:sldId id="260" r:id="rId7"/>
    <p:sldId id="263" r:id="rId8"/>
    <p:sldId id="265" r:id="rId9"/>
    <p:sldId id="266" r:id="rId10"/>
    <p:sldId id="264" r:id="rId11"/>
    <p:sldId id="276" r:id="rId12"/>
    <p:sldId id="269" r:id="rId13"/>
    <p:sldId id="271" r:id="rId14"/>
    <p:sldId id="272" r:id="rId15"/>
    <p:sldId id="273" r:id="rId16"/>
    <p:sldId id="261" r:id="rId17"/>
    <p:sldId id="262" r:id="rId18"/>
    <p:sldId id="274" r:id="rId19"/>
    <p:sldId id="275" r:id="rId20"/>
    <p:sldId id="278" r:id="rId21"/>
    <p:sldId id="267" r:id="rId22"/>
    <p:sldId id="26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6AC2"/>
    <a:srgbClr val="DD4F82"/>
    <a:srgbClr val="0066FF"/>
    <a:srgbClr val="A6ECA2"/>
    <a:srgbClr val="EBD7C3"/>
    <a:srgbClr val="F2C39C"/>
    <a:srgbClr val="EBA163"/>
    <a:srgbClr val="EFB381"/>
    <a:srgbClr val="DFBE9D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chemeClr val="accent6">
                <a:lumMod val="60000"/>
                <a:lumOff val="40000"/>
                <a:alpha val="3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7" Type="http://schemas.openxmlformats.org/officeDocument/2006/relationships/slide" Target="slide1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hyperlink" Target="&#1058;&#1077;&#1087;&#1083;&#1086;&#1087;&#1088;&#1086;&#1074;&#1086;&#1076;&#1085;&#1086;&#1089;&#1090;&#1100;.%20&#1054;&#1087;&#1099;&#1090;%20&#1089;%20%20&#1075;&#1074;&#1086;&#1079;&#1076;&#1103;&#1084;&#1080;.mp4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hyperlink" Target="file:///C:\Documents%20and%20Settings\All%20Users\&#1056;&#1072;&#1073;&#1086;&#1095;&#1080;&#1081;%20&#1089;&#1090;&#1086;&#1083;\&#1069;&#1074;&#1088;&#1080;&#1089;&#1090;%20&#1059;&#1088;&#1086;&#1082;%20&#1041;&#1086;&#1088;&#1086;&#1074;&#1080;&#1082;&#1086;&#1074;&#1072;%20&#1053;.&#1042;\&#1050;&#1086;&#1085;&#1074;&#1077;&#1082;&#1094;&#1080;&#1103;%20&#1074;%20&#1074;&#1086;&#1079;&#1076;&#1091;&#1093;&#1077;.%20&#1054;&#1087;&#1099;&#1090;%20&#1089;&#1086;%20&#1089;&#1087;&#1080;&#1088;&#1090;&#1086;&#1074;&#1082;&#1086;&#1081;.mp4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050;&#1086;&#1085;&#1074;&#1077;&#1082;&#1094;&#1080;&#1103;%20&#1074;%20&#1078;&#1080;&#1076;&#1082;&#1086;&#1089;&#1090;&#1080;.mp4" TargetMode="External"/><Relationship Id="rId5" Type="http://schemas.openxmlformats.org/officeDocument/2006/relationships/hyperlink" Target="&#1050;&#1086;&#1085;&#1074;&#1077;&#1082;&#1094;&#1080;&#1103;%20&#1074;%20&#1074;&#1086;&#1079;&#1076;&#1091;&#1093;&#1077;.%20&#1054;&#1087;&#1099;&#1090;%20&#1089;&#1086;%20&#1089;&#1087;&#1080;&#1088;&#1090;&#1086;&#1074;&#1082;&#1086;&#1081;.mp4" TargetMode="External"/><Relationship Id="rId4" Type="http://schemas.openxmlformats.org/officeDocument/2006/relationships/hyperlink" Target="file:///C:\Documents%20and%20Settings\All%20Users\&#1056;&#1072;&#1073;&#1086;&#1095;&#1080;&#1081;%20&#1089;&#1090;&#1086;&#1083;\&#1069;&#1074;&#1088;&#1080;&#1089;&#1090;%20&#1059;&#1088;&#1086;&#1082;%20&#1041;&#1086;&#1088;&#1086;&#1074;&#1080;&#1082;&#1086;&#1074;&#1072;%20&#1053;.&#1042;\&#1050;&#1086;&#1085;&#1074;&#1077;&#1082;&#1094;&#1080;&#1103;%20&#1074;%20&#1078;&#1080;&#1076;&#1082;&#1086;&#1089;&#1090;&#1080;.mp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&#1053;&#1072;&#1075;&#1088;&#1077;&#1074;&#1072;&#1085;&#1080;&#1077;%20&#1090;&#1077;&#1083;%20&#1080;&#1079;&#1083;&#1091;&#1095;&#1077;&#1085;&#1080;&#1077;&#1084;.mp4" TargetMode="External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">
              <a:schemeClr val="tx2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717032"/>
            <a:ext cx="5616624" cy="2016224"/>
          </a:xfrm>
        </p:spPr>
        <p:txBody>
          <a:bodyPr>
            <a:noAutofit/>
          </a:bodyPr>
          <a:lstStyle/>
          <a:p>
            <a:pPr algn="ctr"/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Автор:  учитель физики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Боровикова Наталия Викторовна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общеобразовательное учреждение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«Клюквинская средняя общеобразовательная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школа-интернат» Верхнекетского района </a:t>
            </a:r>
            <a:b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Томской области</a:t>
            </a:r>
            <a:endParaRPr lang="ru-RU" sz="1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132856"/>
            <a:ext cx="7488832" cy="7920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hardEdge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 теплопередачи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8104" y="544522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764704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Урок физики      в 8 классе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068960"/>
            <a:ext cx="5670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Раздел: тепловые явления</a:t>
            </a:r>
            <a:endParaRPr lang="ru-RU" sz="3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483768" y="1124744"/>
            <a:ext cx="4104456" cy="769441"/>
          </a:xfrm>
          <a:prstGeom prst="flowChartProcess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i="1" dirty="0" smtClean="0">
                <a:ln>
                  <a:solidFill>
                    <a:srgbClr val="C00000"/>
                  </a:solidFill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Теплопередача</a:t>
            </a:r>
            <a:endParaRPr lang="ru-RU" sz="4400" i="1" dirty="0">
              <a:ln>
                <a:solidFill>
                  <a:srgbClr val="C0000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988840"/>
            <a:ext cx="7344816" cy="390395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Физический процесс передачи тепловой энергии от более горячего тела к более холодному либо непосредственно (при контакте), либо через </a:t>
            </a:r>
            <a:r>
              <a:rPr lang="ru-RU" sz="2400" b="1" cap="all" dirty="0" err="1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разделяющюю</a:t>
            </a:r>
            <a:r>
              <a:rPr lang="ru-RU" sz="2400" b="1" cap="all" dirty="0" smtClean="0">
                <a:ln/>
                <a:solidFill>
                  <a:srgbClr val="C0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(тела или среды) перегородку из какого либо материала</a:t>
            </a:r>
            <a:endParaRPr lang="ru-RU" sz="2400" b="1" cap="all" dirty="0">
              <a:ln/>
              <a:solidFill>
                <a:srgbClr val="C0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7956376" y="404664"/>
            <a:ext cx="864096" cy="792088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63888" y="3218922"/>
            <a:ext cx="5328592" cy="194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какой комнате быстрее нагреется воздух: та в которой обогреватель установлен на полу или та в которой обогреватель подвешен  под потолком?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Сегодня мы должны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ответить на следующие вопросы: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884368" y="260648"/>
            <a:ext cx="792088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4" name="Picture 2" descr="http://www.gastronom.ru/site_images/00000163/000676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3035315" cy="1866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1340768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если долго держать сковородку за железную ручку, то можно обжечься?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www.electrovenik.ru/UserFiles/Image/Podborka_2hkam1.jpg"/>
          <p:cNvPicPr>
            <a:picLocks noChangeAspect="1" noChangeArrowheads="1"/>
          </p:cNvPicPr>
          <p:nvPr/>
        </p:nvPicPr>
        <p:blipFill>
          <a:blip r:embed="rId5" cstate="print"/>
          <a:srcRect r="18860"/>
          <a:stretch>
            <a:fillRect/>
          </a:stretch>
        </p:blipFill>
        <p:spPr bwMode="auto">
          <a:xfrm>
            <a:off x="6012160" y="4869160"/>
            <a:ext cx="295232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5616" y="5393541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Почему холодильники не красят в черный цвет?</a:t>
            </a:r>
            <a:endParaRPr lang="ru-RU" sz="2400" dirty="0"/>
          </a:p>
        </p:txBody>
      </p:sp>
      <p:pic>
        <p:nvPicPr>
          <p:cNvPr id="33799" name="Picture 7" descr="http://supersadovnik.net/wp-content/uploads/2013/07/71be9dbab286b3b0f12b4761fe2d3f85d476f7b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36912"/>
            <a:ext cx="3583803" cy="2438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9" name="Стрелка вниз 8"/>
          <p:cNvSpPr/>
          <p:nvPr/>
        </p:nvSpPr>
        <p:spPr>
          <a:xfrm>
            <a:off x="4788024" y="2204864"/>
            <a:ext cx="432048" cy="3024336"/>
          </a:xfrm>
          <a:prstGeom prst="downArrow">
            <a:avLst>
              <a:gd name="adj1" fmla="val 50000"/>
              <a:gd name="adj2" fmla="val 122563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углом 7"/>
          <p:cNvSpPr/>
          <p:nvPr/>
        </p:nvSpPr>
        <p:spPr>
          <a:xfrm rot="5400000" flipV="1">
            <a:off x="899592" y="2348880"/>
            <a:ext cx="2448272" cy="864095"/>
          </a:xfrm>
          <a:prstGeom prst="bentArrow">
            <a:avLst>
              <a:gd name="adj1" fmla="val 24100"/>
              <a:gd name="adj2" fmla="val 23590"/>
              <a:gd name="adj3" fmla="val 50000"/>
              <a:gd name="adj4" fmla="val 21813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трелка углом 6"/>
          <p:cNvSpPr/>
          <p:nvPr/>
        </p:nvSpPr>
        <p:spPr>
          <a:xfrm rot="5400000">
            <a:off x="6516216" y="1988840"/>
            <a:ext cx="1944216" cy="1080120"/>
          </a:xfrm>
          <a:prstGeom prst="bentArrow">
            <a:avLst>
              <a:gd name="adj1" fmla="val 21600"/>
              <a:gd name="adj2" fmla="val 17838"/>
              <a:gd name="adj3" fmla="val 50000"/>
              <a:gd name="adj4" fmla="val 14988"/>
            </a:avLst>
          </a:prstGeom>
          <a:solidFill>
            <a:schemeClr val="accent1">
              <a:lumMod val="60000"/>
              <a:lumOff val="40000"/>
            </a:schemeClr>
          </a:solidFill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776" y="692696"/>
            <a:ext cx="4392488" cy="156966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Теплопередача осуществляется тремя способами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611560" y="4005064"/>
            <a:ext cx="3384376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>
            <a:hlinkClick r:id="rId4" action="ppaction://hlinksldjump"/>
          </p:cNvPr>
          <p:cNvSpPr txBox="1"/>
          <p:nvPr/>
        </p:nvSpPr>
        <p:spPr>
          <a:xfrm>
            <a:off x="3923928" y="5085184"/>
            <a:ext cx="2160239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конвекция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6372200" y="3429000"/>
            <a:ext cx="2304256" cy="58477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излучение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hlinkClick r:id="rId6" action="ppaction://hlinksldjump"/>
          </p:cNvPr>
          <p:cNvSpPr/>
          <p:nvPr/>
        </p:nvSpPr>
        <p:spPr>
          <a:xfrm>
            <a:off x="6732240" y="5733256"/>
            <a:ext cx="122413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6" action="ppaction://hlinksldjump"/>
              </a:rPr>
              <a:t>конспект</a:t>
            </a:r>
            <a:endParaRPr lang="ru-RU" dirty="0"/>
          </a:p>
        </p:txBody>
      </p:sp>
      <p:sp>
        <p:nvSpPr>
          <p:cNvPr id="15" name="Прямоугольник 14">
            <a:hlinkClick r:id="rId7" action="ppaction://hlinksldjump"/>
          </p:cNvPr>
          <p:cNvSpPr/>
          <p:nvPr/>
        </p:nvSpPr>
        <p:spPr>
          <a:xfrm>
            <a:off x="7236296" y="4797152"/>
            <a:ext cx="1224136" cy="50405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7" action="ppaction://hlinksldjump"/>
              </a:rPr>
              <a:t>таблица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7884368" y="332656"/>
            <a:ext cx="792088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87624" y="764704"/>
            <a:ext cx="6336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Это передача энергии от более нагретых участков тела к менее нагретым, непосредственно при контакте.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068960"/>
            <a:ext cx="54726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Теплопроводность может протекать и в газах, и в жидкостях, и в твёрдых телах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6" name="Блок-схема: процесс 5">
            <a:hlinkClick r:id="rId4" action="ppaction://hlinkfile"/>
          </p:cNvPr>
          <p:cNvSpPr/>
          <p:nvPr/>
        </p:nvSpPr>
        <p:spPr>
          <a:xfrm>
            <a:off x="4211960" y="5373216"/>
            <a:ext cx="4752528" cy="1296144"/>
          </a:xfrm>
          <a:prstGeom prst="flowChartProcess">
            <a:avLst/>
          </a:prstGeom>
          <a:solidFill>
            <a:srgbClr val="B56AC2">
              <a:alpha val="81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Просмотреть демонстрацию опыта   № 1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4581128"/>
            <a:ext cx="7855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Теплопроводность у различных веществ различна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F:\ФИЗИКА\КАРТИНКИ и ТАБЛИЦЫ\ТЕРМОДИНАМИКА И МОЛЕКУЛЯРНАЯ ФИЗИКА\теплопроводность\kastruly.jpg"/>
          <p:cNvPicPr>
            <a:picLocks noChangeAspect="1" noChangeArrowheads="1"/>
          </p:cNvPicPr>
          <p:nvPr/>
        </p:nvPicPr>
        <p:blipFill>
          <a:blip r:embed="rId5" cstate="print"/>
          <a:srcRect l="9071" t="3484" r="1512" b="5225"/>
          <a:stretch>
            <a:fillRect/>
          </a:stretch>
        </p:blipFill>
        <p:spPr bwMode="auto">
          <a:xfrm>
            <a:off x="5943110" y="2348880"/>
            <a:ext cx="2876891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12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8028384" y="332656"/>
            <a:ext cx="792088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59632" y="332656"/>
            <a:ext cx="61206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конвекции энергия переносится струями газа или жидкости.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1988840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Конвекция  может протекать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 только в газах, или в жидкостях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3140968"/>
            <a:ext cx="6480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того чтобы в жидкостях и газах происходила конвекция, необходимо нагревать их снизу.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Блок-схема: процесс 11">
            <a:hlinkClick r:id="rId4" action="ppaction://hlinkfile"/>
          </p:cNvPr>
          <p:cNvSpPr/>
          <p:nvPr/>
        </p:nvSpPr>
        <p:spPr>
          <a:xfrm>
            <a:off x="323528" y="4941168"/>
            <a:ext cx="4176464" cy="1296144"/>
          </a:xfrm>
          <a:prstGeom prst="flowChartProcess">
            <a:avLst/>
          </a:prstGeom>
          <a:solidFill>
            <a:srgbClr val="B56AC2">
              <a:alpha val="77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Просмотреть демонстрацию опыта  №2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процесс 12">
            <a:hlinkClick r:id="rId6" action="ppaction://hlinkfile"/>
          </p:cNvPr>
          <p:cNvSpPr/>
          <p:nvPr/>
        </p:nvSpPr>
        <p:spPr>
          <a:xfrm>
            <a:off x="4716016" y="4941168"/>
            <a:ext cx="4176464" cy="1296144"/>
          </a:xfrm>
          <a:prstGeom prst="flowChartProcess">
            <a:avLst/>
          </a:prstGeom>
          <a:solidFill>
            <a:srgbClr val="B56AC2">
              <a:alpha val="8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7" action="ppaction://hlinkfile"/>
              </a:rPr>
              <a:t>Просмотреть демонстрацию опыта  №3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12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Управляющая кнопка: возврат 1">
            <a:hlinkClick r:id="rId3" action="ppaction://hlinksldjump" highlightClick="1"/>
          </p:cNvPr>
          <p:cNvSpPr/>
          <p:nvPr/>
        </p:nvSpPr>
        <p:spPr>
          <a:xfrm>
            <a:off x="7812360" y="404664"/>
            <a:ext cx="864096" cy="720080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836712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 излучение энергия переносится при помощи тепловых лучей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98884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Может осуществляться в полном вакууме. Излучают энергию все тела: и сильно нагретые, и слабо, например тело человека, печь, электрическая лампочка и др. Но чем выше температура тела, тем больше энергии передает оно путем излучения.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19672" y="4293096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Зависит от цвета поверхности</a:t>
            </a:r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festival.1september.ru/articles/612343/presentation/14.JPG"/>
          <p:cNvPicPr>
            <a:picLocks noChangeAspect="1" noChangeArrowheads="1"/>
          </p:cNvPicPr>
          <p:nvPr/>
        </p:nvPicPr>
        <p:blipFill>
          <a:blip r:embed="rId4" cstate="print"/>
          <a:srcRect l="24412" t="33937" r="27289" b="20914"/>
          <a:stretch>
            <a:fillRect/>
          </a:stretch>
        </p:blipFill>
        <p:spPr bwMode="auto">
          <a:xfrm>
            <a:off x="6228184" y="4581128"/>
            <a:ext cx="2616225" cy="1834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Блок-схема: процесс 9">
            <a:hlinkClick r:id="rId5" action="ppaction://hlinkfile"/>
          </p:cNvPr>
          <p:cNvSpPr/>
          <p:nvPr/>
        </p:nvSpPr>
        <p:spPr>
          <a:xfrm>
            <a:off x="611560" y="5157192"/>
            <a:ext cx="4176464" cy="1296144"/>
          </a:xfrm>
          <a:prstGeom prst="flowChartProcess">
            <a:avLst/>
          </a:prstGeom>
          <a:solidFill>
            <a:srgbClr val="B56AC2">
              <a:alpha val="8400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 action="ppaction://hlinkfile"/>
              </a:rPr>
              <a:t>Просмотреть демонстрацию опыта  №4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96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Содержимое 3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2411760" y="3573016"/>
            <a:ext cx="1440160" cy="1107996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836712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Кинетическая Энергия –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Это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молекул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Равно 5"/>
          <p:cNvSpPr/>
          <p:nvPr/>
        </p:nvSpPr>
        <p:spPr>
          <a:xfrm>
            <a:off x="4499992" y="3861048"/>
            <a:ext cx="864096" cy="432048"/>
          </a:xfrm>
          <a:prstGeom prst="mathEqual">
            <a:avLst>
              <a:gd name="adj1" fmla="val 17356"/>
              <a:gd name="adj2" fmla="val 1176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3068960"/>
            <a:ext cx="2088232" cy="1938992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u="sng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l-GR" sz="4400" u="sng" dirty="0" smtClean="0">
                <a:latin typeface="Calibri"/>
                <a:cs typeface="Times New Roman" pitchFamily="18" charset="0"/>
              </a:rPr>
              <a:t>∙</a:t>
            </a:r>
            <a:r>
              <a:rPr lang="el-GR" sz="7200" u="sng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el-GR" sz="6600" u="sng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ru-RU" sz="66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1187624" y="4869160"/>
            <a:ext cx="3996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 – масса тела, кг</a:t>
            </a:r>
          </a:p>
          <a:p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скорость тела, м/с </a:t>
            </a:r>
          </a:p>
          <a:p>
            <a:endParaRPr lang="ru-RU" sz="2800" dirty="0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84368" y="332656"/>
            <a:ext cx="864096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276872"/>
            <a:ext cx="27174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CCFF"/>
                </a:solidFill>
              </a:rPr>
              <a:t>ДВИЖЕНИЯ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43608" y="836712"/>
            <a:ext cx="6336704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Потенциальная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Это энергия</a:t>
            </a:r>
          </a:p>
          <a:p>
            <a:pPr algn="ctr"/>
            <a:endParaRPr lang="ru-RU" sz="32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молекул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Содержимое 3">
            <a:hlinkClick r:id="rId3" action="ppaction://hlinksldjump"/>
          </p:cNvPr>
          <p:cNvSpPr>
            <a:spLocks noGrp="1"/>
          </p:cNvSpPr>
          <p:nvPr>
            <p:ph idx="1"/>
          </p:nvPr>
        </p:nvSpPr>
        <p:spPr>
          <a:xfrm>
            <a:off x="1691680" y="3501008"/>
            <a:ext cx="1440160" cy="1107996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ru-RU" sz="66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/>
          </a:p>
        </p:txBody>
      </p:sp>
      <p:sp>
        <p:nvSpPr>
          <p:cNvPr id="6" name="Равно 5"/>
          <p:cNvSpPr/>
          <p:nvPr/>
        </p:nvSpPr>
        <p:spPr>
          <a:xfrm>
            <a:off x="3563888" y="3861048"/>
            <a:ext cx="792088" cy="432048"/>
          </a:xfrm>
          <a:prstGeom prst="mathEqual">
            <a:avLst>
              <a:gd name="adj1" fmla="val 19410"/>
              <a:gd name="adj2" fmla="val 2819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3573016"/>
            <a:ext cx="2520280" cy="1015663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ru-RU" sz="6000" dirty="0" smtClean="0">
                <a:latin typeface="Calibri"/>
                <a:cs typeface="Times New Roman" pitchFamily="18" charset="0"/>
              </a:rPr>
              <a:t>∙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6000" dirty="0" smtClean="0">
                <a:latin typeface="Calibri"/>
                <a:cs typeface="Times New Roman" pitchFamily="18" charset="0"/>
              </a:rPr>
              <a:t>∙</a:t>
            </a:r>
            <a:r>
              <a:rPr lang="ru-RU" sz="6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4400" dirty="0"/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7884368" y="332656"/>
            <a:ext cx="792088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043608" y="4797152"/>
            <a:ext cx="72728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m – масса тела, кг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– высота подъема тела, м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– ускорение свободного падения, м/с²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2348880"/>
            <a:ext cx="4032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cap="all" dirty="0" smtClean="0">
                <a:ln w="0">
                  <a:solidFill>
                    <a:schemeClr val="accent1">
                      <a:lumMod val="60000"/>
                      <a:lumOff val="40000"/>
                    </a:schemeClr>
                  </a:solidFill>
                </a:ln>
                <a:solidFill>
                  <a:srgbClr val="FFCCFF"/>
                </a:solidFill>
              </a:rPr>
              <a:t>взаимодействия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7" y="1412777"/>
          <a:ext cx="8280920" cy="360039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13697"/>
                <a:gridCol w="1307821"/>
                <a:gridCol w="726567"/>
                <a:gridCol w="1380478"/>
                <a:gridCol w="1162508"/>
                <a:gridCol w="1089849"/>
              </a:tblGrid>
              <a:tr h="685790"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вид теплопередачи</a:t>
                      </a:r>
                      <a:endParaRPr lang="ru-RU" i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Перенос вещества</a:t>
                      </a:r>
                      <a:endParaRPr lang="ru-RU" i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Что рассматривается</a:t>
                      </a:r>
                      <a:endParaRPr lang="ru-RU" sz="20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771514"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газы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жидкости 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твердые</a:t>
                      </a:r>
                    </a:p>
                    <a:p>
                      <a:pPr algn="ctr"/>
                      <a:r>
                        <a:rPr lang="ru-RU" i="1" dirty="0" smtClean="0"/>
                        <a:t>тела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вакуум</a:t>
                      </a:r>
                      <a:endParaRPr lang="ru-RU" i="1" dirty="0"/>
                    </a:p>
                  </a:txBody>
                  <a:tcPr anchor="ctr"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71514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00067"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03648" y="5517232"/>
            <a:ext cx="223224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теплопроводность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конвекция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509120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излучение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419872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2996952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2240" y="292494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08104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499992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49999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804248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8028384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419872" y="378904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443711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04248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8028384" y="299695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8028384" y="3717032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sp>
        <p:nvSpPr>
          <p:cNvPr id="24" name="Управляющая кнопка: возврат 23">
            <a:hlinkClick r:id="rId3" action="ppaction://hlinksldjump" highlightClick="1"/>
          </p:cNvPr>
          <p:cNvSpPr/>
          <p:nvPr/>
        </p:nvSpPr>
        <p:spPr>
          <a:xfrm>
            <a:off x="3203848" y="5517232"/>
            <a:ext cx="864096" cy="792088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4" action="ppaction://hlinksldjump" highlightClick="1"/>
          </p:cNvPr>
          <p:cNvSpPr/>
          <p:nvPr/>
        </p:nvSpPr>
        <p:spPr>
          <a:xfrm>
            <a:off x="5292080" y="5589240"/>
            <a:ext cx="864096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cxnSp>
        <p:nvCxnSpPr>
          <p:cNvPr id="28" name="Прямая со стрелкой 27"/>
          <p:cNvCxnSpPr/>
          <p:nvPr/>
        </p:nvCxnSpPr>
        <p:spPr>
          <a:xfrm>
            <a:off x="5724128" y="321297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635896" y="3212976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267744" y="692696"/>
            <a:ext cx="4824536" cy="504056"/>
          </a:xfrm>
          <a:prstGeom prst="rect">
            <a:avLst/>
          </a:prstGeom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Виды теплопередачи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844824"/>
            <a:ext cx="21602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теплопроводность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2060848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конвекция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1844824"/>
            <a:ext cx="20162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излучение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644008" y="1196752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1196752"/>
            <a:ext cx="1296144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051720" y="1196752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Блок-схема: процесс 19"/>
          <p:cNvSpPr/>
          <p:nvPr/>
        </p:nvSpPr>
        <p:spPr>
          <a:xfrm>
            <a:off x="323528" y="3140968"/>
            <a:ext cx="2520280" cy="331236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Теплопроводность у различных веществ различна:</a:t>
            </a:r>
          </a:p>
          <a:p>
            <a:pPr algn="ctr">
              <a:lnSpc>
                <a:spcPct val="8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arenR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Металлы обладают хорошей теплопроводностью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Меньшей  - обладают жидкости</a:t>
            </a:r>
          </a:p>
          <a:p>
            <a:pPr marL="342900" indent="-34290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Газы плохо проводят тепло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процесс 20"/>
          <p:cNvSpPr/>
          <p:nvPr/>
        </p:nvSpPr>
        <p:spPr>
          <a:xfrm>
            <a:off x="179512" y="2276872"/>
            <a:ext cx="2880320" cy="79208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энергии при непосредственном контакте</a:t>
            </a:r>
            <a:endParaRPr lang="ru-RU" dirty="0"/>
          </a:p>
        </p:txBody>
      </p:sp>
      <p:sp>
        <p:nvSpPr>
          <p:cNvPr id="22" name="Блок-схема: процесс 21"/>
          <p:cNvSpPr/>
          <p:nvPr/>
        </p:nvSpPr>
        <p:spPr>
          <a:xfrm>
            <a:off x="3347864" y="2564904"/>
            <a:ext cx="2880320" cy="79208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Передача энергии при перемешивание слоёв газов или жидкостей</a:t>
            </a:r>
            <a:endParaRPr lang="ru-RU" dirty="0"/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563888" y="4365104"/>
            <a:ext cx="2592288" cy="1152128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/>
              <a:t>Невозможна в вакууме и твёрдых телах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059832" y="3717032"/>
            <a:ext cx="1656184" cy="29641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вынужденная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932040" y="3861048"/>
            <a:ext cx="1656184" cy="29641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естественная</a:t>
            </a:r>
            <a:endParaRPr lang="ru-RU" dirty="0"/>
          </a:p>
        </p:txBody>
      </p:sp>
      <p:sp>
        <p:nvSpPr>
          <p:cNvPr id="32" name="Блок-схема: процесс 31"/>
          <p:cNvSpPr/>
          <p:nvPr/>
        </p:nvSpPr>
        <p:spPr>
          <a:xfrm>
            <a:off x="6660232" y="2348880"/>
            <a:ext cx="2232248" cy="108012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Перенос энергии в виде электромагнитных волн</a:t>
            </a:r>
            <a:endParaRPr lang="ru-RU" dirty="0"/>
          </a:p>
        </p:txBody>
      </p:sp>
      <p:sp>
        <p:nvSpPr>
          <p:cNvPr id="33" name="Блок-схема: процесс 32"/>
          <p:cNvSpPr/>
          <p:nvPr/>
        </p:nvSpPr>
        <p:spPr>
          <a:xfrm>
            <a:off x="6732240" y="3861048"/>
            <a:ext cx="2160240" cy="2304256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dirty="0" smtClean="0"/>
              <a:t>Энергию излучают все тела и при любой температуре. </a:t>
            </a:r>
          </a:p>
          <a:p>
            <a:pPr algn="ctr">
              <a:lnSpc>
                <a:spcPct val="80000"/>
              </a:lnSpc>
            </a:pPr>
            <a:r>
              <a:rPr lang="ru-RU" dirty="0" smtClean="0"/>
              <a:t>Тела с тёмной поверхностью быстрее нагреваются и остывают</a:t>
            </a:r>
            <a:endParaRPr lang="ru-RU" dirty="0"/>
          </a:p>
        </p:txBody>
      </p:sp>
      <p:sp>
        <p:nvSpPr>
          <p:cNvPr id="19" name="Управляющая кнопка: возврат 18">
            <a:hlinkClick r:id="rId3" action="ppaction://hlinksldjump" highlightClick="1"/>
          </p:cNvPr>
          <p:cNvSpPr/>
          <p:nvPr/>
        </p:nvSpPr>
        <p:spPr>
          <a:xfrm>
            <a:off x="3563888" y="5733256"/>
            <a:ext cx="720080" cy="648072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4" action="ppaction://hlinksldjump" highlightClick="1"/>
          </p:cNvPr>
          <p:cNvSpPr/>
          <p:nvPr/>
        </p:nvSpPr>
        <p:spPr>
          <a:xfrm>
            <a:off x="4860032" y="5733256"/>
            <a:ext cx="936104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70589"/>
            <a:ext cx="9144000" cy="692858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71799"/>
            <a:ext cx="7992888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урока:</a:t>
            </a:r>
          </a:p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33375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57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Продолжить изучение тепловых явлений на основе фронтального эксперимента в форме активной деятельности учащихся и способствовать формированию у них  творческих способностей и приемов логической деятельности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63888" y="3218922"/>
            <a:ext cx="5328592" cy="1942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какой комнате быстрее нагреется воздух: та в которой обогреватель установлен на полу или та в которой обогреватель подвешен  под потолком?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260648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так давайте теперь ответим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поставленные вопросы: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7668344" y="332656"/>
            <a:ext cx="864096" cy="648072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794" name="Picture 2" descr="http://www.gastronom.ru/site_images/00000163/0006764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2120" y="1196752"/>
            <a:ext cx="3035315" cy="18661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755576" y="1340768"/>
            <a:ext cx="4536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Почему если долго держать сковородку за железную ручку, то можно обжечься?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www.electrovenik.ru/UserFiles/Image/Podborka_2hkam1.jpg"/>
          <p:cNvPicPr>
            <a:picLocks noChangeAspect="1" noChangeArrowheads="1"/>
          </p:cNvPicPr>
          <p:nvPr/>
        </p:nvPicPr>
        <p:blipFill>
          <a:blip r:embed="rId5" cstate="print"/>
          <a:srcRect r="18860"/>
          <a:stretch>
            <a:fillRect/>
          </a:stretch>
        </p:blipFill>
        <p:spPr bwMode="auto">
          <a:xfrm>
            <a:off x="6012160" y="4869160"/>
            <a:ext cx="295232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15616" y="5393541"/>
            <a:ext cx="4680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Почему холодильники не красят в черный цвет?</a:t>
            </a:r>
            <a:endParaRPr lang="ru-RU" sz="2400" dirty="0"/>
          </a:p>
        </p:txBody>
      </p:sp>
      <p:pic>
        <p:nvPicPr>
          <p:cNvPr id="33799" name="Picture 7" descr="http://supersadovnik.net/wp-content/uploads/2013/07/71be9dbab286b3b0f12b4761fe2d3f85d476f7b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636912"/>
            <a:ext cx="3583803" cy="24387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588224" y="1700808"/>
            <a:ext cx="2342064" cy="1848268"/>
          </a:xfrm>
        </p:spPr>
        <p:txBody>
          <a:bodyPr numCol="1">
            <a:normAutofit/>
          </a:bodyPr>
          <a:lstStyle/>
          <a:p>
            <a:pPr lvl="0" algn="l"/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3657600" algn="l"/>
              </a:tabLs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/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547664" y="908720"/>
            <a:ext cx="5643602" cy="64807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kern="10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Рефлексия…</a:t>
            </a:r>
            <a:endParaRPr lang="ru-RU" sz="3600" b="1" kern="10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99592" y="1772816"/>
          <a:ext cx="6408712" cy="4394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641184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ТЕМА: __________________________________             </a:t>
                      </a:r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4118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плюсы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минусы</a:t>
                      </a:r>
                      <a:endParaRPr lang="ru-RU" dirty="0"/>
                    </a:p>
                  </a:txBody>
                  <a:tcPr anchor="ctr"/>
                </a:tc>
              </a:tr>
              <a:tr h="1923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сегодня я узнал…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у меня получилось 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я понял, что…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теперь я могу…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я урок дал мне для  жизни…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 научился…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было трудно…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2652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Интересное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было интересно…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меня удивило…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6012160" y="5301208"/>
            <a:ext cx="936104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linda6035.ucoz.ru/fokina_l-p-cvety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5688632" cy="1010376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Читать §§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– 6 на стр. 10 – 18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Заполнить таблицу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Придумать три примера проявления теплопроводности в природе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08104" y="2420888"/>
          <a:ext cx="288032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15035"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теплопроводность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503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хорошая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плохая</a:t>
                      </a:r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99792" y="188640"/>
            <a:ext cx="3096344" cy="576064"/>
          </a:xfrm>
        </p:spPr>
        <p:txBody>
          <a:bodyPr>
            <a:normAutofit fontScale="90000"/>
          </a:bodyPr>
          <a:lstStyle/>
          <a:p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Задачи урока:</a:t>
            </a:r>
            <a:endParaRPr lang="ru-RU" sz="4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764704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общеобразовательная: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повторить с  учащимися способы изменения внутренней энергии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формировать понятие энергии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с понятиями теплопроводности, конвекции и     излучения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умений решать творческие задачи.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2492896"/>
            <a:ext cx="784887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развивающая: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расширить общекультурный багаж учащихся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способствовать развитию логических умений и навыков;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развивать познавательные  и творческие  способности  учащихся, их способность  к самообучению;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149080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воспитательная: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содействовать в ходе урока формированию идеи познаваемости мира.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политехнических умений: выполнение измерений, проведение простых экспериментов.</a:t>
            </a:r>
          </a:p>
          <a:p>
            <a:pPr lvl="0"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продолжить формирование личностной позиции - воспитание самостоятельности в суждениях, чувство сопереживания друг за друга.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fizika-nauka.ucoz.ru/9949399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147248" cy="504056"/>
          </a:xfrm>
        </p:spPr>
        <p:txBody>
          <a:bodyPr>
            <a:noAutofit/>
          </a:bodyPr>
          <a:lstStyle/>
          <a:p>
            <a:pPr algn="ctr"/>
            <a:r>
              <a:rPr lang="ru-RU" sz="3600" i="1" u="sng" dirty="0" smtClean="0">
                <a:latin typeface="Times New Roman" pitchFamily="18" charset="0"/>
                <a:cs typeface="Times New Roman" pitchFamily="18" charset="0"/>
              </a:rPr>
              <a:t>Заполнить пропуски:</a:t>
            </a:r>
            <a:endParaRPr lang="ru-RU" sz="36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899592" y="1484784"/>
            <a:ext cx="5688632" cy="720080"/>
          </a:xfrm>
          <a:prstGeom prst="wedgeRoundRectCallout">
            <a:avLst>
              <a:gd name="adj1" fmla="val 28736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Все вещества состоят из                  ,                       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788024" y="1700808"/>
            <a:ext cx="1368152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молекул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899592" y="2348880"/>
            <a:ext cx="7128792" cy="1080120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которые находятся в постоянном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                               между собой.                  </a:t>
            </a:r>
          </a:p>
          <a:p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84168" y="2348880"/>
            <a:ext cx="1728192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</a:rPr>
              <a:t>движении</a:t>
            </a: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331640" y="2924944"/>
            <a:ext cx="252028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взаимодействуют      </a:t>
            </a:r>
            <a:endParaRPr lang="ru-RU" sz="2400" dirty="0"/>
          </a:p>
        </p:txBody>
      </p:sp>
      <p:sp>
        <p:nvSpPr>
          <p:cNvPr id="30" name="Скругленная прямоугольная выноска 29"/>
          <p:cNvSpPr/>
          <p:nvPr/>
        </p:nvSpPr>
        <p:spPr>
          <a:xfrm>
            <a:off x="827584" y="3573016"/>
            <a:ext cx="7848872" cy="1080120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dirty="0" smtClean="0">
                <a:solidFill>
                  <a:srgbClr val="7030A0"/>
                </a:solidFill>
              </a:rPr>
              <a:t>Они обладают одновременно и                               ,     </a:t>
            </a:r>
          </a:p>
          <a:p>
            <a:r>
              <a:rPr lang="ru-RU" sz="2600" dirty="0" smtClean="0">
                <a:solidFill>
                  <a:srgbClr val="7030A0"/>
                </a:solidFill>
              </a:rPr>
              <a:t>                                 энергией. </a:t>
            </a:r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ая прямоугольная выноска 32"/>
          <p:cNvSpPr/>
          <p:nvPr/>
        </p:nvSpPr>
        <p:spPr>
          <a:xfrm>
            <a:off x="827584" y="4869160"/>
            <a:ext cx="7416824" cy="936104"/>
          </a:xfrm>
          <a:prstGeom prst="wedgeRoundRectCallout">
            <a:avLst>
              <a:gd name="adj1" fmla="val 25400"/>
              <a:gd name="adj2" fmla="val 50172"/>
              <a:gd name="adj3" fmla="val 16667"/>
            </a:avLst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Внутренняя энергия - это энергия движения и взаимодействия частиц, из которых оно состоит.</a:t>
            </a:r>
          </a:p>
          <a:p>
            <a:endParaRPr lang="ru-RU" sz="2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724128" y="3717032"/>
            <a:ext cx="237626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accent1">
                    <a:lumMod val="60000"/>
                    <a:lumOff val="40000"/>
                  </a:schemeClr>
                </a:solidFill>
                <a:hlinkClick r:id="rId3" action="ppaction://hlinksldjump"/>
              </a:rPr>
              <a:t>кинетической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115616" y="4149080"/>
            <a:ext cx="2520280" cy="5760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  <a:hlinkClick r:id="rId4" action="ppaction://hlinksldjump"/>
              </a:rPr>
              <a:t>потенциальной</a:t>
            </a:r>
            <a:r>
              <a:rPr lang="ru-RU" sz="2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7" name="Управляющая кнопка: далее 36">
            <a:hlinkClick r:id="rId5" action="ppaction://hlinksldjump" highlightClick="1"/>
          </p:cNvPr>
          <p:cNvSpPr/>
          <p:nvPr/>
        </p:nvSpPr>
        <p:spPr>
          <a:xfrm>
            <a:off x="7884368" y="260648"/>
            <a:ext cx="1008112" cy="720080"/>
          </a:xfrm>
          <a:prstGeom prst="actionButtonForwardNext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267744" y="764704"/>
            <a:ext cx="3672408" cy="2448272"/>
          </a:xfrm>
          <a:prstGeom prst="cloudCallout">
            <a:avLst>
              <a:gd name="adj1" fmla="val -83284"/>
              <a:gd name="adj2" fmla="val -58650"/>
            </a:avLst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Существуют два способа изменения внутренней энергии</a:t>
            </a:r>
            <a:endParaRPr lang="ru-RU" dirty="0"/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323528" y="4221088"/>
            <a:ext cx="3024336" cy="1569660"/>
          </a:xfrm>
          <a:prstGeom prst="accentBorderCallout3">
            <a:avLst>
              <a:gd name="adj1" fmla="val -136578"/>
              <a:gd name="adj2" fmla="val 65460"/>
              <a:gd name="adj3" fmla="val -115768"/>
              <a:gd name="adj4" fmla="val 11527"/>
              <a:gd name="adj5" fmla="val -51523"/>
              <a:gd name="adj6" fmla="val 52603"/>
              <a:gd name="adj7" fmla="val -5375"/>
              <a:gd name="adj8" fmla="val 40421"/>
            </a:avLst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1270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3200" i="1" u="sng" dirty="0" smtClean="0"/>
          </a:p>
          <a:p>
            <a:pPr algn="ctr"/>
            <a:endParaRPr lang="ru-RU" sz="3200" i="1" u="sng" dirty="0" smtClean="0"/>
          </a:p>
          <a:p>
            <a:pPr algn="ctr"/>
            <a:endParaRPr lang="ru-RU" sz="3200" i="1" u="sng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508104" y="4797152"/>
            <a:ext cx="3240360" cy="1384995"/>
          </a:xfrm>
          <a:prstGeom prst="accentBorderCallout3">
            <a:avLst>
              <a:gd name="adj1" fmla="val -222866"/>
              <a:gd name="adj2" fmla="val 12490"/>
              <a:gd name="adj3" fmla="val -156015"/>
              <a:gd name="adj4" fmla="val 31826"/>
              <a:gd name="adj5" fmla="val -122578"/>
              <a:gd name="adj6" fmla="val 84154"/>
              <a:gd name="adj7" fmla="val -9202"/>
              <a:gd name="adj8" fmla="val 51393"/>
            </a:avLst>
          </a:prstGeom>
          <a:effectLst>
            <a:glow rad="139700">
              <a:schemeClr val="accent3">
                <a:satMod val="175000"/>
                <a:alpha val="40000"/>
              </a:schemeClr>
            </a:glow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800" i="1" u="sng" dirty="0" smtClean="0"/>
          </a:p>
          <a:p>
            <a:pPr algn="ctr"/>
            <a:endParaRPr lang="ru-RU" sz="2800" i="1" u="sng" dirty="0" smtClean="0"/>
          </a:p>
          <a:p>
            <a:pPr algn="ctr"/>
            <a:endParaRPr lang="ru-RU" sz="2800" i="1" u="sng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365104"/>
            <a:ext cx="2592288" cy="12961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u="sng" dirty="0" smtClean="0">
                <a:hlinkClick r:id="rId4" action="ppaction://hlinksldjump"/>
              </a:rPr>
              <a:t>Совершением работы</a:t>
            </a:r>
            <a:endParaRPr lang="ru-RU" sz="2800" i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4941168"/>
            <a:ext cx="2952328" cy="11521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i="1" u="sng" dirty="0" smtClean="0">
                <a:hlinkClick r:id="rId5" action="ppaction://hlinksldjump"/>
              </a:rPr>
              <a:t>Путем теплопередачи</a:t>
            </a:r>
            <a:endParaRPr lang="ru-RU" sz="2800" i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187624" y="1700808"/>
            <a:ext cx="2736304" cy="1077218"/>
          </a:xfrm>
          <a:prstGeom prst="rect">
            <a:avLst/>
          </a:prstGeom>
          <a:effectLst>
            <a:outerShdw blurRad="57150" dist="38100" dir="5400000" algn="ctr" rotWithShape="0">
              <a:schemeClr val="accent3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i="1" u="sng" dirty="0" smtClean="0"/>
              <a:t>Работа</a:t>
            </a:r>
            <a:r>
              <a:rPr lang="ru-RU" sz="3200" dirty="0" smtClean="0"/>
              <a:t> может быть</a:t>
            </a:r>
            <a:endParaRPr lang="ru-RU" sz="3200" i="1" u="sng" dirty="0"/>
          </a:p>
        </p:txBody>
      </p:sp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7524328" y="476672"/>
            <a:ext cx="936104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Выноска 2 7"/>
          <p:cNvSpPr/>
          <p:nvPr/>
        </p:nvSpPr>
        <p:spPr>
          <a:xfrm>
            <a:off x="5004048" y="3356992"/>
            <a:ext cx="2736304" cy="936104"/>
          </a:xfrm>
          <a:prstGeom prst="borderCallout2">
            <a:avLst>
              <a:gd name="adj1" fmla="val 258"/>
              <a:gd name="adj2" fmla="val 49658"/>
              <a:gd name="adj3" fmla="val -111650"/>
              <a:gd name="adj4" fmla="val 49867"/>
              <a:gd name="adj5" fmla="val -115373"/>
              <a:gd name="adj6" fmla="val -4044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hlinkClick r:id="rId4" action="ppaction://hlinksldjump"/>
              </a:rPr>
              <a:t> совершена САМИМ телом</a:t>
            </a:r>
            <a:endParaRPr lang="ru-RU" sz="2400" dirty="0"/>
          </a:p>
        </p:txBody>
      </p:sp>
      <p:sp>
        <p:nvSpPr>
          <p:cNvPr id="11" name="Выноска 2 10"/>
          <p:cNvSpPr/>
          <p:nvPr/>
        </p:nvSpPr>
        <p:spPr>
          <a:xfrm>
            <a:off x="2771800" y="5085184"/>
            <a:ext cx="2232248" cy="1296144"/>
          </a:xfrm>
          <a:prstGeom prst="borderCallout2">
            <a:avLst>
              <a:gd name="adj1" fmla="val 49572"/>
              <a:gd name="adj2" fmla="val -1940"/>
              <a:gd name="adj3" fmla="val 50257"/>
              <a:gd name="adj4" fmla="val -45398"/>
              <a:gd name="adj5" fmla="val -176542"/>
              <a:gd name="adj6" fmla="val -4295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hlinkClick r:id="rId5" action="ppaction://hlinksldjump"/>
              </a:rPr>
              <a:t>Совершена НАД телом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Блок-схема: процесс 1"/>
          <p:cNvSpPr/>
          <p:nvPr/>
        </p:nvSpPr>
        <p:spPr>
          <a:xfrm>
            <a:off x="3779912" y="1484784"/>
            <a:ext cx="3744416" cy="1080120"/>
          </a:xfrm>
          <a:prstGeom prst="flowChartProcess">
            <a:avLst/>
          </a:prstGeom>
          <a:solidFill>
            <a:srgbClr val="EBD7C3"/>
          </a:solidFill>
          <a:ln>
            <a:noFill/>
          </a:ln>
          <a:effectLst>
            <a:softEdge rad="3175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Когда работа совершена САМИМ телом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2852936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  <a:effectLst/>
              </a:rPr>
              <a:t>То В этом случае внутренняя энергия тела</a:t>
            </a:r>
            <a:endParaRPr lang="ru-RU" sz="2400" b="1" cap="all" dirty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9912" y="3861048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уменьшается</a:t>
            </a:r>
            <a:endParaRPr lang="ru-RU" sz="32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school242.edu.ru/Physics/img/img8_5.jpg"/>
          <p:cNvPicPr>
            <a:picLocks noChangeAspect="1" noChangeArrowheads="1"/>
          </p:cNvPicPr>
          <p:nvPr/>
        </p:nvPicPr>
        <p:blipFill>
          <a:blip r:embed="rId3" cstate="print"/>
          <a:srcRect b="6100"/>
          <a:stretch>
            <a:fillRect/>
          </a:stretch>
        </p:blipFill>
        <p:spPr bwMode="auto">
          <a:xfrm>
            <a:off x="899592" y="1880592"/>
            <a:ext cx="1745566" cy="39246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812360" y="332656"/>
            <a:ext cx="864096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http://pedsovet.su/_ld/265/506792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8589"/>
          </a:xfrm>
          <a:prstGeom prst="rect">
            <a:avLst/>
          </a:prstGeom>
          <a:noFill/>
        </p:spPr>
      </p:pic>
      <p:sp>
        <p:nvSpPr>
          <p:cNvPr id="2" name="Блок-схема: процесс 1"/>
          <p:cNvSpPr/>
          <p:nvPr/>
        </p:nvSpPr>
        <p:spPr>
          <a:xfrm>
            <a:off x="2987824" y="980728"/>
            <a:ext cx="3888432" cy="1368152"/>
          </a:xfrm>
          <a:prstGeom prst="flowChartProcess">
            <a:avLst/>
          </a:prstGeom>
          <a:solidFill>
            <a:srgbClr val="EBD7C3"/>
          </a:solidFill>
          <a:ln>
            <a:noFill/>
          </a:ln>
          <a:effectLst>
            <a:softEdge rad="635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Если работа совершена НАД телом</a:t>
            </a:r>
            <a:endParaRPr lang="ru-RU" sz="2800" dirty="0"/>
          </a:p>
        </p:txBody>
      </p:sp>
      <p:pic>
        <p:nvPicPr>
          <p:cNvPr id="23554" name="Picture 2" descr="http://school242.edu.ru/Physics/img/img8_4.jpg"/>
          <p:cNvPicPr>
            <a:picLocks noChangeAspect="1" noChangeArrowheads="1"/>
          </p:cNvPicPr>
          <p:nvPr/>
        </p:nvPicPr>
        <p:blipFill>
          <a:blip r:embed="rId3" cstate="print"/>
          <a:srcRect b="10660"/>
          <a:stretch>
            <a:fillRect/>
          </a:stretch>
        </p:blipFill>
        <p:spPr bwMode="auto">
          <a:xfrm>
            <a:off x="323528" y="1700808"/>
            <a:ext cx="2279210" cy="374441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4" name="Прямоугольник 3"/>
          <p:cNvSpPr/>
          <p:nvPr/>
        </p:nvSpPr>
        <p:spPr>
          <a:xfrm>
            <a:off x="2843808" y="2708920"/>
            <a:ext cx="4104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</a:rPr>
              <a:t> В этом случае внутренняя </a:t>
            </a:r>
          </a:p>
          <a:p>
            <a:pPr algn="ctr"/>
            <a:r>
              <a:rPr lang="ru-RU" sz="2400" b="1" cap="all" dirty="0" smtClean="0">
                <a:ln w="0"/>
                <a:solidFill>
                  <a:srgbClr val="FF0000"/>
                </a:solidFill>
              </a:rPr>
              <a:t>энергия тела</a:t>
            </a:r>
            <a:endParaRPr lang="ru-RU" sz="2400" b="1" cap="all" dirty="0">
              <a:ln w="0"/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4365104"/>
            <a:ext cx="4312591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увеличивается</a:t>
            </a:r>
            <a:endParaRPr lang="ru-RU" sz="3600" b="1" cap="all" dirty="0">
              <a:ln/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Управляющая кнопка: возврат 8">
            <a:hlinkClick r:id="rId4" action="ppaction://hlinksldjump" highlightClick="1"/>
          </p:cNvPr>
          <p:cNvSpPr/>
          <p:nvPr/>
        </p:nvSpPr>
        <p:spPr>
          <a:xfrm>
            <a:off x="8100392" y="332656"/>
            <a:ext cx="864096" cy="864096"/>
          </a:xfrm>
          <a:prstGeom prst="actionButtonReturn">
            <a:avLst/>
          </a:prstGeom>
          <a:solidFill>
            <a:srgbClr val="A6ECA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1412</TotalTime>
  <Words>768</Words>
  <Application>Microsoft Office PowerPoint</Application>
  <PresentationFormat>Экран (4:3)</PresentationFormat>
  <Paragraphs>177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Поток</vt:lpstr>
      <vt:lpstr>Автор:  учитель физики   Боровикова Наталия Викторовна Муниципальное бюджетное  общеобразовательное учреждение «Клюквинская средняя общеобразовательная  школа-интернат» Верхнекетского района  Томской области</vt:lpstr>
      <vt:lpstr>Слайд 2</vt:lpstr>
      <vt:lpstr>Задачи урока:</vt:lpstr>
      <vt:lpstr>Слайд 4</vt:lpstr>
      <vt:lpstr>Заполнить пропуски: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Клюковка 76</cp:lastModifiedBy>
  <cp:revision>177</cp:revision>
  <dcterms:modified xsi:type="dcterms:W3CDTF">2013-11-24T09:35:41Z</dcterms:modified>
</cp:coreProperties>
</file>