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85" r:id="rId2"/>
    <p:sldId id="257" r:id="rId3"/>
    <p:sldId id="258" r:id="rId4"/>
    <p:sldId id="279" r:id="rId5"/>
    <p:sldId id="281" r:id="rId6"/>
    <p:sldId id="282" r:id="rId7"/>
    <p:sldId id="283" r:id="rId8"/>
    <p:sldId id="284" r:id="rId9"/>
    <p:sldId id="264" r:id="rId10"/>
    <p:sldId id="276" r:id="rId11"/>
    <p:sldId id="270" r:id="rId12"/>
    <p:sldId id="271" r:id="rId13"/>
    <p:sldId id="272" r:id="rId14"/>
    <p:sldId id="273" r:id="rId15"/>
    <p:sldId id="274" r:id="rId16"/>
    <p:sldId id="275" r:id="rId17"/>
    <p:sldId id="260" r:id="rId18"/>
    <p:sldId id="268" r:id="rId19"/>
    <p:sldId id="277" r:id="rId20"/>
    <p:sldId id="261" r:id="rId21"/>
    <p:sldId id="267" r:id="rId22"/>
    <p:sldId id="269" r:id="rId23"/>
    <p:sldId id="278" r:id="rId24"/>
    <p:sldId id="286" r:id="rId2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9853" autoAdjust="0"/>
    <p:restoredTop sz="94640" autoAdjust="0"/>
  </p:normalViewPr>
  <p:slideViewPr>
    <p:cSldViewPr>
      <p:cViewPr>
        <p:scale>
          <a:sx n="70" d="100"/>
          <a:sy n="70" d="100"/>
        </p:scale>
        <p:origin x="-24" y="18"/>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fld id="{C56E555D-0125-4220-A316-82C89939DE03}" type="datetimeFigureOut">
              <a:rPr lang="ru-RU"/>
              <a:pPr>
                <a:defRPr/>
              </a:pPr>
              <a:t>21.08.2013</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0C3D4B43-3ABC-4EF8-89C7-5FE67680F329}" type="slidenum">
              <a:rPr lang="ru-RU"/>
              <a:pPr>
                <a:defRPr/>
              </a:pPr>
              <a:t>‹#›</a:t>
            </a:fld>
            <a:endParaRPr lang="ru-RU"/>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917D80CD-A5BA-49E2-9653-48F7F4401F9E}" type="datetimeFigureOut">
              <a:rPr lang="ru-RU"/>
              <a:pPr>
                <a:defRPr/>
              </a:pPr>
              <a:t>21.08.2013</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A7A1A0C2-2AA0-4159-B727-63A451C1FB33}" type="slidenum">
              <a:rPr lang="ru-RU"/>
              <a:pPr>
                <a:defRPr/>
              </a:pPr>
              <a:t>‹#›</a:t>
            </a:fld>
            <a:endParaRPr lang="ru-RU"/>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2648E91C-33E9-4E2F-8ACD-103C22BF7E71}" type="datetimeFigureOut">
              <a:rPr lang="ru-RU"/>
              <a:pPr>
                <a:defRPr/>
              </a:pPr>
              <a:t>21.08.2013</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EF0610EA-B40C-4C70-AB58-B27DCAD38680}" type="slidenum">
              <a:rPr lang="ru-RU"/>
              <a:pPr>
                <a:defRPr/>
              </a:pPr>
              <a:t>‹#›</a:t>
            </a:fld>
            <a:endParaRPr lang="ru-RU"/>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B0375517-CD01-40F6-965C-03BCDB50E82B}" type="datetimeFigureOut">
              <a:rPr lang="ru-RU"/>
              <a:pPr>
                <a:defRPr/>
              </a:pPr>
              <a:t>21.08.2013</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AAE04FBC-8342-4A46-B1D9-907F069317BC}" type="slidenum">
              <a:rPr lang="ru-RU"/>
              <a:pPr>
                <a:defRPr/>
              </a:pPr>
              <a:t>‹#›</a:t>
            </a:fld>
            <a:endParaRPr lang="ru-RU"/>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06F23CC0-2993-4817-9076-41D75C5E464F}" type="datetimeFigureOut">
              <a:rPr lang="ru-RU"/>
              <a:pPr>
                <a:defRPr/>
              </a:pPr>
              <a:t>21.08.2013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53368B3-3AC0-4A60-A7E9-7D096BDF2E98}"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DC75E5E4-B8B8-4ACD-93B1-BB30E2EFA049}" type="datetimeFigureOut">
              <a:rPr lang="ru-RU"/>
              <a:pPr>
                <a:defRPr/>
              </a:pPr>
              <a:t>21.08.2013</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886D3AE4-811F-42A1-AA32-B874A7369892}" type="slidenum">
              <a:rPr lang="ru-RU"/>
              <a:pPr>
                <a:defRPr/>
              </a:pPr>
              <a:t>‹#›</a:t>
            </a:fld>
            <a:endParaRPr lang="ru-RU"/>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AE09AEC1-B110-4CC1-9D4C-3450639BF8CA}" type="datetimeFigureOut">
              <a:rPr lang="ru-RU"/>
              <a:pPr>
                <a:defRPr/>
              </a:pPr>
              <a:t>21.08.2013</a:t>
            </a:fld>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049EE11C-D5F8-4AA8-BB3D-3BDB46F3749E}" type="slidenum">
              <a:rPr lang="ru-RU"/>
              <a:pPr>
                <a:defRPr/>
              </a:pPr>
              <a:t>‹#›</a:t>
            </a:fld>
            <a:endParaRPr lang="ru-RU"/>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0649180D-5A56-4B78-B376-2119EF24CCE9}" type="datetimeFigureOut">
              <a:rPr lang="ru-RU"/>
              <a:pPr>
                <a:defRPr/>
              </a:pPr>
              <a:t>21.08.2013</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BFC242C3-B643-4550-98A5-64289BC1F7CD}" type="slidenum">
              <a:rPr lang="ru-RU"/>
              <a:pPr>
                <a:defRPr/>
              </a:pPr>
              <a:t>‹#›</a:t>
            </a:fld>
            <a:endParaRPr lang="ru-RU"/>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1DF57C24-5231-415B-8BF3-20D3C2C464DF}" type="datetimeFigureOut">
              <a:rPr lang="ru-RU"/>
              <a:pPr>
                <a:defRPr/>
              </a:pPr>
              <a:t>21.08.2013</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BE2529B8-1B8F-4953-A794-8A91CDA6C65F}" type="slidenum">
              <a:rPr lang="ru-RU"/>
              <a:pPr>
                <a:defRPr/>
              </a:pPr>
              <a:t>‹#›</a:t>
            </a:fld>
            <a:endParaRPr lang="ru-RU"/>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097F2DD2-D75A-4F96-8C25-52014FE0D1D1}" type="datetimeFigureOut">
              <a:rPr lang="ru-RU"/>
              <a:pPr>
                <a:defRPr/>
              </a:pPr>
              <a:t>21.08.2013</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3621E892-1A8F-4A3A-A76A-1BCEF1C07B43}" type="slidenum">
              <a:rPr lang="ru-RU"/>
              <a:pPr>
                <a:defRPr/>
              </a:pPr>
              <a:t>‹#›</a:t>
            </a:fld>
            <a:endParaRPr lang="ru-RU"/>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37B26463-5A48-4422-9344-1BD0310ED6E1}" type="datetimeFigureOut">
              <a:rPr lang="ru-RU"/>
              <a:pPr>
                <a:defRPr/>
              </a:pPr>
              <a:t>21.08.2013</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C4D264A1-4A45-4800-9D75-5492249AEA0D}" type="slidenum">
              <a:rPr lang="ru-RU"/>
              <a:pPr>
                <a:defRPr/>
              </a:pPr>
              <a:t>‹#›</a:t>
            </a:fld>
            <a:endParaRPr lang="ru-RU"/>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1027" name="Текст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56BD3368-9EE1-469E-8987-CEF31237D326}" type="datetimeFigureOut">
              <a:rPr lang="ru-RU"/>
              <a:pPr>
                <a:defRPr/>
              </a:pPr>
              <a:t>21.08.2013</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ABA100AB-668B-4AB4-B4DF-DBD2A1B369AB}"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719" r:id="rId1"/>
    <p:sldLayoutId id="2147483718" r:id="rId2"/>
    <p:sldLayoutId id="2147483720" r:id="rId3"/>
    <p:sldLayoutId id="2147483717" r:id="rId4"/>
    <p:sldLayoutId id="2147483716" r:id="rId5"/>
    <p:sldLayoutId id="2147483715" r:id="rId6"/>
    <p:sldLayoutId id="2147483714" r:id="rId7"/>
    <p:sldLayoutId id="2147483713" r:id="rId8"/>
    <p:sldLayoutId id="2147483712" r:id="rId9"/>
    <p:sldLayoutId id="2147483711" r:id="rId10"/>
    <p:sldLayoutId id="2147483710" r:id="rId11"/>
  </p:sldLayoutIdLst>
  <p:transition>
    <p:fade/>
  </p:transition>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Arial" charset="0"/>
        </a:defRPr>
      </a:lvl2pPr>
      <a:lvl3pPr algn="ctr" rtl="0" eaLnBrk="0" fontAlgn="base" hangingPunct="0">
        <a:spcBef>
          <a:spcPct val="0"/>
        </a:spcBef>
        <a:spcAft>
          <a:spcPct val="0"/>
        </a:spcAft>
        <a:defRPr sz="4100" b="1">
          <a:solidFill>
            <a:schemeClr val="tx1"/>
          </a:solidFill>
          <a:latin typeface="Arial" charset="0"/>
        </a:defRPr>
      </a:lvl3pPr>
      <a:lvl4pPr algn="ctr" rtl="0" eaLnBrk="0" fontAlgn="base" hangingPunct="0">
        <a:spcBef>
          <a:spcPct val="0"/>
        </a:spcBef>
        <a:spcAft>
          <a:spcPct val="0"/>
        </a:spcAft>
        <a:defRPr sz="4100" b="1">
          <a:solidFill>
            <a:schemeClr val="tx1"/>
          </a:solidFill>
          <a:latin typeface="Arial" charset="0"/>
        </a:defRPr>
      </a:lvl4pPr>
      <a:lvl5pPr algn="ctr" rtl="0" eaLnBrk="0" fontAlgn="base" hangingPunct="0">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5400" dirty="0" smtClean="0"/>
              <a:t>Презентация к уроку по географии России</a:t>
            </a:r>
            <a:endParaRPr lang="ru-RU" sz="5400" dirty="0"/>
          </a:p>
        </p:txBody>
      </p:sp>
      <p:sp>
        <p:nvSpPr>
          <p:cNvPr id="6" name="Прямоугольник 5"/>
          <p:cNvSpPr/>
          <p:nvPr/>
        </p:nvSpPr>
        <p:spPr>
          <a:xfrm>
            <a:off x="857224" y="2643182"/>
            <a:ext cx="7730706" cy="923330"/>
          </a:xfrm>
          <a:prstGeom prst="rect">
            <a:avLst/>
          </a:prstGeom>
          <a:noFill/>
        </p:spPr>
        <p:txBody>
          <a:bodyPr wrap="none" lIns="91440" tIns="45720" rIns="91440" bIns="45720">
            <a:spAutoFit/>
          </a:bodyPr>
          <a:lstStyle/>
          <a:p>
            <a:pPr algn="ctr"/>
            <a:r>
              <a:rPr lang="ru-RU"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Тема: Озеро Байкал</a:t>
            </a: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7" name="Прямоугольник 6"/>
          <p:cNvSpPr/>
          <p:nvPr/>
        </p:nvSpPr>
        <p:spPr>
          <a:xfrm>
            <a:off x="2500298" y="4500570"/>
            <a:ext cx="6104363" cy="1569660"/>
          </a:xfrm>
          <a:prstGeom prst="rect">
            <a:avLst/>
          </a:prstGeom>
          <a:noFill/>
        </p:spPr>
        <p:txBody>
          <a:bodyPr wrap="none" lIns="91440" tIns="45720" rIns="91440" bIns="45720">
            <a:spAutoFit/>
          </a:bodyPr>
          <a:lstStyle/>
          <a:p>
            <a:pPr algn="ctr"/>
            <a:r>
              <a:rPr lang="ru-RU" sz="2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Учитель высшей категории</a:t>
            </a:r>
          </a:p>
          <a:p>
            <a:pPr algn="ctr"/>
            <a:r>
              <a:rPr lang="ru-RU" sz="24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Стеценко</a:t>
            </a:r>
            <a:r>
              <a:rPr lang="ru-RU" sz="2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Светлана Алексеевна</a:t>
            </a:r>
            <a:endParaRPr lang="en-US" sz="2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r>
              <a:rPr lang="ru-RU" sz="2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МОБУ СОШ №8 г. Волхова</a:t>
            </a:r>
          </a:p>
          <a:p>
            <a:pPr algn="ctr"/>
            <a:r>
              <a:rPr lang="ru-RU" sz="2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Ленинградской области</a:t>
            </a:r>
            <a:endParaRPr lang="ru-RU" sz="2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Остров </a:t>
            </a:r>
            <a:r>
              <a:rPr lang="ru-RU" dirty="0" err="1" smtClean="0"/>
              <a:t>Ольхон</a:t>
            </a:r>
            <a:endParaRPr lang="ru-RU" dirty="0"/>
          </a:p>
        </p:txBody>
      </p:sp>
      <p:pic>
        <p:nvPicPr>
          <p:cNvPr id="2050" name="Picture 2" descr="C:\Users\sony\Desktop\Baikal_map.gif"/>
          <p:cNvPicPr>
            <a:picLocks noChangeAspect="1" noChangeArrowheads="1"/>
          </p:cNvPicPr>
          <p:nvPr/>
        </p:nvPicPr>
        <p:blipFill>
          <a:blip r:embed="rId2"/>
          <a:srcRect/>
          <a:stretch>
            <a:fillRect/>
          </a:stretch>
        </p:blipFill>
        <p:spPr bwMode="auto">
          <a:xfrm>
            <a:off x="642910" y="1142984"/>
            <a:ext cx="3571868" cy="3291756"/>
          </a:xfrm>
          <a:prstGeom prst="rect">
            <a:avLst/>
          </a:prstGeom>
          <a:noFill/>
        </p:spPr>
      </p:pic>
      <p:pic>
        <p:nvPicPr>
          <p:cNvPr id="2051" name="Picture 3" descr="C:\Users\sony\Desktop\Ольхон.jpg"/>
          <p:cNvPicPr>
            <a:picLocks noChangeAspect="1" noChangeArrowheads="1"/>
          </p:cNvPicPr>
          <p:nvPr/>
        </p:nvPicPr>
        <p:blipFill>
          <a:blip r:embed="rId3"/>
          <a:srcRect/>
          <a:stretch>
            <a:fillRect/>
          </a:stretch>
        </p:blipFill>
        <p:spPr bwMode="auto">
          <a:xfrm>
            <a:off x="642910" y="4572008"/>
            <a:ext cx="3571868" cy="2285992"/>
          </a:xfrm>
          <a:prstGeom prst="rect">
            <a:avLst/>
          </a:prstGeom>
          <a:noFill/>
        </p:spPr>
      </p:pic>
      <p:pic>
        <p:nvPicPr>
          <p:cNvPr id="2052" name="Picture 4" descr="C:\Users\sony\Desktop\572649.jpg"/>
          <p:cNvPicPr>
            <a:picLocks noChangeAspect="1" noChangeArrowheads="1"/>
          </p:cNvPicPr>
          <p:nvPr/>
        </p:nvPicPr>
        <p:blipFill>
          <a:blip r:embed="rId4"/>
          <a:srcRect/>
          <a:stretch>
            <a:fillRect/>
          </a:stretch>
        </p:blipFill>
        <p:spPr bwMode="auto">
          <a:xfrm>
            <a:off x="4714876" y="1214422"/>
            <a:ext cx="3429024" cy="3150387"/>
          </a:xfrm>
          <a:prstGeom prst="rect">
            <a:avLst/>
          </a:prstGeom>
          <a:noFill/>
        </p:spPr>
      </p:pic>
      <p:pic>
        <p:nvPicPr>
          <p:cNvPr id="2053" name="Picture 5" descr="C:\Users\sony\Desktop\2874093_large.jpeg"/>
          <p:cNvPicPr>
            <a:picLocks noChangeAspect="1" noChangeArrowheads="1"/>
          </p:cNvPicPr>
          <p:nvPr/>
        </p:nvPicPr>
        <p:blipFill>
          <a:blip r:embed="rId5" cstate="print"/>
          <a:srcRect/>
          <a:stretch>
            <a:fillRect/>
          </a:stretch>
        </p:blipFill>
        <p:spPr bwMode="auto">
          <a:xfrm>
            <a:off x="4714876" y="4572008"/>
            <a:ext cx="3424579" cy="2285992"/>
          </a:xfrm>
          <a:prstGeom prst="rect">
            <a:avLst/>
          </a:prstGeom>
          <a:noFill/>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Ветры озера Байкал</a:t>
            </a:r>
            <a:endParaRPr lang="ru-RU" dirty="0"/>
          </a:p>
        </p:txBody>
      </p:sp>
      <p:sp>
        <p:nvSpPr>
          <p:cNvPr id="3" name="Содержимое 2"/>
          <p:cNvSpPr>
            <a:spLocks noGrp="1"/>
          </p:cNvSpPr>
          <p:nvPr>
            <p:ph idx="1"/>
          </p:nvPr>
        </p:nvSpPr>
        <p:spPr>
          <a:xfrm>
            <a:off x="457200" y="1285860"/>
            <a:ext cx="8229600" cy="5022865"/>
          </a:xfrm>
        </p:spPr>
        <p:txBody>
          <a:bodyPr/>
          <a:lstStyle/>
          <a:p>
            <a:pPr algn="just"/>
            <a:r>
              <a:rPr lang="ru-RU" sz="2400" dirty="0" smtClean="0"/>
              <a:t>Ветер  на Байкале дует почти всегда. Известно более тридцати местных названий ветров. Это вовсе не означает, что на Байкале существует такое количество разных ветров, просто многие из них имеют несколько названий. Особенность байкальских ветров в том, что они почти все, почти всегда дуют вдоль берега и укрытий от них не так много, как хотелось бы.  </a:t>
            </a:r>
          </a:p>
          <a:p>
            <a:pPr algn="just"/>
            <a:r>
              <a:rPr lang="ru-RU" sz="2400" dirty="0" smtClean="0"/>
              <a:t> Господствующие ветры: северо-западный, часто называемый  горной, северо-восточные (баргузин  и  ангара), юго-западный (</a:t>
            </a:r>
            <a:r>
              <a:rPr lang="ru-RU" sz="2400" dirty="0" err="1" smtClean="0"/>
              <a:t>култук</a:t>
            </a:r>
            <a:r>
              <a:rPr lang="ru-RU" sz="2400" dirty="0" smtClean="0"/>
              <a:t>), юго-восточный (</a:t>
            </a:r>
            <a:r>
              <a:rPr lang="ru-RU" sz="2400" dirty="0" err="1" smtClean="0"/>
              <a:t>шелонник</a:t>
            </a:r>
            <a:r>
              <a:rPr lang="ru-RU" sz="2400" dirty="0" smtClean="0"/>
              <a:t>). Максимальная скорость ветра, зарегистрированная на Байкале, 40 м/с. В литературе встречаются и большие значения - до 60 м/с, но надежных свидетельств этому нет.</a:t>
            </a:r>
            <a:endParaRPr lang="ru-RU" sz="2400"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Баргузин</a:t>
            </a:r>
            <a:endParaRPr lang="ru-RU" dirty="0"/>
          </a:p>
        </p:txBody>
      </p:sp>
      <p:sp>
        <p:nvSpPr>
          <p:cNvPr id="3" name="Содержимое 2"/>
          <p:cNvSpPr>
            <a:spLocks noGrp="1"/>
          </p:cNvSpPr>
          <p:nvPr>
            <p:ph idx="1"/>
          </p:nvPr>
        </p:nvSpPr>
        <p:spPr>
          <a:xfrm>
            <a:off x="0" y="1285860"/>
            <a:ext cx="6000760" cy="5022865"/>
          </a:xfrm>
        </p:spPr>
        <p:txBody>
          <a:bodyPr/>
          <a:lstStyle/>
          <a:p>
            <a:pPr algn="just"/>
            <a:r>
              <a:rPr lang="ru-RU" sz="1800" b="1" dirty="0" smtClean="0">
                <a:solidFill>
                  <a:srgbClr val="00B050"/>
                </a:solidFill>
              </a:rPr>
              <a:t>Баргузин</a:t>
            </a:r>
            <a:r>
              <a:rPr lang="ru-RU" sz="1800" dirty="0" smtClean="0"/>
              <a:t> — мощный ровный и сильный северо-восточный  восточный ветер, дующий в средней части Байкала.</a:t>
            </a:r>
          </a:p>
          <a:p>
            <a:pPr algn="just"/>
            <a:r>
              <a:rPr lang="ru-RU" sz="1800" dirty="0" smtClean="0"/>
              <a:t>В отличие от продольных ветров - </a:t>
            </a:r>
            <a:r>
              <a:rPr lang="ru-RU" sz="1800" dirty="0" err="1" smtClean="0"/>
              <a:t>верховика</a:t>
            </a:r>
            <a:r>
              <a:rPr lang="ru-RU" sz="1800" dirty="0" smtClean="0"/>
              <a:t> и </a:t>
            </a:r>
            <a:r>
              <a:rPr lang="ru-RU" sz="1800" dirty="0" err="1" smtClean="0"/>
              <a:t>култука</a:t>
            </a:r>
            <a:r>
              <a:rPr lang="ru-RU" sz="1800" dirty="0" smtClean="0"/>
              <a:t> - баргузин дует поперек котловины озера и только в средней его части. Предполагается, что при определенных условиях баргузин может достичь южного Байкала. По продолжительности и силе он уступает </a:t>
            </a:r>
            <a:r>
              <a:rPr lang="ru-RU" sz="1800" dirty="0" err="1" smtClean="0"/>
              <a:t>верховику</a:t>
            </a:r>
            <a:r>
              <a:rPr lang="ru-RU" sz="1800" dirty="0" smtClean="0"/>
              <a:t> и </a:t>
            </a:r>
            <a:r>
              <a:rPr lang="ru-RU" sz="1800" dirty="0" err="1" smtClean="0"/>
              <a:t>култуку</a:t>
            </a:r>
            <a:r>
              <a:rPr lang="ru-RU" sz="1800" dirty="0" smtClean="0"/>
              <a:t>. </a:t>
            </a:r>
          </a:p>
          <a:p>
            <a:pPr algn="just"/>
            <a:r>
              <a:rPr lang="ru-RU" sz="1800" dirty="0" smtClean="0"/>
              <a:t>Баргузин обычно не дует больше суток, чаще всего начинается после восхода солнца и стихает к закату. Обычно баргузин приносит с собой солнечную погоду. Скорость ветра редко превышает 20 м/</a:t>
            </a:r>
            <a:r>
              <a:rPr lang="ru-RU" sz="1800" dirty="0" err="1" smtClean="0"/>
              <a:t>c</a:t>
            </a:r>
            <a:r>
              <a:rPr lang="ru-RU" sz="1800" dirty="0" smtClean="0"/>
              <a:t>, но в </a:t>
            </a:r>
            <a:r>
              <a:rPr lang="ru-RU" sz="1800" dirty="0" err="1" smtClean="0"/>
              <a:t>Баргузинском</a:t>
            </a:r>
            <a:r>
              <a:rPr lang="ru-RU" sz="1800" dirty="0" smtClean="0"/>
              <a:t> заливе он может достигать ураганной силы.</a:t>
            </a:r>
          </a:p>
          <a:p>
            <a:pPr algn="just"/>
            <a:r>
              <a:rPr lang="ru-RU" sz="1800" dirty="0" smtClean="0"/>
              <a:t>Возникает за счёт стока холодного воздуха из </a:t>
            </a:r>
            <a:r>
              <a:rPr lang="ru-RU" sz="1800" dirty="0" err="1" smtClean="0"/>
              <a:t>Даурских</a:t>
            </a:r>
            <a:r>
              <a:rPr lang="ru-RU" sz="1800" dirty="0" smtClean="0"/>
              <a:t> степей, имеет характер боры. Скорость обычно менее 20 м/с, продолжительность - несколько часов. Особой мощи он достигает осенью.</a:t>
            </a:r>
          </a:p>
          <a:p>
            <a:endParaRPr lang="ru-RU" dirty="0"/>
          </a:p>
        </p:txBody>
      </p:sp>
      <p:pic>
        <p:nvPicPr>
          <p:cNvPr id="4" name="Содержимое 3" descr="barguzinsky-bay.gif"/>
          <p:cNvPicPr>
            <a:picLocks noChangeAspect="1"/>
          </p:cNvPicPr>
          <p:nvPr/>
        </p:nvPicPr>
        <p:blipFill>
          <a:blip r:embed="rId2"/>
          <a:stretch>
            <a:fillRect/>
          </a:stretch>
        </p:blipFill>
        <p:spPr bwMode="auto">
          <a:xfrm>
            <a:off x="6072166" y="1285860"/>
            <a:ext cx="3071834" cy="2214578"/>
          </a:xfrm>
          <a:prstGeom prst="rect">
            <a:avLst/>
          </a:prstGeom>
          <a:noFill/>
          <a:ln w="9525">
            <a:noFill/>
            <a:miter lim="800000"/>
            <a:headEnd/>
            <a:tailEnd/>
          </a:ln>
        </p:spPr>
      </p:pic>
      <p:pic>
        <p:nvPicPr>
          <p:cNvPr id="5" name="Содержимое 5" descr="Бургузинский залив.jpeg"/>
          <p:cNvPicPr>
            <a:picLocks noChangeAspect="1"/>
          </p:cNvPicPr>
          <p:nvPr/>
        </p:nvPicPr>
        <p:blipFill>
          <a:blip r:embed="rId3">
            <a:lum/>
          </a:blip>
          <a:stretch>
            <a:fillRect/>
          </a:stretch>
        </p:blipFill>
        <p:spPr>
          <a:xfrm>
            <a:off x="6072166" y="3857628"/>
            <a:ext cx="3071834" cy="2071702"/>
          </a:xfrm>
          <a:prstGeom prst="rect">
            <a:avLst/>
          </a:prstGeom>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Сарма</a:t>
            </a:r>
            <a:endParaRPr lang="ru-RU" dirty="0"/>
          </a:p>
        </p:txBody>
      </p:sp>
      <p:sp>
        <p:nvSpPr>
          <p:cNvPr id="3" name="Содержимое 2"/>
          <p:cNvSpPr>
            <a:spLocks noGrp="1"/>
          </p:cNvSpPr>
          <p:nvPr>
            <p:ph idx="1"/>
          </p:nvPr>
        </p:nvSpPr>
        <p:spPr>
          <a:xfrm>
            <a:off x="457200" y="1142984"/>
            <a:ext cx="5186370" cy="5165741"/>
          </a:xfrm>
        </p:spPr>
        <p:txBody>
          <a:bodyPr/>
          <a:lstStyle/>
          <a:p>
            <a:pPr marL="0" indent="0" algn="just">
              <a:buNone/>
            </a:pPr>
            <a:r>
              <a:rPr lang="ru-RU" sz="2000" b="1" dirty="0" err="1" smtClean="0">
                <a:solidFill>
                  <a:srgbClr val="00B050"/>
                </a:solidFill>
              </a:rPr>
              <a:t>Сарма</a:t>
            </a:r>
            <a:r>
              <a:rPr lang="ru-RU" sz="2000" dirty="0" smtClean="0"/>
              <a:t> — ветер, дующий в средней части Байкала. Является самым мощным ветром Байкала.</a:t>
            </a:r>
          </a:p>
          <a:p>
            <a:pPr marL="0" indent="0" algn="just">
              <a:buNone/>
            </a:pPr>
            <a:r>
              <a:rPr lang="ru-RU" sz="2000" dirty="0" smtClean="0"/>
              <a:t>Сильный шквалистый ветер, вырывающийся из долины впадающей в Малое Море реки </a:t>
            </a:r>
            <a:r>
              <a:rPr lang="ru-RU" sz="2000" dirty="0" err="1" smtClean="0"/>
              <a:t>Сарма</a:t>
            </a:r>
            <a:r>
              <a:rPr lang="ru-RU" sz="2000" dirty="0" smtClean="0"/>
              <a:t>, разновидность горной. Холодный арктический воздух с </a:t>
            </a:r>
            <a:r>
              <a:rPr lang="ru-RU" sz="2000" dirty="0" err="1" smtClean="0"/>
              <a:t>Приленской</a:t>
            </a:r>
            <a:r>
              <a:rPr lang="ru-RU" sz="2000" dirty="0" smtClean="0"/>
              <a:t> возвышенности, переваливаясь через Приморский хребет, попадает в суживающуюся к Байкалу долину реки </a:t>
            </a:r>
            <a:r>
              <a:rPr lang="ru-RU" sz="2000" dirty="0" err="1" smtClean="0"/>
              <a:t>Сарма</a:t>
            </a:r>
            <a:r>
              <a:rPr lang="ru-RU" sz="2000" dirty="0" smtClean="0"/>
              <a:t> - природную аэродинамическую трубу, на выходе из которой достигает ураганной скорости.</a:t>
            </a:r>
          </a:p>
          <a:p>
            <a:pPr marL="0" indent="0" algn="just">
              <a:buNone/>
            </a:pPr>
            <a:r>
              <a:rPr lang="ru-RU" sz="2000" dirty="0" err="1" smtClean="0"/>
              <a:t>Сарма</a:t>
            </a:r>
            <a:r>
              <a:rPr lang="ru-RU" sz="2000" dirty="0" smtClean="0"/>
              <a:t> может непрерывно дуть несколько суток, ветер при этом бывает настолько силен, что валит деревья, переворачивает суда, срывает крыши с домов и сбрасывает домашний скот с берега в море. </a:t>
            </a:r>
          </a:p>
          <a:p>
            <a:endParaRPr lang="ru-RU" dirty="0"/>
          </a:p>
        </p:txBody>
      </p:sp>
      <p:pic>
        <p:nvPicPr>
          <p:cNvPr id="4" name="Picture 3" descr="C:\Documents and Settings\Администратор\Мои документы\Мои рисунки\Байкал\DSC_0471.jpg"/>
          <p:cNvPicPr>
            <a:picLocks noChangeAspect="1" noChangeArrowheads="1"/>
          </p:cNvPicPr>
          <p:nvPr/>
        </p:nvPicPr>
        <p:blipFill>
          <a:blip r:embed="rId2" cstate="print"/>
          <a:srcRect/>
          <a:stretch>
            <a:fillRect/>
          </a:stretch>
        </p:blipFill>
        <p:spPr bwMode="auto">
          <a:xfrm>
            <a:off x="5714976" y="1500174"/>
            <a:ext cx="3429024" cy="2286016"/>
          </a:xfrm>
          <a:prstGeom prst="rect">
            <a:avLst/>
          </a:prstGeom>
          <a:noFill/>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5757874" cy="6022997"/>
          </a:xfrm>
        </p:spPr>
        <p:txBody>
          <a:bodyPr/>
          <a:lstStyle/>
          <a:p>
            <a:pPr marL="0" indent="0" algn="just">
              <a:buNone/>
            </a:pPr>
            <a:r>
              <a:rPr lang="ru-RU" sz="2000" dirty="0" smtClean="0"/>
              <a:t>Крыши домов в поселке </a:t>
            </a:r>
            <a:r>
              <a:rPr lang="ru-RU" sz="2000" dirty="0" err="1" smtClean="0"/>
              <a:t>Сарма</a:t>
            </a:r>
            <a:r>
              <a:rPr lang="ru-RU" sz="2000" dirty="0" smtClean="0"/>
              <a:t>, расположенном в долине одноименной реки, жители привязывают к земле. Этот ветер наиболее част и свиреп осенью и зимой. В среднем, в ноябре </a:t>
            </a:r>
            <a:r>
              <a:rPr lang="ru-RU" sz="2000" dirty="0" err="1" smtClean="0"/>
              <a:t>сарма</a:t>
            </a:r>
            <a:r>
              <a:rPr lang="ru-RU" sz="2000" dirty="0" smtClean="0"/>
              <a:t> дует 10 дней, в декабре - 13. Обычно </a:t>
            </a:r>
            <a:r>
              <a:rPr lang="ru-RU" sz="2000" dirty="0" err="1" smtClean="0"/>
              <a:t>сарма</a:t>
            </a:r>
            <a:r>
              <a:rPr lang="ru-RU" sz="2000" dirty="0" smtClean="0"/>
              <a:t> охватывает Малое Море и западную часть Байкала, но иногда может ощущаться и на восточном берегу озера. Скорость ветра нарастает скачкообразно и быстро достигает ураганной силы.</a:t>
            </a:r>
          </a:p>
          <a:p>
            <a:pPr marL="0" indent="0" algn="just">
              <a:buNone/>
            </a:pPr>
            <a:r>
              <a:rPr lang="ru-RU" sz="2000" dirty="0" smtClean="0"/>
              <a:t>Признаком надвигающейся </a:t>
            </a:r>
            <a:r>
              <a:rPr lang="ru-RU" sz="2000" dirty="0" err="1" smtClean="0"/>
              <a:t>сармы</a:t>
            </a:r>
            <a:r>
              <a:rPr lang="ru-RU" sz="2000" dirty="0" smtClean="0"/>
              <a:t> служат слоисто-кучевые облака с резко очерченными границами, собирающиеся над вершинами Приморского хребта вблизи </a:t>
            </a:r>
            <a:r>
              <a:rPr lang="ru-RU" sz="2000" dirty="0" err="1" smtClean="0"/>
              <a:t>Сарминского</a:t>
            </a:r>
            <a:r>
              <a:rPr lang="ru-RU" sz="2000" dirty="0" smtClean="0"/>
              <a:t> ущелья. Обычно от начала концентрации облаков до первого порыва </a:t>
            </a:r>
            <a:r>
              <a:rPr lang="ru-RU" sz="2000" dirty="0" err="1" smtClean="0"/>
              <a:t>сармы</a:t>
            </a:r>
            <a:r>
              <a:rPr lang="ru-RU" sz="2000" dirty="0" smtClean="0"/>
              <a:t> проходит 2-3 часа. Последним предупреждением является открытие "ворот" - появление просвета между вершинами гор и нижней кромкой туч. Иногда заметны клочья облаков, устремляющиеся вниз по горным склонам. Ветер налетает через 15-30 минут после этого.</a:t>
            </a:r>
          </a:p>
          <a:p>
            <a:endParaRPr lang="ru-RU" dirty="0"/>
          </a:p>
        </p:txBody>
      </p:sp>
      <p:pic>
        <p:nvPicPr>
          <p:cNvPr id="4" name="Содержимое 7" descr="Сарма ветер.jpeg"/>
          <p:cNvPicPr>
            <a:picLocks noChangeAspect="1"/>
          </p:cNvPicPr>
          <p:nvPr/>
        </p:nvPicPr>
        <p:blipFill>
          <a:blip r:embed="rId2"/>
          <a:stretch>
            <a:fillRect/>
          </a:stretch>
        </p:blipFill>
        <p:spPr>
          <a:xfrm>
            <a:off x="6429356" y="285728"/>
            <a:ext cx="2714644" cy="1928826"/>
          </a:xfrm>
          <a:prstGeom prst="rect">
            <a:avLst/>
          </a:prstGeom>
        </p:spPr>
      </p:pic>
      <p:pic>
        <p:nvPicPr>
          <p:cNvPr id="5" name="Picture 2" descr="C:\Documents and Settings\Администратор\Мои документы\Мои рисунки\Байкал\Сарма2.jpeg"/>
          <p:cNvPicPr>
            <a:picLocks noChangeAspect="1" noChangeArrowheads="1"/>
          </p:cNvPicPr>
          <p:nvPr/>
        </p:nvPicPr>
        <p:blipFill>
          <a:blip r:embed="rId3"/>
          <a:srcRect/>
          <a:stretch>
            <a:fillRect/>
          </a:stretch>
        </p:blipFill>
        <p:spPr bwMode="auto">
          <a:xfrm>
            <a:off x="6429356" y="2357430"/>
            <a:ext cx="2714644" cy="1643074"/>
          </a:xfrm>
          <a:prstGeom prst="rect">
            <a:avLst/>
          </a:prstGeom>
          <a:noFill/>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Ангара</a:t>
            </a:r>
            <a:endParaRPr lang="ru-RU" dirty="0"/>
          </a:p>
        </p:txBody>
      </p:sp>
      <p:sp>
        <p:nvSpPr>
          <p:cNvPr id="3" name="Содержимое 2"/>
          <p:cNvSpPr>
            <a:spLocks noGrp="1"/>
          </p:cNvSpPr>
          <p:nvPr>
            <p:ph idx="1"/>
          </p:nvPr>
        </p:nvSpPr>
        <p:spPr>
          <a:xfrm>
            <a:off x="457200" y="1214422"/>
            <a:ext cx="5614998" cy="5094303"/>
          </a:xfrm>
        </p:spPr>
        <p:txBody>
          <a:bodyPr/>
          <a:lstStyle/>
          <a:p>
            <a:r>
              <a:rPr lang="ru-RU" sz="1800" b="1" dirty="0" smtClean="0">
                <a:solidFill>
                  <a:srgbClr val="00B050"/>
                </a:solidFill>
              </a:rPr>
              <a:t>Ангара́</a:t>
            </a:r>
            <a:r>
              <a:rPr lang="ru-RU" sz="1800" dirty="0" smtClean="0"/>
              <a:t> — ветер на Байкале, дующий из долины реки Ангары.</a:t>
            </a:r>
          </a:p>
          <a:p>
            <a:r>
              <a:rPr lang="ru-RU" sz="1800" dirty="0" smtClean="0"/>
              <a:t>Поперечный ветер, может достигать большой силы, разгоняя свирепые волны в мелководном истоке Ангары. Иногда налетает внезапно, но дует ровно, чем отличается от остальных поперечных ветров, таких как </a:t>
            </a:r>
            <a:r>
              <a:rPr lang="ru-RU" sz="1800" dirty="0" err="1" smtClean="0"/>
              <a:t>сарма</a:t>
            </a:r>
            <a:r>
              <a:rPr lang="ru-RU" sz="1800" dirty="0" smtClean="0"/>
              <a:t>. Приносит на противоположный берег сырую холодную погоду, дождь и снег. Чаще всего случается осенью и зимой.</a:t>
            </a:r>
          </a:p>
          <a:p>
            <a:r>
              <a:rPr lang="ru-RU" sz="1800" dirty="0" smtClean="0"/>
              <a:t>Разновидность горного ветра, дует из долины реки Ангара. Достигает большой силы, разгоняя свирепые волны в мелководном истоке Ангары. Обычно дует ровно, без шквалов. Приносит на восточный берег сырую холодную погоду. Особенно часто случается осенью и зимой.</a:t>
            </a:r>
          </a:p>
          <a:p>
            <a:r>
              <a:rPr lang="ru-RU" sz="1800" dirty="0" smtClean="0"/>
              <a:t>На Северном Байкале </a:t>
            </a:r>
            <a:r>
              <a:rPr lang="ru-RU" sz="1800" dirty="0" err="1" smtClean="0"/>
              <a:t>ангарой</a:t>
            </a:r>
            <a:r>
              <a:rPr lang="ru-RU" sz="1800" dirty="0" smtClean="0"/>
              <a:t> может называться ветер </a:t>
            </a:r>
            <a:r>
              <a:rPr lang="ru-RU" sz="1800" dirty="0" err="1" smtClean="0"/>
              <a:t>верховик</a:t>
            </a:r>
            <a:r>
              <a:rPr lang="ru-RU" sz="1800" dirty="0" smtClean="0"/>
              <a:t>.</a:t>
            </a:r>
          </a:p>
          <a:p>
            <a:endParaRPr lang="ru-RU" dirty="0"/>
          </a:p>
        </p:txBody>
      </p:sp>
      <p:pic>
        <p:nvPicPr>
          <p:cNvPr id="4" name="Picture 2" descr="C:\Documents and Settings\Администратор\Мои документы\Мои рисунки\Байкал\Ангара.jpeg"/>
          <p:cNvPicPr>
            <a:picLocks noChangeAspect="1" noChangeArrowheads="1"/>
          </p:cNvPicPr>
          <p:nvPr/>
        </p:nvPicPr>
        <p:blipFill>
          <a:blip r:embed="rId2"/>
          <a:srcRect/>
          <a:stretch>
            <a:fillRect/>
          </a:stretch>
        </p:blipFill>
        <p:spPr bwMode="auto">
          <a:xfrm>
            <a:off x="6215042" y="1214422"/>
            <a:ext cx="2928958" cy="2000264"/>
          </a:xfrm>
          <a:prstGeom prst="rect">
            <a:avLst/>
          </a:prstGeom>
          <a:noFill/>
          <a:ln w="9525">
            <a:noFill/>
            <a:miter lim="800000"/>
            <a:headEnd/>
            <a:tailEnd/>
          </a:ln>
        </p:spPr>
      </p:pic>
      <p:pic>
        <p:nvPicPr>
          <p:cNvPr id="5" name="Picture 3" descr="C:\Documents and Settings\Администратор\Мои документы\Мои рисунки\Байкал\Ангара исток.jpeg"/>
          <p:cNvPicPr>
            <a:picLocks noChangeAspect="1" noChangeArrowheads="1"/>
          </p:cNvPicPr>
          <p:nvPr/>
        </p:nvPicPr>
        <p:blipFill>
          <a:blip r:embed="rId3"/>
          <a:srcRect/>
          <a:stretch>
            <a:fillRect/>
          </a:stretch>
        </p:blipFill>
        <p:spPr bwMode="auto">
          <a:xfrm>
            <a:off x="6215042" y="3571876"/>
            <a:ext cx="2928958" cy="1785950"/>
          </a:xfrm>
          <a:prstGeom prst="rect">
            <a:avLst/>
          </a:prstGeom>
          <a:noFill/>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Култук</a:t>
            </a:r>
            <a:endParaRPr lang="ru-RU" dirty="0"/>
          </a:p>
        </p:txBody>
      </p:sp>
      <p:sp>
        <p:nvSpPr>
          <p:cNvPr id="3" name="Содержимое 2"/>
          <p:cNvSpPr>
            <a:spLocks noGrp="1"/>
          </p:cNvSpPr>
          <p:nvPr>
            <p:ph idx="1"/>
          </p:nvPr>
        </p:nvSpPr>
        <p:spPr>
          <a:xfrm>
            <a:off x="457200" y="1142984"/>
            <a:ext cx="5543560" cy="5165741"/>
          </a:xfrm>
        </p:spPr>
        <p:txBody>
          <a:bodyPr/>
          <a:lstStyle/>
          <a:p>
            <a:pPr algn="just"/>
            <a:r>
              <a:rPr lang="ru-RU" sz="1800" b="1" dirty="0" smtClean="0">
                <a:solidFill>
                  <a:srgbClr val="00B050"/>
                </a:solidFill>
              </a:rPr>
              <a:t>Култук</a:t>
            </a:r>
            <a:r>
              <a:rPr lang="ru-RU" sz="1800" dirty="0" smtClean="0"/>
              <a:t>, он же низовик, </a:t>
            </a:r>
            <a:r>
              <a:rPr lang="ru-RU" sz="1800" dirty="0" err="1" smtClean="0"/>
              <a:t>низовка</a:t>
            </a:r>
            <a:r>
              <a:rPr lang="ru-RU" sz="1800" dirty="0" smtClean="0"/>
              <a:t>. Ветер, дующий с нижней, южной оконечности Байкала, от залива Култук (точнее, из пади </a:t>
            </a:r>
            <a:r>
              <a:rPr lang="ru-RU" sz="1800" dirty="0" err="1" smtClean="0"/>
              <a:t>Култучная</a:t>
            </a:r>
            <a:r>
              <a:rPr lang="ru-RU" sz="1800" dirty="0" smtClean="0"/>
              <a:t>). Это юго-западный ветер, он дует в направлении, противоположном </a:t>
            </a:r>
            <a:r>
              <a:rPr lang="ru-RU" sz="1800" dirty="0" err="1" smtClean="0"/>
              <a:t>верховику</a:t>
            </a:r>
            <a:r>
              <a:rPr lang="ru-RU" sz="1800" dirty="0" smtClean="0"/>
              <a:t>, но тоже вдоль котловины озера. Култук несет с собой мощные штормы, дожди и пасмурную погоду. Иногда весной и в начале лета </a:t>
            </a:r>
            <a:r>
              <a:rPr lang="ru-RU" sz="1800" dirty="0" err="1" smtClean="0"/>
              <a:t>култук</a:t>
            </a:r>
            <a:r>
              <a:rPr lang="ru-RU" sz="1800" dirty="0" smtClean="0"/>
              <a:t> дует и при ясной погоде. Этот ветер может дуть сразу над всей котловиной озера, но не так долго, как </a:t>
            </a:r>
            <a:r>
              <a:rPr lang="ru-RU" sz="1800" dirty="0" err="1" smtClean="0"/>
              <a:t>верховик</a:t>
            </a:r>
            <a:r>
              <a:rPr lang="ru-RU" sz="1800" dirty="0" smtClean="0"/>
              <a:t>. Култук приводит к самым сильным штормам на Байкале, поднимая огромные угрюмо-свинцовые волны.</a:t>
            </a:r>
          </a:p>
          <a:p>
            <a:pPr algn="just"/>
            <a:r>
              <a:rPr lang="ru-RU" sz="1800" dirty="0" smtClean="0"/>
              <a:t>Предвестником </a:t>
            </a:r>
            <a:r>
              <a:rPr lang="ru-RU" sz="1800" dirty="0" err="1" smtClean="0"/>
              <a:t>култука</a:t>
            </a:r>
            <a:r>
              <a:rPr lang="ru-RU" sz="1800" dirty="0" smtClean="0"/>
              <a:t> служат мрачные тучи, собирающиеся в юго-западной части Байкала. </a:t>
            </a:r>
          </a:p>
          <a:p>
            <a:pPr algn="just"/>
            <a:r>
              <a:rPr lang="ru-RU" sz="1800" dirty="0" smtClean="0"/>
              <a:t>Ветер возникает в том случае, когда к югу или юго-востоку от озера располагается антициклон, а на севере — циклон. Максимальные скорости ветра в теплый сезон находятся в пределах 5-6 м/с, а в осеннее время достигают 8-10 м/с. </a:t>
            </a:r>
          </a:p>
          <a:p>
            <a:endParaRPr lang="ru-RU" dirty="0"/>
          </a:p>
        </p:txBody>
      </p:sp>
      <p:pic>
        <p:nvPicPr>
          <p:cNvPr id="4" name="Picture 2" descr="C:\Documents and Settings\Администратор\Мои документы\Мои рисунки\Байкал\Култук ветер.jpeg"/>
          <p:cNvPicPr>
            <a:picLocks noChangeAspect="1" noChangeArrowheads="1"/>
          </p:cNvPicPr>
          <p:nvPr/>
        </p:nvPicPr>
        <p:blipFill>
          <a:blip r:embed="rId2"/>
          <a:srcRect/>
          <a:stretch>
            <a:fillRect/>
          </a:stretch>
        </p:blipFill>
        <p:spPr bwMode="auto">
          <a:xfrm>
            <a:off x="6286480" y="1500174"/>
            <a:ext cx="2857520" cy="2071702"/>
          </a:xfrm>
          <a:prstGeom prst="rect">
            <a:avLst/>
          </a:prstGeom>
          <a:noFill/>
          <a:ln w="9525">
            <a:noFill/>
            <a:miter lim="800000"/>
            <a:headEnd/>
            <a:tailEnd/>
          </a:ln>
        </p:spPr>
      </p:pic>
      <p:pic>
        <p:nvPicPr>
          <p:cNvPr id="5" name="Picture 3" descr="C:\Documents and Settings\Администратор\Мои документы\Мои рисунки\Байкал\Култук залив.jpeg"/>
          <p:cNvPicPr>
            <a:picLocks noChangeAspect="1" noChangeArrowheads="1"/>
          </p:cNvPicPr>
          <p:nvPr/>
        </p:nvPicPr>
        <p:blipFill>
          <a:blip r:embed="rId3"/>
          <a:srcRect/>
          <a:stretch>
            <a:fillRect/>
          </a:stretch>
        </p:blipFill>
        <p:spPr bwMode="auto">
          <a:xfrm>
            <a:off x="6286480" y="3786190"/>
            <a:ext cx="2857520" cy="1785950"/>
          </a:xfrm>
          <a:prstGeom prst="rect">
            <a:avLst/>
          </a:prstGeom>
          <a:noFill/>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fontAlgn="auto" hangingPunct="1">
              <a:spcAft>
                <a:spcPts val="0"/>
              </a:spcAft>
              <a:defRPr/>
            </a:pPr>
            <a:r>
              <a:rPr lang="ru-RU" sz="4400" dirty="0" smtClean="0"/>
              <a:t>Растительный и животный мир</a:t>
            </a:r>
            <a:r>
              <a:rPr lang="ru-RU" dirty="0" smtClean="0"/>
              <a:t/>
            </a:r>
            <a:br>
              <a:rPr lang="ru-RU" dirty="0" smtClean="0"/>
            </a:br>
            <a:endParaRPr lang="ru-RU" dirty="0"/>
          </a:p>
        </p:txBody>
      </p:sp>
      <p:sp>
        <p:nvSpPr>
          <p:cNvPr id="3" name="Содержимое 2"/>
          <p:cNvSpPr>
            <a:spLocks noGrp="1"/>
          </p:cNvSpPr>
          <p:nvPr>
            <p:ph idx="1"/>
          </p:nvPr>
        </p:nvSpPr>
        <p:spPr>
          <a:xfrm>
            <a:off x="457200" y="1600200"/>
            <a:ext cx="5627688" cy="5257800"/>
          </a:xfrm>
        </p:spPr>
        <p:txBody>
          <a:bodyPr>
            <a:normAutofit fontScale="62500" lnSpcReduction="20000"/>
          </a:bodyPr>
          <a:lstStyle/>
          <a:p>
            <a:pPr marL="548640" indent="-411480" eaLnBrk="1" fontAlgn="auto" hangingPunct="1">
              <a:spcAft>
                <a:spcPts val="0"/>
              </a:spcAft>
              <a:buClr>
                <a:schemeClr val="tx1">
                  <a:shade val="95000"/>
                </a:schemeClr>
              </a:buClr>
              <a:buFont typeface="Wingdings 2"/>
              <a:buChar char=""/>
              <a:defRPr/>
            </a:pPr>
            <a:r>
              <a:rPr lang="ru-RU" dirty="0" smtClean="0"/>
              <a:t>По данным Лимнологического института Сибирского отделения РАН, в Байкале обитает 2630 видов и разновидностей растений и животных, 3/4 которых являются эндемиками, то есть обитают </a:t>
            </a:r>
            <a:r>
              <a:rPr lang="ru-RU" i="1" dirty="0" smtClean="0"/>
              <a:t>только</a:t>
            </a:r>
            <a:r>
              <a:rPr lang="ru-RU" dirty="0" smtClean="0"/>
              <a:t> в этом водоёме. Такое обилие живых организмов объясняется большим содержанием кислорода во всей толще байкальской воды.</a:t>
            </a:r>
          </a:p>
          <a:p>
            <a:pPr marL="548640" indent="-411480" eaLnBrk="1" fontAlgn="auto" hangingPunct="1">
              <a:spcAft>
                <a:spcPts val="0"/>
              </a:spcAft>
              <a:buClr>
                <a:schemeClr val="tx1">
                  <a:shade val="95000"/>
                </a:schemeClr>
              </a:buClr>
              <a:buFont typeface="Wingdings 2"/>
              <a:buChar char=""/>
              <a:defRPr/>
            </a:pPr>
            <a:r>
              <a:rPr lang="ru-RU" dirty="0" smtClean="0"/>
              <a:t>Рачок </a:t>
            </a:r>
            <a:r>
              <a:rPr lang="ru-RU" dirty="0" err="1" smtClean="0"/>
              <a:t>эпишура</a:t>
            </a:r>
            <a:r>
              <a:rPr lang="ru-RU" dirty="0" smtClean="0"/>
              <a:t> — эндемик Байкала — составляет до 80 % биомассы зоопланктона озера и является важнейшим звеном в пищевой цепи водоёма. Он выполняет функцию фильтра: пропускает через себя воду, очищая её.</a:t>
            </a:r>
          </a:p>
          <a:p>
            <a:pPr marL="548640" indent="-411480" eaLnBrk="1" fontAlgn="auto" hangingPunct="1">
              <a:spcAft>
                <a:spcPts val="0"/>
              </a:spcAft>
              <a:buClr>
                <a:schemeClr val="tx1">
                  <a:shade val="95000"/>
                </a:schemeClr>
              </a:buClr>
              <a:buFont typeface="Wingdings 2"/>
              <a:buChar char=""/>
              <a:defRPr/>
            </a:pPr>
            <a:r>
              <a:rPr lang="ru-RU" dirty="0" smtClean="0"/>
              <a:t>Наиболее интересна в Байкале живородящая рыба голомянка, тело которой содержит до 30 % жира. Она удивляет биологов ежедневными кормовыми миграциями из глубин на мелководье. Из рыб в Байкале водятся омуль, хариус, сиг, осётр, налим, таймень, щука и другие. Байкал уникален среди озёр тем, что на большой глубине здесь произрастают пресноводные губки.</a:t>
            </a:r>
          </a:p>
          <a:p>
            <a:pPr marL="548640" indent="-411480" eaLnBrk="1" fontAlgn="auto" hangingPunct="1">
              <a:spcAft>
                <a:spcPts val="0"/>
              </a:spcAft>
              <a:buClr>
                <a:schemeClr val="tx1">
                  <a:shade val="95000"/>
                </a:schemeClr>
              </a:buClr>
              <a:buFont typeface="Wingdings 2"/>
              <a:buChar char=""/>
              <a:defRPr/>
            </a:pPr>
            <a:endParaRPr lang="ru-RU" dirty="0"/>
          </a:p>
        </p:txBody>
      </p:sp>
      <p:pic>
        <p:nvPicPr>
          <p:cNvPr id="1026" name="Picture 2" descr="C:\Users\sony\Desktop\image7.jpg"/>
          <p:cNvPicPr>
            <a:picLocks noChangeAspect="1" noChangeArrowheads="1"/>
          </p:cNvPicPr>
          <p:nvPr/>
        </p:nvPicPr>
        <p:blipFill>
          <a:blip r:embed="rId2"/>
          <a:srcRect/>
          <a:stretch>
            <a:fillRect/>
          </a:stretch>
        </p:blipFill>
        <p:spPr bwMode="auto">
          <a:xfrm>
            <a:off x="6072198" y="1928802"/>
            <a:ext cx="3071802" cy="2143140"/>
          </a:xfrm>
          <a:prstGeom prst="rect">
            <a:avLst/>
          </a:prstGeom>
          <a:noFill/>
        </p:spPr>
      </p:pic>
      <p:sp>
        <p:nvSpPr>
          <p:cNvPr id="7" name="Прямоугольник 6"/>
          <p:cNvSpPr/>
          <p:nvPr/>
        </p:nvSpPr>
        <p:spPr>
          <a:xfrm>
            <a:off x="6715140" y="4143380"/>
            <a:ext cx="1793183" cy="369332"/>
          </a:xfrm>
          <a:prstGeom prst="rect">
            <a:avLst/>
          </a:prstGeom>
        </p:spPr>
        <p:txBody>
          <a:bodyPr wrap="none">
            <a:spAutoFit/>
          </a:bodyPr>
          <a:lstStyle/>
          <a:p>
            <a:r>
              <a:rPr lang="ru-RU" dirty="0" smtClean="0"/>
              <a:t>Рачок </a:t>
            </a:r>
            <a:r>
              <a:rPr lang="ru-RU" dirty="0" err="1" smtClean="0"/>
              <a:t>эпишура</a:t>
            </a:r>
            <a:endParaRPr lang="ru-RU"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14808" y="0"/>
            <a:ext cx="2143140" cy="1143000"/>
          </a:xfrm>
        </p:spPr>
        <p:txBody>
          <a:bodyPr/>
          <a:lstStyle/>
          <a:p>
            <a:endParaRPr lang="ru-RU" dirty="0"/>
          </a:p>
        </p:txBody>
      </p:sp>
      <p:sp>
        <p:nvSpPr>
          <p:cNvPr id="4" name="Прямоугольник 3"/>
          <p:cNvSpPr/>
          <p:nvPr/>
        </p:nvSpPr>
        <p:spPr>
          <a:xfrm>
            <a:off x="214282" y="0"/>
            <a:ext cx="8715404" cy="923330"/>
          </a:xfrm>
          <a:prstGeom prst="rect">
            <a:avLst/>
          </a:prstGeom>
          <a:noFill/>
        </p:spPr>
        <p:txBody>
          <a:bodyPr wrap="square" lIns="91440" tIns="45720" rIns="91440" bIns="45720">
            <a:spAutoFit/>
          </a:bodyPr>
          <a:lstStyle/>
          <a:p>
            <a:pPr algn="ctr"/>
            <a:r>
              <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Обитатели </a:t>
            </a:r>
            <a:r>
              <a:rPr lang="ru-RU"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Б</a:t>
            </a:r>
            <a:r>
              <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айкала</a:t>
            </a: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1030" name="Picture 6" descr="C:\Users\sony\Desktop\b55.jpg"/>
          <p:cNvPicPr>
            <a:picLocks noChangeAspect="1" noChangeArrowheads="1"/>
          </p:cNvPicPr>
          <p:nvPr/>
        </p:nvPicPr>
        <p:blipFill>
          <a:blip r:embed="rId2"/>
          <a:srcRect/>
          <a:stretch>
            <a:fillRect/>
          </a:stretch>
        </p:blipFill>
        <p:spPr bwMode="auto">
          <a:xfrm>
            <a:off x="0" y="1643050"/>
            <a:ext cx="3929058" cy="3143272"/>
          </a:xfrm>
          <a:prstGeom prst="rect">
            <a:avLst/>
          </a:prstGeom>
          <a:noFill/>
        </p:spPr>
      </p:pic>
      <p:pic>
        <p:nvPicPr>
          <p:cNvPr id="1031" name="Picture 7" descr="C:\Users\sony\Desktop\b11.jpg"/>
          <p:cNvPicPr>
            <a:picLocks noChangeAspect="1" noChangeArrowheads="1"/>
          </p:cNvPicPr>
          <p:nvPr/>
        </p:nvPicPr>
        <p:blipFill>
          <a:blip r:embed="rId3"/>
          <a:srcRect/>
          <a:stretch>
            <a:fillRect/>
          </a:stretch>
        </p:blipFill>
        <p:spPr bwMode="auto">
          <a:xfrm>
            <a:off x="4643438" y="1643050"/>
            <a:ext cx="4500562" cy="3143272"/>
          </a:xfrm>
          <a:prstGeom prst="rect">
            <a:avLst/>
          </a:prstGeom>
          <a:noFill/>
        </p:spPr>
      </p:pic>
      <p:sp>
        <p:nvSpPr>
          <p:cNvPr id="13" name="Прямоугольник 12"/>
          <p:cNvSpPr/>
          <p:nvPr/>
        </p:nvSpPr>
        <p:spPr>
          <a:xfrm>
            <a:off x="6429388" y="5143512"/>
            <a:ext cx="184731" cy="523220"/>
          </a:xfrm>
          <a:prstGeom prst="rect">
            <a:avLst/>
          </a:prstGeom>
        </p:spPr>
        <p:txBody>
          <a:bodyPr wrap="none">
            <a:spAutoFit/>
          </a:bodyPr>
          <a:lstStyle/>
          <a:p>
            <a:endParaRPr lang="ru-RU" sz="2800" dirty="0"/>
          </a:p>
        </p:txBody>
      </p:sp>
      <p:sp>
        <p:nvSpPr>
          <p:cNvPr id="15" name="Прямоугольник 14"/>
          <p:cNvSpPr/>
          <p:nvPr/>
        </p:nvSpPr>
        <p:spPr>
          <a:xfrm>
            <a:off x="0" y="4826675"/>
            <a:ext cx="4572000" cy="2031325"/>
          </a:xfrm>
          <a:prstGeom prst="rect">
            <a:avLst/>
          </a:prstGeom>
        </p:spPr>
        <p:txBody>
          <a:bodyPr>
            <a:spAutoFit/>
          </a:bodyPr>
          <a:lstStyle/>
          <a:p>
            <a:r>
              <a:rPr lang="ru-RU" dirty="0" smtClean="0"/>
              <a:t>Бычок. БОЛЬШЕГОЛОВАЯ ШИРОКОЛОБКА. Длина тела 13 см. Как все донные бычки, </a:t>
            </a:r>
            <a:r>
              <a:rPr lang="ru-RU" dirty="0" err="1" smtClean="0"/>
              <a:t>большеголовка</a:t>
            </a:r>
            <a:r>
              <a:rPr lang="ru-RU" dirty="0" smtClean="0"/>
              <a:t> – неважный пловец. Поэтому она охотится, бросаясь из-за камня на «прохожих» бокоплавов, рыбью мелочь и улиток.</a:t>
            </a:r>
            <a:endParaRPr lang="ru-RU" dirty="0"/>
          </a:p>
        </p:txBody>
      </p:sp>
      <p:sp>
        <p:nvSpPr>
          <p:cNvPr id="17" name="Содержимое 16"/>
          <p:cNvSpPr>
            <a:spLocks noGrp="1"/>
          </p:cNvSpPr>
          <p:nvPr>
            <p:ph idx="1"/>
          </p:nvPr>
        </p:nvSpPr>
        <p:spPr>
          <a:xfrm>
            <a:off x="7429520" y="785794"/>
            <a:ext cx="1257280" cy="114288"/>
          </a:xfrm>
        </p:spPr>
        <p:txBody>
          <a:bodyPr/>
          <a:lstStyle/>
          <a:p>
            <a:endParaRPr lang="ru-RU" dirty="0"/>
          </a:p>
        </p:txBody>
      </p:sp>
      <p:sp>
        <p:nvSpPr>
          <p:cNvPr id="18" name="Прямоугольник 17"/>
          <p:cNvSpPr/>
          <p:nvPr/>
        </p:nvSpPr>
        <p:spPr>
          <a:xfrm>
            <a:off x="4572000" y="4786322"/>
            <a:ext cx="4572000" cy="2031325"/>
          </a:xfrm>
          <a:prstGeom prst="rect">
            <a:avLst/>
          </a:prstGeom>
        </p:spPr>
        <p:txBody>
          <a:bodyPr wrap="square">
            <a:spAutoFit/>
          </a:bodyPr>
          <a:lstStyle/>
          <a:p>
            <a:r>
              <a:rPr lang="ru-RU" dirty="0" smtClean="0"/>
              <a:t>Бокоплав. ГОЛУБОЙ ЭУЛИМНОГАММАРУС</a:t>
            </a:r>
            <a:br>
              <a:rPr lang="ru-RU" dirty="0" smtClean="0"/>
            </a:br>
            <a:r>
              <a:rPr lang="ru-RU" dirty="0" smtClean="0"/>
              <a:t>Бокоплав. ГОЛУБОЙ ЭУЛИМНОГАММАРУС. Длина тела 7 мм. Встречаются в прибойной зоне Озера Байкал. Они могут менять окраску от ярко-голубой до бесцветной.</a:t>
            </a:r>
            <a:endParaRPr lang="ru-RU"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98" y="3643315"/>
            <a:ext cx="4143404" cy="2143140"/>
          </a:xfrm>
        </p:spPr>
        <p:txBody>
          <a:bodyPr/>
          <a:lstStyle/>
          <a:p>
            <a:r>
              <a:rPr lang="ru-RU" sz="1800" dirty="0" smtClean="0"/>
              <a:t>Плоский червь</a:t>
            </a:r>
            <a:br>
              <a:rPr lang="ru-RU" sz="1800" dirty="0" smtClean="0"/>
            </a:br>
            <a:r>
              <a:rPr lang="ru-RU" sz="1800" dirty="0" smtClean="0"/>
              <a:t>Плоский червь. ПЛАНАРИЯ. Длина тела 20 мм. Этот «живой блинчик» медленно скользит по грунту, волнообразно сокращая брюшные мышцы и выделяя много слизи.</a:t>
            </a:r>
            <a:endParaRPr lang="ru-RU" sz="1800" dirty="0"/>
          </a:p>
        </p:txBody>
      </p:sp>
      <p:pic>
        <p:nvPicPr>
          <p:cNvPr id="1026" name="Picture 2" descr="C:\Users\sony\Desktop\b60.jpg"/>
          <p:cNvPicPr>
            <a:picLocks noChangeAspect="1" noChangeArrowheads="1"/>
          </p:cNvPicPr>
          <p:nvPr/>
        </p:nvPicPr>
        <p:blipFill>
          <a:blip r:embed="rId2"/>
          <a:srcRect/>
          <a:stretch>
            <a:fillRect/>
          </a:stretch>
        </p:blipFill>
        <p:spPr bwMode="auto">
          <a:xfrm>
            <a:off x="0" y="1"/>
            <a:ext cx="3571868" cy="3714752"/>
          </a:xfrm>
          <a:prstGeom prst="rect">
            <a:avLst/>
          </a:prstGeom>
          <a:noFill/>
        </p:spPr>
      </p:pic>
      <p:pic>
        <p:nvPicPr>
          <p:cNvPr id="1027" name="Picture 3" descr="C:\Users\sony\Desktop\b65.jpg"/>
          <p:cNvPicPr>
            <a:picLocks noChangeAspect="1" noChangeArrowheads="1"/>
          </p:cNvPicPr>
          <p:nvPr/>
        </p:nvPicPr>
        <p:blipFill>
          <a:blip r:embed="rId3"/>
          <a:srcRect/>
          <a:stretch>
            <a:fillRect/>
          </a:stretch>
        </p:blipFill>
        <p:spPr bwMode="auto">
          <a:xfrm>
            <a:off x="3571868" y="0"/>
            <a:ext cx="5572132" cy="2143116"/>
          </a:xfrm>
          <a:prstGeom prst="rect">
            <a:avLst/>
          </a:prstGeom>
          <a:noFill/>
        </p:spPr>
      </p:pic>
      <p:sp>
        <p:nvSpPr>
          <p:cNvPr id="6" name="Прямоугольник 5"/>
          <p:cNvSpPr/>
          <p:nvPr/>
        </p:nvSpPr>
        <p:spPr>
          <a:xfrm>
            <a:off x="3571868" y="2071678"/>
            <a:ext cx="5572132" cy="1815882"/>
          </a:xfrm>
          <a:prstGeom prst="rect">
            <a:avLst/>
          </a:prstGeom>
        </p:spPr>
        <p:txBody>
          <a:bodyPr wrap="square">
            <a:spAutoFit/>
          </a:bodyPr>
          <a:lstStyle/>
          <a:p>
            <a:r>
              <a:rPr lang="ru-RU" sz="1600" dirty="0" smtClean="0"/>
              <a:t>Бычок. КРАСНАЯ ШИРОКОЛОБКА</a:t>
            </a:r>
            <a:br>
              <a:rPr lang="ru-RU" sz="1600" dirty="0" smtClean="0"/>
            </a:br>
            <a:r>
              <a:rPr lang="ru-RU" sz="1600" dirty="0" smtClean="0"/>
              <a:t>Бычок. КРАСНАЯ ШИРОКОЛОБКА. Длина тела 12 см. У некоторых бычков яркая окраска, у других – серьезная презрительная мордочка с большущими выразительными глазами, у третьих – спокойный, доверчивый нрав. Красная </a:t>
            </a:r>
            <a:r>
              <a:rPr lang="ru-RU" sz="1600" dirty="0" err="1" smtClean="0"/>
              <a:t>широколобка</a:t>
            </a:r>
            <a:r>
              <a:rPr lang="ru-RU" sz="1600" dirty="0" smtClean="0"/>
              <a:t> сочетает в себе все эти достоинства.</a:t>
            </a:r>
            <a:endParaRPr lang="ru-RU" sz="1600" dirty="0"/>
          </a:p>
        </p:txBody>
      </p:sp>
      <p:pic>
        <p:nvPicPr>
          <p:cNvPr id="1028" name="Picture 4" descr="C:\Users\sony\Desktop\b90.jpg"/>
          <p:cNvPicPr>
            <a:picLocks noChangeAspect="1" noChangeArrowheads="1"/>
          </p:cNvPicPr>
          <p:nvPr/>
        </p:nvPicPr>
        <p:blipFill>
          <a:blip r:embed="rId4"/>
          <a:srcRect/>
          <a:stretch>
            <a:fillRect/>
          </a:stretch>
        </p:blipFill>
        <p:spPr bwMode="auto">
          <a:xfrm>
            <a:off x="3357554" y="3857628"/>
            <a:ext cx="3328637" cy="2354254"/>
          </a:xfrm>
          <a:prstGeom prst="rect">
            <a:avLst/>
          </a:prstGeom>
          <a:noFill/>
        </p:spPr>
      </p:pic>
      <p:sp>
        <p:nvSpPr>
          <p:cNvPr id="8" name="Прямоугольник 7"/>
          <p:cNvSpPr/>
          <p:nvPr/>
        </p:nvSpPr>
        <p:spPr>
          <a:xfrm>
            <a:off x="6643702" y="3749457"/>
            <a:ext cx="2714612" cy="3108543"/>
          </a:xfrm>
          <a:prstGeom prst="rect">
            <a:avLst/>
          </a:prstGeom>
        </p:spPr>
        <p:txBody>
          <a:bodyPr wrap="square">
            <a:spAutoFit/>
          </a:bodyPr>
          <a:lstStyle/>
          <a:p>
            <a:r>
              <a:rPr lang="ru-RU" sz="1400" dirty="0" smtClean="0"/>
              <a:t>Омуль</a:t>
            </a:r>
            <a:br>
              <a:rPr lang="ru-RU" sz="1400" dirty="0" smtClean="0"/>
            </a:br>
            <a:r>
              <a:rPr lang="ru-RU" sz="1400" dirty="0" smtClean="0"/>
              <a:t>Байкальский ОМУЛЬ. Длина тела 30 см. Латинское название омуля переводится так: сиг, мигрирующий осенью. Ведь именно после осенних штормов он поднимается в крупные реки на нерест. А его икра всю зиму промывается ледяной водой в омутах. Лишь в мае из нее выводятся личинки и постепенно скатываются в озеро</a:t>
            </a:r>
            <a:endParaRPr lang="ru-RU" sz="1400"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76672"/>
            <a:ext cx="8363272" cy="940966"/>
          </a:xfrm>
        </p:spPr>
        <p:txBody>
          <a:bodyPr>
            <a:normAutofit fontScale="90000"/>
          </a:bodyPr>
          <a:lstStyle/>
          <a:p>
            <a:pPr eaLnBrk="1" fontAlgn="auto" hangingPunct="1">
              <a:spcAft>
                <a:spcPts val="0"/>
              </a:spcAft>
              <a:defRPr/>
            </a:pPr>
            <a:r>
              <a:rPr lang="ru-RU" sz="4000" dirty="0" smtClean="0"/>
              <a:t>Географическое положение и размеры котловины</a:t>
            </a:r>
            <a:r>
              <a:rPr lang="ru-RU" dirty="0" smtClean="0"/>
              <a:t/>
            </a:r>
            <a:br>
              <a:rPr lang="ru-RU" dirty="0" smtClean="0"/>
            </a:br>
            <a:endParaRPr lang="ru-RU" dirty="0"/>
          </a:p>
        </p:txBody>
      </p:sp>
      <p:sp>
        <p:nvSpPr>
          <p:cNvPr id="3" name="Содержимое 2"/>
          <p:cNvSpPr>
            <a:spLocks noGrp="1"/>
          </p:cNvSpPr>
          <p:nvPr>
            <p:ph idx="1"/>
          </p:nvPr>
        </p:nvSpPr>
        <p:spPr>
          <a:xfrm>
            <a:off x="0" y="1412875"/>
            <a:ext cx="6227763" cy="5445125"/>
          </a:xfrm>
        </p:spPr>
        <p:txBody>
          <a:bodyPr>
            <a:normAutofit fontScale="77500" lnSpcReduction="20000"/>
          </a:bodyPr>
          <a:lstStyle/>
          <a:p>
            <a:pPr marL="548640" indent="-411480" eaLnBrk="1" fontAlgn="auto" hangingPunct="1">
              <a:spcAft>
                <a:spcPts val="0"/>
              </a:spcAft>
              <a:buClr>
                <a:schemeClr val="tx1">
                  <a:shade val="95000"/>
                </a:schemeClr>
              </a:buClr>
              <a:buFont typeface="Wingdings 2"/>
              <a:buChar char=""/>
              <a:defRPr/>
            </a:pPr>
            <a:r>
              <a:rPr lang="ru-RU" dirty="0" smtClean="0"/>
              <a:t>Байкал находится в центре Азии, в России, на границе Иркутской области и Республики Бурятия. Озеро протянулось с севера на юго-запад на 636 км в виде гигантского полумесяца. Ширина Байкала колеблется от 25 до 80 км.</a:t>
            </a:r>
          </a:p>
          <a:p>
            <a:pPr marL="548640" indent="-411480" eaLnBrk="1" fontAlgn="auto" hangingPunct="1">
              <a:spcAft>
                <a:spcPts val="0"/>
              </a:spcAft>
              <a:buClr>
                <a:schemeClr val="tx1">
                  <a:shade val="95000"/>
                </a:schemeClr>
              </a:buClr>
              <a:buFont typeface="Wingdings 2"/>
              <a:buChar char=""/>
              <a:defRPr/>
            </a:pPr>
            <a:r>
              <a:rPr lang="ru-RU" dirty="0" smtClean="0"/>
              <a:t>Площадь водной поверхности составляет 31 722 км² (без учёта островов), что примерно равно площади таких стран, как Бельгия, Нидерланды или Дания. По площади водного зеркала Байкал занимает шестое место среди крупнейших озёр мира.</a:t>
            </a:r>
          </a:p>
          <a:p>
            <a:pPr marL="548640" indent="-411480" eaLnBrk="1" fontAlgn="auto" hangingPunct="1">
              <a:spcAft>
                <a:spcPts val="0"/>
              </a:spcAft>
              <a:buClr>
                <a:schemeClr val="tx1">
                  <a:shade val="95000"/>
                </a:schemeClr>
              </a:buClr>
              <a:buFont typeface="Wingdings 2"/>
              <a:buChar char=""/>
              <a:defRPr/>
            </a:pPr>
            <a:r>
              <a:rPr lang="ru-RU" dirty="0" smtClean="0"/>
              <a:t>Длина береговой линии — 2000 км.</a:t>
            </a:r>
          </a:p>
          <a:p>
            <a:pPr marL="548640" indent="-411480" eaLnBrk="1" fontAlgn="auto" hangingPunct="1">
              <a:spcAft>
                <a:spcPts val="0"/>
              </a:spcAft>
              <a:buClr>
                <a:schemeClr val="tx1">
                  <a:shade val="95000"/>
                </a:schemeClr>
              </a:buClr>
              <a:buFont typeface="Wingdings 2"/>
              <a:buChar char=""/>
              <a:defRPr/>
            </a:pPr>
            <a:r>
              <a:rPr lang="ru-RU" dirty="0" smtClean="0"/>
              <a:t>Озеро находится в своеобразной котловине, со всех сторон окружённой горными хребтами и сопками. При этом западное побережье — скалистое и обрывистое, рельеф восточного побережья — более пологий</a:t>
            </a:r>
          </a:p>
          <a:p>
            <a:pPr marL="548640" indent="-411480" eaLnBrk="1" fontAlgn="auto" hangingPunct="1">
              <a:spcAft>
                <a:spcPts val="0"/>
              </a:spcAft>
              <a:buClr>
                <a:schemeClr val="tx1">
                  <a:shade val="95000"/>
                </a:schemeClr>
              </a:buClr>
              <a:buFont typeface="Wingdings 2"/>
              <a:buChar char=""/>
              <a:defRPr/>
            </a:pPr>
            <a:endParaRPr lang="ru-RU" dirty="0"/>
          </a:p>
        </p:txBody>
      </p:sp>
      <p:pic>
        <p:nvPicPr>
          <p:cNvPr id="14339" name="Picture 2"/>
          <p:cNvPicPr>
            <a:picLocks noChangeAspect="1" noChangeArrowheads="1"/>
          </p:cNvPicPr>
          <p:nvPr/>
        </p:nvPicPr>
        <p:blipFill>
          <a:blip r:embed="rId2"/>
          <a:srcRect/>
          <a:stretch>
            <a:fillRect/>
          </a:stretch>
        </p:blipFill>
        <p:spPr bwMode="auto">
          <a:xfrm>
            <a:off x="6084888" y="1844675"/>
            <a:ext cx="3059112" cy="2335213"/>
          </a:xfrm>
          <a:prstGeom prst="rect">
            <a:avLst/>
          </a:prstGeom>
          <a:noFill/>
          <a:ln w="9525">
            <a:noFill/>
            <a:miter lim="800000"/>
            <a:headEnd/>
            <a:tailEnd/>
          </a:ln>
        </p:spPr>
      </p:pic>
      <p:pic>
        <p:nvPicPr>
          <p:cNvPr id="14340" name="Picture 3"/>
          <p:cNvPicPr>
            <a:picLocks noChangeAspect="1" noChangeArrowheads="1"/>
          </p:cNvPicPr>
          <p:nvPr/>
        </p:nvPicPr>
        <p:blipFill>
          <a:blip r:embed="rId3"/>
          <a:srcRect/>
          <a:stretch>
            <a:fillRect/>
          </a:stretch>
        </p:blipFill>
        <p:spPr bwMode="auto">
          <a:xfrm>
            <a:off x="6084888" y="4149725"/>
            <a:ext cx="3059112" cy="23749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eaLnBrk="1" fontAlgn="auto" hangingPunct="1">
              <a:spcAft>
                <a:spcPts val="0"/>
              </a:spcAft>
              <a:defRPr/>
            </a:pPr>
            <a:r>
              <a:rPr lang="ru-RU" sz="4800" dirty="0" smtClean="0"/>
              <a:t>Экология</a:t>
            </a:r>
            <a:br>
              <a:rPr lang="ru-RU" sz="4800" dirty="0" smtClean="0"/>
            </a:br>
            <a:endParaRPr lang="ru-RU" sz="4800" dirty="0"/>
          </a:p>
        </p:txBody>
      </p:sp>
      <p:sp>
        <p:nvSpPr>
          <p:cNvPr id="21506" name="Содержимое 2"/>
          <p:cNvSpPr>
            <a:spLocks noGrp="1"/>
          </p:cNvSpPr>
          <p:nvPr>
            <p:ph idx="1"/>
          </p:nvPr>
        </p:nvSpPr>
        <p:spPr>
          <a:xfrm>
            <a:off x="457200" y="1600200"/>
            <a:ext cx="5122863" cy="5141913"/>
          </a:xfrm>
        </p:spPr>
        <p:txBody>
          <a:bodyPr/>
          <a:lstStyle/>
          <a:p>
            <a:pPr eaLnBrk="1" hangingPunct="1">
              <a:buFont typeface="Wingdings" pitchFamily="2" charset="2"/>
              <a:buChar char="q"/>
            </a:pPr>
            <a:r>
              <a:rPr lang="ru-RU" sz="1800" b="1" dirty="0" smtClean="0"/>
              <a:t>Байкал как водохранилище</a:t>
            </a:r>
          </a:p>
          <a:p>
            <a:pPr eaLnBrk="1" hangingPunct="1">
              <a:buFont typeface="Wingdings 2" pitchFamily="18" charset="2"/>
              <a:buNone/>
            </a:pPr>
            <a:r>
              <a:rPr lang="ru-RU" sz="1800" dirty="0" smtClean="0"/>
              <a:t>С 1956 года озеро используется в </a:t>
            </a:r>
            <a:r>
              <a:rPr lang="ru-RU" sz="1800" dirty="0" err="1" smtClean="0"/>
              <a:t>гидроэлектроэнергетике</a:t>
            </a:r>
            <a:r>
              <a:rPr lang="ru-RU" sz="1800" dirty="0" smtClean="0"/>
              <a:t> — оно стало составной частью Иркутского водохранилища, в результате чего уровень воды поднялся почти на 1 м.</a:t>
            </a:r>
          </a:p>
          <a:p>
            <a:pPr eaLnBrk="1" hangingPunct="1">
              <a:buFont typeface="Wingdings" pitchFamily="2" charset="2"/>
              <a:buChar char="q"/>
            </a:pPr>
            <a:r>
              <a:rPr lang="ru-RU" sz="1800" b="1" dirty="0" smtClean="0"/>
              <a:t>Байкал — территория Всемирного природного наследия</a:t>
            </a:r>
          </a:p>
          <a:p>
            <a:pPr eaLnBrk="1" hangingPunct="1">
              <a:buFont typeface="Wingdings 2" pitchFamily="18" charset="2"/>
              <a:buNone/>
            </a:pPr>
            <a:r>
              <a:rPr lang="ru-RU" sz="1800" dirty="0" smtClean="0"/>
              <a:t>В 1996 году Байкал был внесён в Список объектов Всемирного наследия ЮНЕСКО.</a:t>
            </a:r>
            <a:endParaRPr lang="ru-RU" sz="1800" b="1" dirty="0" smtClean="0"/>
          </a:p>
          <a:p>
            <a:pPr eaLnBrk="1" hangingPunct="1">
              <a:buFont typeface="Wingdings" pitchFamily="2" charset="2"/>
              <a:buChar char="q"/>
            </a:pPr>
            <a:r>
              <a:rPr lang="ru-RU" sz="1800" dirty="0" smtClean="0"/>
              <a:t>Природные заповедники - природоохранные организации, основной задачей которых является сохранение природы на территории заповедника в ее естественном виде.</a:t>
            </a:r>
            <a:endParaRPr lang="ru-RU" sz="1800" b="1" dirty="0" smtClean="0"/>
          </a:p>
          <a:p>
            <a:r>
              <a:rPr lang="ru-RU" sz="1800" dirty="0" err="1" smtClean="0"/>
              <a:t>Баргузинский</a:t>
            </a:r>
            <a:r>
              <a:rPr lang="ru-RU" sz="1800" dirty="0" smtClean="0"/>
              <a:t> заповедник</a:t>
            </a:r>
          </a:p>
          <a:p>
            <a:r>
              <a:rPr lang="ru-RU" sz="1800" dirty="0" smtClean="0"/>
              <a:t>Байкало-Ленский заповедник</a:t>
            </a:r>
          </a:p>
          <a:p>
            <a:r>
              <a:rPr lang="ru-RU" sz="1800" dirty="0" smtClean="0"/>
              <a:t>Байкальский заповедник</a:t>
            </a:r>
          </a:p>
          <a:p>
            <a:pPr eaLnBrk="1" hangingPunct="1">
              <a:buFont typeface="Wingdings 2" pitchFamily="18" charset="2"/>
              <a:buNone/>
            </a:pPr>
            <a:endParaRPr lang="ru-RU" sz="2400" dirty="0" smtClean="0"/>
          </a:p>
          <a:p>
            <a:pPr eaLnBrk="1" hangingPunct="1">
              <a:buFont typeface="Wingdings 2" pitchFamily="18" charset="2"/>
              <a:buNone/>
            </a:pPr>
            <a:endParaRPr lang="ru-RU" sz="2400" dirty="0" smtClean="0"/>
          </a:p>
          <a:p>
            <a:pPr eaLnBrk="1" hangingPunct="1">
              <a:buFont typeface="Wingdings 2" pitchFamily="18" charset="2"/>
              <a:buNone/>
            </a:pPr>
            <a:endParaRPr lang="ru-RU" sz="2400" b="1" dirty="0" smtClean="0"/>
          </a:p>
          <a:p>
            <a:pPr eaLnBrk="1" hangingPunct="1"/>
            <a:endParaRPr lang="ru-RU" dirty="0" smtClean="0"/>
          </a:p>
        </p:txBody>
      </p:sp>
      <p:sp>
        <p:nvSpPr>
          <p:cNvPr id="21507" name="TextBox 5"/>
          <p:cNvSpPr txBox="1">
            <a:spLocks noChangeArrowheads="1"/>
          </p:cNvSpPr>
          <p:nvPr/>
        </p:nvSpPr>
        <p:spPr bwMode="auto">
          <a:xfrm>
            <a:off x="5580063" y="3933825"/>
            <a:ext cx="3563937" cy="646113"/>
          </a:xfrm>
          <a:prstGeom prst="rect">
            <a:avLst/>
          </a:prstGeom>
          <a:noFill/>
          <a:ln w="9525">
            <a:noFill/>
            <a:miter lim="800000"/>
            <a:headEnd/>
            <a:tailEnd/>
          </a:ln>
        </p:spPr>
        <p:txBody>
          <a:bodyPr>
            <a:spAutoFit/>
          </a:bodyPr>
          <a:lstStyle/>
          <a:p>
            <a:pPr algn="ctr"/>
            <a:r>
              <a:rPr lang="ru-RU">
                <a:latin typeface="Times New Roman" pitchFamily="18" charset="0"/>
              </a:rPr>
              <a:t>БЦБК загрязняет воду и атмосферу Прибайкалья</a:t>
            </a:r>
          </a:p>
        </p:txBody>
      </p:sp>
      <p:pic>
        <p:nvPicPr>
          <p:cNvPr id="21508" name="Picture 6" descr="Baikalsk_pulp_and_paper_mill"/>
          <p:cNvPicPr>
            <a:picLocks noChangeAspect="1" noChangeArrowheads="1"/>
          </p:cNvPicPr>
          <p:nvPr/>
        </p:nvPicPr>
        <p:blipFill>
          <a:blip r:embed="rId2"/>
          <a:srcRect/>
          <a:stretch>
            <a:fillRect/>
          </a:stretch>
        </p:blipFill>
        <p:spPr bwMode="auto">
          <a:xfrm>
            <a:off x="5724525" y="1428750"/>
            <a:ext cx="3419475" cy="25495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endParaRPr lang="ru-RU" smtClean="0">
              <a:ln>
                <a:noFill/>
              </a:ln>
              <a:solidFill>
                <a:schemeClr val="tx1"/>
              </a:solidFill>
              <a:effectLst/>
            </a:endParaRPr>
          </a:p>
        </p:txBody>
      </p:sp>
      <p:sp>
        <p:nvSpPr>
          <p:cNvPr id="22530" name="Rectangle 3"/>
          <p:cNvSpPr>
            <a:spLocks noGrp="1"/>
          </p:cNvSpPr>
          <p:nvPr>
            <p:ph type="body" idx="1"/>
          </p:nvPr>
        </p:nvSpPr>
        <p:spPr/>
        <p:txBody>
          <a:bodyPr/>
          <a:lstStyle/>
          <a:p>
            <a:endParaRPr lang="ru-RU" smtClean="0"/>
          </a:p>
        </p:txBody>
      </p:sp>
      <p:pic>
        <p:nvPicPr>
          <p:cNvPr id="22531" name="Picture 4" descr="Проблемы Байкала"/>
          <p:cNvPicPr>
            <a:picLocks noChangeAspect="1" noChangeArrowheads="1"/>
          </p:cNvPicPr>
          <p:nvPr/>
        </p:nvPicPr>
        <p:blipFill>
          <a:blip r:embed="rId2"/>
          <a:srcRect/>
          <a:stretch>
            <a:fillRect/>
          </a:stretch>
        </p:blipFill>
        <p:spPr bwMode="auto">
          <a:xfrm>
            <a:off x="0" y="-11113"/>
            <a:ext cx="9144000" cy="688022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Тюрьма </a:t>
            </a:r>
            <a:r>
              <a:rPr lang="ru-RU" dirty="0" err="1" smtClean="0"/>
              <a:t>Акатуя</a:t>
            </a:r>
            <a:endParaRPr lang="ru-RU" dirty="0"/>
          </a:p>
        </p:txBody>
      </p:sp>
      <p:sp>
        <p:nvSpPr>
          <p:cNvPr id="3" name="Содержимое 2"/>
          <p:cNvSpPr>
            <a:spLocks noGrp="1"/>
          </p:cNvSpPr>
          <p:nvPr>
            <p:ph idx="1"/>
          </p:nvPr>
        </p:nvSpPr>
        <p:spPr>
          <a:xfrm>
            <a:off x="428596" y="4429132"/>
            <a:ext cx="8258204" cy="1879593"/>
          </a:xfrm>
        </p:spPr>
        <p:txBody>
          <a:bodyPr/>
          <a:lstStyle/>
          <a:p>
            <a:r>
              <a:rPr lang="ru-RU" sz="2400" b="1" dirty="0" err="1" smtClean="0"/>
              <a:t>Акатуйская</a:t>
            </a:r>
            <a:r>
              <a:rPr lang="ru-RU" sz="2400" b="1" dirty="0" smtClean="0"/>
              <a:t> каторжная тюрьма</a:t>
            </a:r>
            <a:r>
              <a:rPr lang="ru-RU" sz="2400" dirty="0" smtClean="0"/>
              <a:t> — существовала с 1832 года по 1917 год. Труд каторжан (в основном уголовных) использовался на добыче свинцово-серебряных руд.</a:t>
            </a:r>
            <a:endParaRPr lang="ru-RU" sz="2400" dirty="0"/>
          </a:p>
        </p:txBody>
      </p:sp>
      <p:pic>
        <p:nvPicPr>
          <p:cNvPr id="1026" name="Picture 2" descr="C:\Users\sony\Desktop\вот что осталось от тюрьмы Акатуя.JPG"/>
          <p:cNvPicPr>
            <a:picLocks noChangeAspect="1" noChangeArrowheads="1"/>
          </p:cNvPicPr>
          <p:nvPr/>
        </p:nvPicPr>
        <p:blipFill>
          <a:blip r:embed="rId2"/>
          <a:srcRect/>
          <a:stretch>
            <a:fillRect/>
          </a:stretch>
        </p:blipFill>
        <p:spPr bwMode="auto">
          <a:xfrm>
            <a:off x="285720" y="1571612"/>
            <a:ext cx="4218627" cy="2714644"/>
          </a:xfrm>
          <a:prstGeom prst="rect">
            <a:avLst/>
          </a:prstGeom>
          <a:noFill/>
        </p:spPr>
      </p:pic>
      <p:pic>
        <p:nvPicPr>
          <p:cNvPr id="1027" name="Picture 3" descr="C:\Users\sony\Desktop\Тюрьма Акатуя-2.JPG"/>
          <p:cNvPicPr>
            <a:picLocks noChangeAspect="1" noChangeArrowheads="1"/>
          </p:cNvPicPr>
          <p:nvPr/>
        </p:nvPicPr>
        <p:blipFill>
          <a:blip r:embed="rId3"/>
          <a:srcRect/>
          <a:stretch>
            <a:fillRect/>
          </a:stretch>
        </p:blipFill>
        <p:spPr bwMode="auto">
          <a:xfrm>
            <a:off x="4572000" y="1571612"/>
            <a:ext cx="4214810" cy="2786082"/>
          </a:xfrm>
          <a:prstGeom prst="rect">
            <a:avLst/>
          </a:prstGeom>
          <a:noFill/>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Каплан, </a:t>
            </a:r>
            <a:r>
              <a:rPr lang="ru-RU" dirty="0" err="1" smtClean="0"/>
              <a:t>Фанни</a:t>
            </a:r>
            <a:r>
              <a:rPr lang="ru-RU" dirty="0" smtClean="0"/>
              <a:t> Ефимовна</a:t>
            </a:r>
            <a:br>
              <a:rPr lang="ru-RU" dirty="0" smtClean="0"/>
            </a:br>
            <a:endParaRPr lang="ru-RU" dirty="0"/>
          </a:p>
        </p:txBody>
      </p:sp>
      <p:pic>
        <p:nvPicPr>
          <p:cNvPr id="2050" name="Picture 2" descr="C:\Users\sony\Desktop\KaplaneFannija.jpg"/>
          <p:cNvPicPr>
            <a:picLocks noChangeAspect="1" noChangeArrowheads="1"/>
          </p:cNvPicPr>
          <p:nvPr/>
        </p:nvPicPr>
        <p:blipFill>
          <a:blip r:embed="rId2"/>
          <a:srcRect/>
          <a:stretch>
            <a:fillRect/>
          </a:stretch>
        </p:blipFill>
        <p:spPr bwMode="auto">
          <a:xfrm>
            <a:off x="214282" y="1142984"/>
            <a:ext cx="3351211" cy="4428913"/>
          </a:xfrm>
          <a:prstGeom prst="rect">
            <a:avLst/>
          </a:prstGeom>
          <a:noFill/>
        </p:spPr>
      </p:pic>
      <p:sp>
        <p:nvSpPr>
          <p:cNvPr id="6" name="Содержимое 5"/>
          <p:cNvSpPr>
            <a:spLocks noGrp="1"/>
          </p:cNvSpPr>
          <p:nvPr>
            <p:ph idx="1"/>
          </p:nvPr>
        </p:nvSpPr>
        <p:spPr>
          <a:xfrm>
            <a:off x="3357554" y="1071546"/>
            <a:ext cx="5329246" cy="5237179"/>
          </a:xfrm>
        </p:spPr>
        <p:txBody>
          <a:bodyPr/>
          <a:lstStyle/>
          <a:p>
            <a:r>
              <a:rPr lang="ru-RU" sz="2400" dirty="0" smtClean="0"/>
              <a:t> —участница российского революционного движения, известная, главным образом, как исполнитель покушения на жизнь Ленина. 30 августа 1918 года на заводе </a:t>
            </a:r>
            <a:r>
              <a:rPr lang="ru-RU" sz="2400" dirty="0" err="1" smtClean="0"/>
              <a:t>Михельсона</a:t>
            </a:r>
            <a:r>
              <a:rPr lang="ru-RU" sz="2400" dirty="0" smtClean="0"/>
              <a:t> в Замоскворецком районе Москвы состоялся митинг рабочих. На нём выступал В. И. Ленин. После митинга во дворе завода он был ранен несколькими выстрелами.</a:t>
            </a:r>
          </a:p>
          <a:p>
            <a:r>
              <a:rPr lang="ru-RU" sz="2400" dirty="0" smtClean="0"/>
              <a:t>Каплан была арестована тут же, на трамвайной остановке на Большой Серпуховской улице.</a:t>
            </a:r>
          </a:p>
          <a:p>
            <a:endParaRPr lang="ru-RU"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857232"/>
            <a:ext cx="8229600" cy="1143000"/>
          </a:xfrm>
        </p:spPr>
        <p:txBody>
          <a:bodyPr>
            <a:normAutofit/>
          </a:bodyPr>
          <a:lstStyle/>
          <a:p>
            <a:r>
              <a:rPr lang="ru-RU" sz="4800" dirty="0" smtClean="0"/>
              <a:t>ОЗЕРО БАЙКАЛ</a:t>
            </a:r>
            <a:endParaRPr lang="ru-RU" sz="4800" dirty="0"/>
          </a:p>
        </p:txBody>
      </p:sp>
      <p:sp>
        <p:nvSpPr>
          <p:cNvPr id="3" name="Содержимое 2"/>
          <p:cNvSpPr>
            <a:spLocks noGrp="1"/>
          </p:cNvSpPr>
          <p:nvPr>
            <p:ph idx="1"/>
          </p:nvPr>
        </p:nvSpPr>
        <p:spPr>
          <a:xfrm>
            <a:off x="571472" y="2500306"/>
            <a:ext cx="7115196" cy="2571768"/>
          </a:xfrm>
        </p:spPr>
        <p:txBody>
          <a:bodyPr/>
          <a:lstStyle/>
          <a:p>
            <a:pPr eaLnBrk="1" hangingPunct="1"/>
            <a:r>
              <a:rPr lang="ru-RU" sz="1800" dirty="0" smtClean="0"/>
              <a:t>Байкал удивителен, и недаром сибиряки величают его не озером, а морем. Вода прозрачна необыкновенно, так что видно сквозь неё, как сквозь воздух; цвет у нее нежно-бирюзовый, приятный для глаза. Берега гористые, покрытые лесами; кругом дичь непроглядная, беспросветная. Изобилие медведей, соболей, диких коз и всякой дикой всячины… </a:t>
            </a:r>
          </a:p>
          <a:p>
            <a:pPr eaLnBrk="1" hangingPunct="1">
              <a:buNone/>
            </a:pPr>
            <a:r>
              <a:rPr lang="ru-RU" sz="2000" dirty="0" smtClean="0"/>
              <a:t>                                                                                              						А.П.Чехов</a:t>
            </a:r>
            <a:endParaRPr lang="ru-RU" sz="2000"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eaLnBrk="1" fontAlgn="auto" hangingPunct="1">
              <a:spcAft>
                <a:spcPts val="0"/>
              </a:spcAft>
              <a:defRPr/>
            </a:pPr>
            <a:r>
              <a:rPr lang="ru-RU" sz="5400" dirty="0" smtClean="0"/>
              <a:t>Глубины</a:t>
            </a:r>
            <a:br>
              <a:rPr lang="ru-RU" sz="5400" dirty="0" smtClean="0"/>
            </a:br>
            <a:endParaRPr lang="ru-RU" sz="5400" dirty="0"/>
          </a:p>
        </p:txBody>
      </p:sp>
      <p:sp>
        <p:nvSpPr>
          <p:cNvPr id="3" name="Содержимое 2"/>
          <p:cNvSpPr>
            <a:spLocks noGrp="1"/>
          </p:cNvSpPr>
          <p:nvPr>
            <p:ph idx="1"/>
          </p:nvPr>
        </p:nvSpPr>
        <p:spPr>
          <a:xfrm>
            <a:off x="457200" y="1600200"/>
            <a:ext cx="4835525" cy="5257800"/>
          </a:xfrm>
        </p:spPr>
        <p:txBody>
          <a:bodyPr>
            <a:normAutofit fontScale="70000" lnSpcReduction="20000"/>
          </a:bodyPr>
          <a:lstStyle/>
          <a:p>
            <a:pPr marL="548640" indent="-411480" eaLnBrk="1" fontAlgn="auto" hangingPunct="1">
              <a:spcAft>
                <a:spcPts val="0"/>
              </a:spcAft>
              <a:buClr>
                <a:schemeClr val="tx1">
                  <a:shade val="95000"/>
                </a:schemeClr>
              </a:buClr>
              <a:buFont typeface="Wingdings 2"/>
              <a:buChar char=""/>
              <a:defRPr/>
            </a:pPr>
            <a:r>
              <a:rPr lang="ru-RU" dirty="0" smtClean="0"/>
              <a:t>Байкал — самое глубокое озеро планеты Земля. Современное значение </a:t>
            </a:r>
            <a:r>
              <a:rPr lang="ru-RU" b="1" dirty="0" smtClean="0"/>
              <a:t>максимальной глубины озера</a:t>
            </a:r>
            <a:r>
              <a:rPr lang="ru-RU" dirty="0" smtClean="0"/>
              <a:t> </a:t>
            </a:r>
            <a:r>
              <a:rPr lang="ru-RU" smtClean="0"/>
              <a:t>— 1637 </a:t>
            </a:r>
            <a:r>
              <a:rPr lang="ru-RU" dirty="0" smtClean="0"/>
              <a:t>м </a:t>
            </a:r>
          </a:p>
          <a:p>
            <a:pPr marL="548640" indent="-411480" eaLnBrk="1" fontAlgn="auto" hangingPunct="1">
              <a:spcAft>
                <a:spcPts val="0"/>
              </a:spcAft>
              <a:buClr>
                <a:schemeClr val="tx1">
                  <a:shade val="95000"/>
                </a:schemeClr>
              </a:buClr>
              <a:buFont typeface="Wingdings 2"/>
              <a:buChar char=""/>
              <a:defRPr/>
            </a:pPr>
            <a:r>
              <a:rPr lang="ru-RU" dirty="0" smtClean="0"/>
              <a:t>Если учесть, что водная гладь озера находится на высоте 455,5 м над уровнем моря, то нижняя точка котловины лежит на 1186,5 м ниже уровня мирового океана, что делает чашу Байкала также одной из самых глубоких материковых впадин .</a:t>
            </a:r>
          </a:p>
          <a:p>
            <a:pPr marL="548640" indent="-411480" eaLnBrk="1" fontAlgn="auto" hangingPunct="1">
              <a:spcAft>
                <a:spcPts val="0"/>
              </a:spcAft>
              <a:buClr>
                <a:schemeClr val="tx1">
                  <a:shade val="95000"/>
                </a:schemeClr>
              </a:buClr>
              <a:buFont typeface="Wingdings 2"/>
              <a:buChar char=""/>
              <a:defRPr/>
            </a:pPr>
            <a:r>
              <a:rPr lang="ru-RU" b="1" dirty="0" smtClean="0"/>
              <a:t>Средняя глубина озера</a:t>
            </a:r>
            <a:r>
              <a:rPr lang="ru-RU" dirty="0" smtClean="0"/>
              <a:t> также очень велика — 744,4 м. Она превышает максимальные глубины многих очень глубоких озёр.</a:t>
            </a:r>
          </a:p>
          <a:p>
            <a:pPr marL="548640" indent="-411480" eaLnBrk="1" fontAlgn="auto" hangingPunct="1">
              <a:spcAft>
                <a:spcPts val="0"/>
              </a:spcAft>
              <a:buClr>
                <a:schemeClr val="tx1">
                  <a:shade val="95000"/>
                </a:schemeClr>
              </a:buClr>
              <a:buFont typeface="Wingdings 2"/>
              <a:buChar char=""/>
              <a:defRPr/>
            </a:pPr>
            <a:r>
              <a:rPr lang="ru-RU" dirty="0" smtClean="0"/>
              <a:t>Кроме Байкала на Земле только два озера имеют глубину более 1000 метров: Танганьика (1470 м) и Каспийское море (1025 м). </a:t>
            </a:r>
          </a:p>
          <a:p>
            <a:pPr marL="548640" indent="-411480" eaLnBrk="1" fontAlgn="auto" hangingPunct="1">
              <a:spcAft>
                <a:spcPts val="0"/>
              </a:spcAft>
              <a:buClr>
                <a:schemeClr val="tx1">
                  <a:shade val="95000"/>
                </a:schemeClr>
              </a:buClr>
              <a:buFont typeface="Wingdings 2"/>
              <a:buChar char=""/>
              <a:defRPr/>
            </a:pPr>
            <a:endParaRPr lang="ru-RU" dirty="0"/>
          </a:p>
        </p:txBody>
      </p:sp>
      <p:pic>
        <p:nvPicPr>
          <p:cNvPr id="15363" name="Picture 2"/>
          <p:cNvPicPr>
            <a:picLocks noChangeAspect="1" noChangeArrowheads="1"/>
          </p:cNvPicPr>
          <p:nvPr/>
        </p:nvPicPr>
        <p:blipFill>
          <a:blip r:embed="rId2"/>
          <a:srcRect/>
          <a:stretch>
            <a:fillRect/>
          </a:stretch>
        </p:blipFill>
        <p:spPr bwMode="auto">
          <a:xfrm>
            <a:off x="5795963" y="1196975"/>
            <a:ext cx="3348037" cy="3384550"/>
          </a:xfrm>
          <a:prstGeom prst="rect">
            <a:avLst/>
          </a:prstGeom>
          <a:noFill/>
          <a:ln w="9525">
            <a:noFill/>
            <a:miter lim="800000"/>
            <a:headEnd/>
            <a:tailEnd/>
          </a:ln>
        </p:spPr>
      </p:pic>
      <p:sp>
        <p:nvSpPr>
          <p:cNvPr id="15364" name="TextBox 4"/>
          <p:cNvSpPr txBox="1">
            <a:spLocks noChangeArrowheads="1"/>
          </p:cNvSpPr>
          <p:nvPr/>
        </p:nvSpPr>
        <p:spPr bwMode="auto">
          <a:xfrm>
            <a:off x="5795963" y="4581525"/>
            <a:ext cx="3348037" cy="922338"/>
          </a:xfrm>
          <a:prstGeom prst="rect">
            <a:avLst/>
          </a:prstGeom>
          <a:noFill/>
          <a:ln w="9525">
            <a:noFill/>
            <a:miter lim="800000"/>
            <a:headEnd/>
            <a:tailEnd/>
          </a:ln>
        </p:spPr>
        <p:txBody>
          <a:bodyPr>
            <a:spAutoFit/>
          </a:bodyPr>
          <a:lstStyle/>
          <a:p>
            <a:pPr algn="ctr"/>
            <a:r>
              <a:rPr lang="ru-RU">
                <a:latin typeface="Times New Roman" pitchFamily="18" charset="0"/>
              </a:rPr>
              <a:t>Глубина Байкала в сравнении с глубинами Каспийского моря и озера Танганьика</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43000"/>
          </a:xfrm>
        </p:spPr>
        <p:txBody>
          <a:bodyPr/>
          <a:lstStyle/>
          <a:p>
            <a:r>
              <a:rPr lang="ru-RU" dirty="0" smtClean="0"/>
              <a:t>Воды </a:t>
            </a:r>
            <a:r>
              <a:rPr lang="ru-RU" dirty="0" err="1" smtClean="0"/>
              <a:t>байкала</a:t>
            </a:r>
            <a:endParaRPr lang="ru-RU" dirty="0"/>
          </a:p>
        </p:txBody>
      </p:sp>
      <p:pic>
        <p:nvPicPr>
          <p:cNvPr id="4" name="Picture 5" descr="Изображение 003"/>
          <p:cNvPicPr>
            <a:picLocks noGrp="1" noChangeAspect="1" noChangeArrowheads="1"/>
          </p:cNvPicPr>
          <p:nvPr>
            <p:ph idx="1"/>
          </p:nvPr>
        </p:nvPicPr>
        <p:blipFill>
          <a:blip r:embed="rId2"/>
          <a:srcRect/>
          <a:stretch>
            <a:fillRect/>
          </a:stretch>
        </p:blipFill>
        <p:spPr bwMode="auto">
          <a:xfrm>
            <a:off x="285720" y="1142984"/>
            <a:ext cx="3371437" cy="5286412"/>
          </a:xfrm>
          <a:prstGeom prst="rect">
            <a:avLst/>
          </a:prstGeom>
          <a:noFill/>
        </p:spPr>
      </p:pic>
      <p:pic>
        <p:nvPicPr>
          <p:cNvPr id="5" name="Picture 6" descr="2377"/>
          <p:cNvPicPr>
            <a:picLocks noChangeAspect="1" noChangeArrowheads="1"/>
          </p:cNvPicPr>
          <p:nvPr/>
        </p:nvPicPr>
        <p:blipFill>
          <a:blip r:embed="rId3"/>
          <a:srcRect/>
          <a:stretch>
            <a:fillRect/>
          </a:stretch>
        </p:blipFill>
        <p:spPr bwMode="auto">
          <a:xfrm>
            <a:off x="4357686" y="4143380"/>
            <a:ext cx="3455988" cy="2513012"/>
          </a:xfrm>
          <a:prstGeom prst="rect">
            <a:avLst/>
          </a:prstGeom>
          <a:noFill/>
        </p:spPr>
      </p:pic>
      <p:sp>
        <p:nvSpPr>
          <p:cNvPr id="6" name="Прямоугольник 5"/>
          <p:cNvSpPr/>
          <p:nvPr/>
        </p:nvSpPr>
        <p:spPr>
          <a:xfrm>
            <a:off x="3857620" y="1142984"/>
            <a:ext cx="4572000" cy="2862322"/>
          </a:xfrm>
          <a:prstGeom prst="rect">
            <a:avLst/>
          </a:prstGeom>
        </p:spPr>
        <p:txBody>
          <a:bodyPr>
            <a:spAutoFit/>
          </a:bodyPr>
          <a:lstStyle/>
          <a:p>
            <a:r>
              <a:rPr lang="ru-RU" dirty="0" smtClean="0"/>
              <a:t>В среднем на долю гидрокарбонатов кальция и магния приходится 84%, хлоридов и сульфатов - 7% и щелочных металлов - 9% эквивалент ионов.</a:t>
            </a:r>
          </a:p>
          <a:p>
            <a:r>
              <a:rPr lang="ru-RU" dirty="0" smtClean="0"/>
              <a:t>Содержится около 40 химических элементов (в очень малых количествах), больше других - кальция, углерода, кислорода, магния, натрия, калия, кремния, серы, хлора, азота, железа, фосфора, но ощущается дефицит йода.</a:t>
            </a:r>
            <a:r>
              <a:rPr lang="ru-RU" sz="1400" dirty="0" smtClean="0"/>
              <a:t> </a:t>
            </a:r>
            <a:endParaRPr lang="ru-RU" sz="1400"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lstStyle/>
          <a:p>
            <a:r>
              <a:rPr lang="ru-RU" dirty="0" smtClean="0"/>
              <a:t>Легенда об Ангаре</a:t>
            </a:r>
            <a:endParaRPr lang="ru-RU" dirty="0"/>
          </a:p>
        </p:txBody>
      </p:sp>
      <p:pic>
        <p:nvPicPr>
          <p:cNvPr id="4" name="Picture 4" descr="cast_39"/>
          <p:cNvPicPr>
            <a:picLocks noGrp="1" noChangeAspect="1" noChangeArrowheads="1"/>
          </p:cNvPicPr>
          <p:nvPr>
            <p:ph idx="1"/>
          </p:nvPr>
        </p:nvPicPr>
        <p:blipFill>
          <a:blip r:embed="rId2"/>
          <a:srcRect/>
          <a:stretch>
            <a:fillRect/>
          </a:stretch>
        </p:blipFill>
        <p:spPr bwMode="auto">
          <a:xfrm>
            <a:off x="0" y="1142984"/>
            <a:ext cx="9144000" cy="5715016"/>
          </a:xfrm>
          <a:prstGeom prst="rect">
            <a:avLst/>
          </a:prstGeom>
          <a:noFill/>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4" descr="Dsc_0862"/>
          <p:cNvPicPr>
            <a:picLocks noGrp="1" noChangeAspect="1" noChangeArrowheads="1"/>
          </p:cNvPicPr>
          <p:nvPr>
            <p:ph idx="1"/>
          </p:nvPr>
        </p:nvPicPr>
        <p:blipFill>
          <a:blip r:embed="rId2"/>
          <a:srcRect/>
          <a:stretch>
            <a:fillRect/>
          </a:stretch>
        </p:blipFill>
        <p:spPr bwMode="auto">
          <a:xfrm>
            <a:off x="0" y="0"/>
            <a:ext cx="9144000" cy="5786454"/>
          </a:xfrm>
          <a:prstGeom prst="rect">
            <a:avLst/>
          </a:prstGeom>
          <a:noFill/>
        </p:spPr>
      </p:pic>
      <p:sp>
        <p:nvSpPr>
          <p:cNvPr id="5" name="Прямоугольник 4"/>
          <p:cNvSpPr/>
          <p:nvPr/>
        </p:nvSpPr>
        <p:spPr>
          <a:xfrm>
            <a:off x="428596" y="5857892"/>
            <a:ext cx="8715404" cy="707886"/>
          </a:xfrm>
          <a:prstGeom prst="rect">
            <a:avLst/>
          </a:prstGeom>
        </p:spPr>
        <p:txBody>
          <a:bodyPr wrap="square">
            <a:spAutoFit/>
          </a:bodyPr>
          <a:lstStyle/>
          <a:p>
            <a:pPr algn="ctr"/>
            <a:r>
              <a:rPr lang="ru-RU" sz="2000" dirty="0" smtClean="0"/>
              <a:t>Скульптурка </a:t>
            </a:r>
            <a:r>
              <a:rPr lang="ru-RU" sz="2000" dirty="0" err="1" smtClean="0"/>
              <a:t>нерпенка</a:t>
            </a:r>
            <a:r>
              <a:rPr lang="ru-RU" sz="2000" dirty="0" smtClean="0"/>
              <a:t>, который держит листок с легендой об Ангаре (несколько измененную версию легенды "</a:t>
            </a:r>
            <a:r>
              <a:rPr lang="ru-RU" sz="2000" u="sng" dirty="0" smtClean="0"/>
              <a:t>Ангарские бусы</a:t>
            </a:r>
            <a:r>
              <a:rPr lang="ru-RU" sz="2000" dirty="0" smtClean="0"/>
              <a:t>").  Г.Иркутск</a:t>
            </a:r>
            <a:endParaRPr lang="ru-RU" sz="20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265697695_verkhnyaya_angara"/>
          <p:cNvPicPr>
            <a:picLocks noGrp="1" noChangeAspect="1" noChangeArrowheads="1"/>
          </p:cNvPicPr>
          <p:nvPr>
            <p:ph idx="1"/>
          </p:nvPr>
        </p:nvPicPr>
        <p:blipFill>
          <a:blip r:embed="rId2"/>
          <a:srcRect/>
          <a:stretch>
            <a:fillRect/>
          </a:stretch>
        </p:blipFill>
        <p:spPr bwMode="auto">
          <a:xfrm>
            <a:off x="-110167" y="0"/>
            <a:ext cx="9254168" cy="6858000"/>
          </a:xfrm>
          <a:prstGeom prst="rect">
            <a:avLst/>
          </a:prstGeom>
          <a:noFill/>
        </p:spPr>
      </p:pic>
      <p:sp>
        <p:nvSpPr>
          <p:cNvPr id="5" name="Прямоугольник 4"/>
          <p:cNvSpPr/>
          <p:nvPr/>
        </p:nvSpPr>
        <p:spPr>
          <a:xfrm>
            <a:off x="0" y="1357298"/>
            <a:ext cx="4572000" cy="3139321"/>
          </a:xfrm>
          <a:prstGeom prst="rect">
            <a:avLst/>
          </a:prstGeom>
        </p:spPr>
        <p:txBody>
          <a:bodyPr>
            <a:spAutoFit/>
          </a:bodyPr>
          <a:lstStyle/>
          <a:p>
            <a:pPr marL="342900" indent="-342900">
              <a:buFontTx/>
              <a:buAutoNum type="arabicPeriod"/>
            </a:pPr>
            <a:r>
              <a:rPr lang="ru-RU" dirty="0" smtClean="0"/>
              <a:t>Собирает воды с лесной не загрязненной территории</a:t>
            </a:r>
          </a:p>
          <a:p>
            <a:pPr marL="342900" indent="-342900">
              <a:buFontTx/>
              <a:buAutoNum type="arabicPeriod"/>
            </a:pPr>
            <a:r>
              <a:rPr lang="ru-RU" dirty="0" smtClean="0"/>
              <a:t>Достаточное кол-во осадков</a:t>
            </a:r>
          </a:p>
          <a:p>
            <a:pPr marL="342900" indent="-342900">
              <a:buFontTx/>
              <a:buAutoNum type="arabicPeriod"/>
            </a:pPr>
            <a:r>
              <a:rPr lang="ru-RU" dirty="0" smtClean="0"/>
              <a:t>Большое поступление хорошо отфильтрованных, грунтовых вод</a:t>
            </a:r>
          </a:p>
          <a:p>
            <a:pPr marL="342900" indent="-342900">
              <a:buFontTx/>
              <a:buAutoNum type="arabicPeriod"/>
            </a:pPr>
            <a:r>
              <a:rPr lang="ru-RU" dirty="0" smtClean="0"/>
              <a:t>Озерные берега сложены твердыми кристаллическими породами и не дают примесей в воде.</a:t>
            </a:r>
          </a:p>
          <a:p>
            <a:pPr marL="342900" indent="-342900">
              <a:buFontTx/>
              <a:buAutoNum type="arabicPeriod"/>
            </a:pPr>
            <a:r>
              <a:rPr lang="ru-RU" dirty="0" err="1" smtClean="0"/>
              <a:t>Эпишура</a:t>
            </a:r>
            <a:r>
              <a:rPr lang="ru-RU" dirty="0" smtClean="0"/>
              <a:t> – биофильтр Байкала.</a:t>
            </a:r>
          </a:p>
          <a:p>
            <a:pPr marL="342900" indent="-342900">
              <a:buFontTx/>
              <a:buAutoNum type="arabicPeriod"/>
            </a:pPr>
            <a:r>
              <a:rPr lang="ru-RU" dirty="0" smtClean="0"/>
              <a:t>Слабая минерализация</a:t>
            </a:r>
          </a:p>
          <a:p>
            <a:pPr marL="342900" indent="-342900">
              <a:buFontTx/>
              <a:buAutoNum type="arabicPeriod"/>
            </a:pPr>
            <a:r>
              <a:rPr lang="ru-RU" dirty="0" smtClean="0"/>
              <a:t>Диатомовые водоросли.</a:t>
            </a:r>
            <a:endParaRPr lang="ru-RU" dirty="0"/>
          </a:p>
        </p:txBody>
      </p:sp>
      <p:sp>
        <p:nvSpPr>
          <p:cNvPr id="6" name="Заголовок 5"/>
          <p:cNvSpPr>
            <a:spLocks noGrp="1"/>
          </p:cNvSpPr>
          <p:nvPr>
            <p:ph type="title"/>
          </p:nvPr>
        </p:nvSpPr>
        <p:spPr/>
        <p:txBody>
          <a:bodyPr>
            <a:normAutofit fontScale="90000"/>
          </a:bodyPr>
          <a:lstStyle/>
          <a:p>
            <a:r>
              <a:rPr lang="ru-RU" dirty="0" smtClean="0"/>
              <a:t>Почему вода Байкала такая чистая</a:t>
            </a:r>
            <a:endParaRPr lang="ru-RU" dirty="0"/>
          </a:p>
        </p:txBody>
      </p:sp>
      <p:pic>
        <p:nvPicPr>
          <p:cNvPr id="7" name="Picture 8" descr="image7"/>
          <p:cNvPicPr>
            <a:picLocks noChangeAspect="1" noChangeArrowheads="1"/>
          </p:cNvPicPr>
          <p:nvPr/>
        </p:nvPicPr>
        <p:blipFill>
          <a:blip r:embed="rId3"/>
          <a:srcRect/>
          <a:stretch>
            <a:fillRect/>
          </a:stretch>
        </p:blipFill>
        <p:spPr bwMode="auto">
          <a:xfrm>
            <a:off x="642910" y="4500570"/>
            <a:ext cx="2808287" cy="1979613"/>
          </a:xfrm>
          <a:prstGeom prst="rect">
            <a:avLst/>
          </a:prstGeom>
          <a:noFill/>
        </p:spPr>
      </p:pic>
      <p:pic>
        <p:nvPicPr>
          <p:cNvPr id="8" name="Picture 7" descr="800px-Diatoms_through_the_microscope"/>
          <p:cNvPicPr>
            <a:picLocks noChangeAspect="1" noChangeArrowheads="1"/>
          </p:cNvPicPr>
          <p:nvPr/>
        </p:nvPicPr>
        <p:blipFill>
          <a:blip r:embed="rId4"/>
          <a:srcRect/>
          <a:stretch>
            <a:fillRect/>
          </a:stretch>
        </p:blipFill>
        <p:spPr bwMode="auto">
          <a:xfrm>
            <a:off x="5572132" y="4429132"/>
            <a:ext cx="3095625" cy="2033588"/>
          </a:xfrm>
          <a:prstGeom prst="rect">
            <a:avLst/>
          </a:prstGeom>
          <a:noFill/>
        </p:spPr>
      </p:pic>
      <p:sp>
        <p:nvSpPr>
          <p:cNvPr id="9" name="Прямоугольник 8"/>
          <p:cNvSpPr/>
          <p:nvPr/>
        </p:nvSpPr>
        <p:spPr>
          <a:xfrm>
            <a:off x="1428728" y="6488668"/>
            <a:ext cx="1159933" cy="369332"/>
          </a:xfrm>
          <a:prstGeom prst="rect">
            <a:avLst/>
          </a:prstGeom>
        </p:spPr>
        <p:txBody>
          <a:bodyPr wrap="none">
            <a:spAutoFit/>
          </a:bodyPr>
          <a:lstStyle/>
          <a:p>
            <a:r>
              <a:rPr lang="ru-RU" dirty="0" err="1" smtClean="0">
                <a:solidFill>
                  <a:schemeClr val="bg1"/>
                </a:solidFill>
              </a:rPr>
              <a:t>Эпишура</a:t>
            </a:r>
            <a:endParaRPr lang="ru-RU" dirty="0">
              <a:solidFill>
                <a:schemeClr val="bg1"/>
              </a:solidFill>
            </a:endParaRPr>
          </a:p>
        </p:txBody>
      </p:sp>
      <p:sp>
        <p:nvSpPr>
          <p:cNvPr id="10" name="Прямоугольник 9"/>
          <p:cNvSpPr/>
          <p:nvPr/>
        </p:nvSpPr>
        <p:spPr>
          <a:xfrm>
            <a:off x="5786446" y="6488668"/>
            <a:ext cx="2735814" cy="369332"/>
          </a:xfrm>
          <a:prstGeom prst="rect">
            <a:avLst/>
          </a:prstGeom>
        </p:spPr>
        <p:txBody>
          <a:bodyPr wrap="none">
            <a:spAutoFit/>
          </a:bodyPr>
          <a:lstStyle/>
          <a:p>
            <a:r>
              <a:rPr lang="ru-RU" dirty="0" smtClean="0">
                <a:solidFill>
                  <a:schemeClr val="bg1"/>
                </a:solidFill>
              </a:rPr>
              <a:t>Диатомовые водоросли</a:t>
            </a:r>
            <a:endParaRPr lang="ru-RU"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0"/>
            <a:ext cx="8229600" cy="928670"/>
          </a:xfrm>
        </p:spPr>
        <p:txBody>
          <a:bodyPr/>
          <a:lstStyle/>
          <a:p>
            <a:r>
              <a:rPr lang="ru-RU" dirty="0" smtClean="0"/>
              <a:t>Лед</a:t>
            </a:r>
            <a:endParaRPr lang="ru-RU" dirty="0"/>
          </a:p>
        </p:txBody>
      </p:sp>
      <p:pic>
        <p:nvPicPr>
          <p:cNvPr id="4" name="Picture 4" descr="2008_194_baikal8"/>
          <p:cNvPicPr>
            <a:picLocks noGrp="1" noChangeAspect="1" noChangeArrowheads="1"/>
          </p:cNvPicPr>
          <p:nvPr>
            <p:ph idx="1"/>
          </p:nvPr>
        </p:nvPicPr>
        <p:blipFill>
          <a:blip r:embed="rId2"/>
          <a:srcRect/>
          <a:stretch>
            <a:fillRect/>
          </a:stretch>
        </p:blipFill>
        <p:spPr bwMode="auto">
          <a:xfrm>
            <a:off x="357158" y="1000108"/>
            <a:ext cx="4134675" cy="2571768"/>
          </a:xfrm>
          <a:prstGeom prst="rect">
            <a:avLst/>
          </a:prstGeom>
          <a:noFill/>
        </p:spPr>
      </p:pic>
      <p:pic>
        <p:nvPicPr>
          <p:cNvPr id="5" name="Picture 5" descr="bajkalskij_led_1__baikal_ice_1_"/>
          <p:cNvPicPr>
            <a:picLocks noChangeAspect="1" noChangeArrowheads="1"/>
          </p:cNvPicPr>
          <p:nvPr/>
        </p:nvPicPr>
        <p:blipFill>
          <a:blip r:embed="rId3"/>
          <a:srcRect/>
          <a:stretch>
            <a:fillRect/>
          </a:stretch>
        </p:blipFill>
        <p:spPr bwMode="auto">
          <a:xfrm>
            <a:off x="357158" y="3857627"/>
            <a:ext cx="4071966" cy="2785363"/>
          </a:xfrm>
          <a:prstGeom prst="rect">
            <a:avLst/>
          </a:prstGeom>
          <a:noFill/>
        </p:spPr>
      </p:pic>
      <p:sp>
        <p:nvSpPr>
          <p:cNvPr id="6" name="Прямоугольник 5"/>
          <p:cNvSpPr/>
          <p:nvPr/>
        </p:nvSpPr>
        <p:spPr>
          <a:xfrm>
            <a:off x="4572000" y="782491"/>
            <a:ext cx="4572000" cy="6075509"/>
          </a:xfrm>
          <a:prstGeom prst="rect">
            <a:avLst/>
          </a:prstGeom>
        </p:spPr>
        <p:txBody>
          <a:bodyPr>
            <a:spAutoFit/>
          </a:bodyPr>
          <a:lstStyle/>
          <a:p>
            <a:pPr>
              <a:lnSpc>
                <a:spcPct val="80000"/>
              </a:lnSpc>
            </a:pPr>
            <a:r>
              <a:rPr lang="ru-RU" dirty="0" smtClean="0"/>
              <a:t>Период ледостава в среднем 9 января — 4 мая; замерзает Байкал целиком, кроме небольшого, в 15—20 км протяженностью, участка, находящегося в истоке Ангары.</a:t>
            </a:r>
            <a:br>
              <a:rPr lang="ru-RU" dirty="0" smtClean="0"/>
            </a:br>
            <a:r>
              <a:rPr lang="ru-RU" dirty="0" smtClean="0"/>
              <a:t>К концу зимы толщина льда на Байкале достигает 1 м, а в заливах — 1,5—2 м. При сильном морозе трещины, имеющие местное название «становые щели», разрывают лёд на отдельные поля. Длина таких трещин — 10—30 км, а ширина — 2—3 м. Разрывы происходят ежегодно примерно в одних и тех же районах озера. Сопровождаются они громким треском, напоминающим раскаты грома или выстрелы из пушек. Человеку, стоящему на льду, кажется, что ледяной покров лопается как раз под ногами и он сейчас провалится в бездну. Благодаря трещинам во льду рыба на озере не гибнет от недостатка кислорода. Байкальский лёд, кроме того, очень прозрачен, и сквозь него проникают солнечные лучи, поэтому в воде бурно развиваются планктонные водоросли , выделяющие кислород. </a:t>
            </a:r>
            <a:endParaRPr lang="ru-RU"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eaLnBrk="1" fontAlgn="auto" hangingPunct="1">
              <a:spcAft>
                <a:spcPts val="0"/>
              </a:spcAft>
              <a:defRPr/>
            </a:pPr>
            <a:r>
              <a:rPr lang="ru-RU" sz="4000" dirty="0" smtClean="0"/>
              <a:t>Сейсмоактивность</a:t>
            </a:r>
            <a:br>
              <a:rPr lang="ru-RU" sz="4000" dirty="0" smtClean="0"/>
            </a:br>
            <a:endParaRPr lang="ru-RU" sz="4000" dirty="0"/>
          </a:p>
        </p:txBody>
      </p:sp>
      <p:sp>
        <p:nvSpPr>
          <p:cNvPr id="3" name="Содержимое 2"/>
          <p:cNvSpPr>
            <a:spLocks noGrp="1"/>
          </p:cNvSpPr>
          <p:nvPr>
            <p:ph idx="1"/>
          </p:nvPr>
        </p:nvSpPr>
        <p:spPr>
          <a:xfrm>
            <a:off x="0" y="1600200"/>
            <a:ext cx="6084888" cy="5257800"/>
          </a:xfrm>
        </p:spPr>
        <p:txBody>
          <a:bodyPr>
            <a:normAutofit fontScale="70000" lnSpcReduction="20000"/>
          </a:bodyPr>
          <a:lstStyle/>
          <a:p>
            <a:pPr marL="548640" indent="-411480" eaLnBrk="1" fontAlgn="auto" hangingPunct="1">
              <a:spcAft>
                <a:spcPts val="0"/>
              </a:spcAft>
              <a:buClr>
                <a:schemeClr val="tx1">
                  <a:shade val="95000"/>
                </a:schemeClr>
              </a:buClr>
              <a:buFont typeface="Wingdings 2"/>
              <a:buNone/>
              <a:defRPr/>
            </a:pPr>
            <a:r>
              <a:rPr lang="ru-RU" dirty="0" smtClean="0"/>
              <a:t>       Район Байкала относится к территориям с высокой сейсмичностью: здесь регулярно происходят землетрясения, сила большей части которых составляет один-два балла по шкале интенсивности. Однако случаются и сильные; так, в 1862 году при </a:t>
            </a:r>
            <a:r>
              <a:rPr lang="ru-RU" dirty="0" err="1" smtClean="0"/>
              <a:t>десятибальном</a:t>
            </a:r>
            <a:r>
              <a:rPr lang="ru-RU" dirty="0" smtClean="0"/>
              <a:t> </a:t>
            </a:r>
            <a:r>
              <a:rPr lang="ru-RU" dirty="0" err="1" smtClean="0"/>
              <a:t>Кударинском</a:t>
            </a:r>
            <a:r>
              <a:rPr lang="ru-RU" dirty="0" smtClean="0"/>
              <a:t> землетрясении в северной части дельты Селенги ушёл под воду участок суши площадью 200 км² с 6-ю улусами, в которых проживало 1300 человек, и образовался залив Провал. Эпицентр </a:t>
            </a:r>
            <a:r>
              <a:rPr lang="ru-RU" dirty="0" err="1" smtClean="0"/>
              <a:t>Среднебайкальского</a:t>
            </a:r>
            <a:r>
              <a:rPr lang="ru-RU" dirty="0" smtClean="0"/>
              <a:t> землетрясения находился на дне Байкала в районе посёлка Сухая (юго-восточное побережье). Сила его достигала 9 баллов. В Улан-Удэ и Иркутске сила главного толчка достигла 5—6 баллов, наблюдались трещины и незначительные разрушения в зданиях и постройках. Последние сильные землетрясения на Байкале происходили в августе 2008 года (9 баллов) и в феврале 2010 года (6,1 балла).</a:t>
            </a:r>
            <a:endParaRPr lang="ru-RU" dirty="0"/>
          </a:p>
        </p:txBody>
      </p:sp>
      <p:pic>
        <p:nvPicPr>
          <p:cNvPr id="18435" name="Picture 2"/>
          <p:cNvPicPr>
            <a:picLocks noChangeAspect="1" noChangeArrowheads="1"/>
          </p:cNvPicPr>
          <p:nvPr/>
        </p:nvPicPr>
        <p:blipFill>
          <a:blip r:embed="rId2"/>
          <a:srcRect/>
          <a:stretch>
            <a:fillRect/>
          </a:stretch>
        </p:blipFill>
        <p:spPr bwMode="auto">
          <a:xfrm>
            <a:off x="6084888" y="1700213"/>
            <a:ext cx="3059112" cy="259238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367</TotalTime>
  <Words>1173</Words>
  <Application>Microsoft Office PowerPoint</Application>
  <PresentationFormat>Экран (4:3)</PresentationFormat>
  <Paragraphs>91</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Апекс</vt:lpstr>
      <vt:lpstr>Презентация к уроку по географии России</vt:lpstr>
      <vt:lpstr>Географическое положение и размеры котловины </vt:lpstr>
      <vt:lpstr>Глубины </vt:lpstr>
      <vt:lpstr>Воды байкала</vt:lpstr>
      <vt:lpstr>Легенда об Ангаре</vt:lpstr>
      <vt:lpstr>Презентация PowerPoint</vt:lpstr>
      <vt:lpstr>Почему вода Байкала такая чистая</vt:lpstr>
      <vt:lpstr>Лед</vt:lpstr>
      <vt:lpstr>Сейсмоактивность </vt:lpstr>
      <vt:lpstr>Остров Ольхон</vt:lpstr>
      <vt:lpstr>Ветры озера Байкал</vt:lpstr>
      <vt:lpstr>Баргузин</vt:lpstr>
      <vt:lpstr>Сарма</vt:lpstr>
      <vt:lpstr>Презентация PowerPoint</vt:lpstr>
      <vt:lpstr>Ангара</vt:lpstr>
      <vt:lpstr>Култук</vt:lpstr>
      <vt:lpstr>Растительный и животный мир </vt:lpstr>
      <vt:lpstr>Презентация PowerPoint</vt:lpstr>
      <vt:lpstr>Презентация PowerPoint</vt:lpstr>
      <vt:lpstr>Экология </vt:lpstr>
      <vt:lpstr>Презентация PowerPoint</vt:lpstr>
      <vt:lpstr>Тюрьма Акатуя</vt:lpstr>
      <vt:lpstr>Каплан, Фанни Ефимовна </vt:lpstr>
      <vt:lpstr>ОЗЕРО БАЙКАЛ</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Озеро байкал</dc:title>
  <dc:creator>Дарья</dc:creator>
  <cp:lastModifiedBy>FOTINUA</cp:lastModifiedBy>
  <cp:revision>48</cp:revision>
  <dcterms:created xsi:type="dcterms:W3CDTF">2011-03-14T13:24:08Z</dcterms:created>
  <dcterms:modified xsi:type="dcterms:W3CDTF">2013-08-21T08:37:17Z</dcterms:modified>
</cp:coreProperties>
</file>