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9" r:id="rId4"/>
    <p:sldId id="268" r:id="rId5"/>
    <p:sldId id="258" r:id="rId6"/>
    <p:sldId id="267" r:id="rId7"/>
    <p:sldId id="272" r:id="rId8"/>
    <p:sldId id="271" r:id="rId9"/>
    <p:sldId id="266" r:id="rId10"/>
    <p:sldId id="265" r:id="rId11"/>
    <p:sldId id="264" r:id="rId12"/>
    <p:sldId id="263" r:id="rId13"/>
    <p:sldId id="262" r:id="rId14"/>
    <p:sldId id="261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227D3-282C-4B58-85E7-29607F0958A2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19F6-7453-47B7-83D3-9AE789515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7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819F6-7453-47B7-83D3-9AE789515D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819F6-7453-47B7-83D3-9AE789515D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354FE0-AB4E-43F9-A8E4-FDEC97DE9780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7BCE4D-1C5F-4CAC-B666-F5F9E8655C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vasoebUoKA8/SdikXaUpnZI/AAAAAAAABl8/UXV6VdG0Ahk/s1600-h/20%5b1%5d.gi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1.bp.blogspot.com/_vasoebUoKA8/SdilBMbO-oI/AAAAAAAABmE/hxYRIha_jPo/s1600-h/21%5b1%5d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1.bp.blogspot.com/_vasoebUoKA8/SdingnU0fFI/AAAAAAAABmM/HNxFqySW6BI/s1600-h/22%5b1%5d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4.bp.blogspot.com/_vasoebUoKA8/SdhYD2-23RI/AAAAAAAABj8/VT0622A0f5I/s1600-h/39%5b1%5d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3.bp.blogspot.com/_vasoebUoKA8/Sdiowq9iTtI/AAAAAAAABmU/vack4ma3TXQ/s1600-h/25%5b1%5d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4.bp.blogspot.com/_vasoebUoKA8/Sdio1mwH7QI/AAAAAAAABmc/oBT1ocJEEKE/s1600-h/26%5b1%5d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Гимнастика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3521148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1932305" algn="l"/>
              </a:tabLst>
            </a:pPr>
            <a:r>
              <a:rPr lang="ru-RU" sz="2000" b="1" dirty="0" smtClean="0">
                <a:latin typeface="Times New Roman"/>
                <a:ea typeface="Calibri"/>
              </a:rPr>
              <a:t>Акробатические упражнения </a:t>
            </a:r>
            <a:endParaRPr lang="ru-RU" sz="20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>                                                    </a:t>
            </a:r>
            <a:endParaRPr lang="ru-RU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                                              </a:t>
            </a:r>
            <a:endParaRPr lang="ru-RU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>Подготовил учитель физической </a:t>
            </a:r>
            <a:r>
              <a:rPr lang="ru-RU" b="1" smtClean="0">
                <a:latin typeface="Times New Roman"/>
                <a:ea typeface="Calibri"/>
              </a:rPr>
              <a:t>культуры 1 квалификационной  </a:t>
            </a:r>
            <a:r>
              <a:rPr lang="ru-RU" b="1" dirty="0" smtClean="0">
                <a:latin typeface="Times New Roman"/>
                <a:ea typeface="Calibri"/>
              </a:rPr>
              <a:t>категории </a:t>
            </a:r>
            <a:endParaRPr lang="ru-RU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 smtClean="0">
                <a:latin typeface="Times New Roman"/>
                <a:ea typeface="Calibri"/>
              </a:rPr>
              <a:t>Мухамадиев</a:t>
            </a:r>
            <a:r>
              <a:rPr lang="ru-RU" b="1" dirty="0" smtClean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Юрий </a:t>
            </a:r>
            <a:r>
              <a:rPr lang="ru-RU" sz="2000" b="1" dirty="0" err="1">
                <a:latin typeface="Times New Roman"/>
                <a:ea typeface="Calibri"/>
              </a:rPr>
              <a:t>Демухаметович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405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troitsk.org/sites/kondor/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548" y="0"/>
            <a:ext cx="474684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roitsk.org/sites/kondor/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8012" y="3150810"/>
            <a:ext cx="4716275" cy="171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47664" y="2060848"/>
            <a:ext cx="60486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spc="-45" dirty="0">
                <a:solidFill>
                  <a:srgbClr val="990000"/>
                </a:solidFill>
                <a:latin typeface="Calibri"/>
                <a:ea typeface="Times New Roman"/>
              </a:rPr>
              <a:t>1. КУВЫРОК ВПЕРЕД – ПРЫЖОК ВВЕРХ </a:t>
            </a:r>
            <a:r>
              <a:rPr lang="ru-RU" sz="1400" b="1" spc="-45" dirty="0">
                <a:solidFill>
                  <a:srgbClr val="000000"/>
                </a:solidFill>
                <a:latin typeface="Calibri"/>
                <a:ea typeface="Times New Roman"/>
              </a:rPr>
              <a:t>(вариант)</a:t>
            </a:r>
            <a:r>
              <a:rPr lang="ru-RU" sz="1400" b="1" spc="-55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b="1" spc="-55" dirty="0">
                <a:solidFill>
                  <a:srgbClr val="000000"/>
                </a:solidFill>
                <a:latin typeface="Calibri"/>
                <a:ea typeface="Times New Roman"/>
              </a:rPr>
              <a:t>Выполнение: после  отталкивания </a:t>
            </a:r>
            <a:r>
              <a:rPr lang="ru-RU" sz="1400" b="1" spc="-45" dirty="0">
                <a:solidFill>
                  <a:srgbClr val="000000"/>
                </a:solidFill>
                <a:latin typeface="Calibri"/>
                <a:ea typeface="Times New Roman"/>
              </a:rPr>
              <a:t>держать ноги прямые, следить за плотной группировкой.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b="1" spc="-135" dirty="0">
                <a:solidFill>
                  <a:srgbClr val="000000"/>
                </a:solidFill>
                <a:latin typeface="Calibri"/>
                <a:ea typeface="Times New Roman"/>
              </a:rPr>
              <a:t>Выпол</a:t>
            </a:r>
            <a:r>
              <a:rPr lang="ru-RU" sz="1400" b="1" spc="-35" dirty="0">
                <a:solidFill>
                  <a:srgbClr val="000000"/>
                </a:solidFill>
                <a:latin typeface="Calibri"/>
                <a:ea typeface="Times New Roman"/>
              </a:rPr>
              <a:t>нение: в прыжке полное разгибание ног /без прогиба в спине/</a:t>
            </a:r>
            <a:r>
              <a:rPr lang="ru-RU" sz="1400" b="1" spc="-85" dirty="0">
                <a:solidFill>
                  <a:srgbClr val="000000"/>
                </a:solidFill>
                <a:latin typeface="Calibri"/>
                <a:ea typeface="Times New Roman"/>
              </a:rPr>
              <a:t> руки узко вверху - прямые.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869160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990000"/>
                </a:solidFill>
                <a:latin typeface="Calibri"/>
                <a:ea typeface="Times New Roman"/>
              </a:rPr>
              <a:t>2. КУВЫРОК ВПЕРЕД – СТОЙКА НА РУКАХ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 (темпом)                                                                     Выполнение: выход в стойку после кувырка -темпом через сгибание ног. 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Варианты: возможность выхода в стойку с прямыми ногами. 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17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troitsk.org/sites/kondor/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642" y="332656"/>
            <a:ext cx="5740716" cy="16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33" y="3174380"/>
            <a:ext cx="5760640" cy="160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26433" y="1963244"/>
            <a:ext cx="59567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>
              <a:spcAft>
                <a:spcPts val="0"/>
              </a:spcAft>
            </a:pPr>
            <a:r>
              <a:rPr lang="ru-RU" sz="1400" b="1" dirty="0" smtClean="0">
                <a:solidFill>
                  <a:srgbClr val="990000"/>
                </a:solidFill>
                <a:latin typeface="Calibri"/>
                <a:ea typeface="Times New Roman"/>
              </a:rPr>
              <a:t>  </a:t>
            </a:r>
            <a:r>
              <a:rPr lang="ru-RU" sz="1400" b="1" dirty="0">
                <a:solidFill>
                  <a:srgbClr val="990000"/>
                </a:solidFill>
                <a:latin typeface="Calibri"/>
                <a:ea typeface="Times New Roman"/>
              </a:rPr>
              <a:t>КУВЫРОК ВПЕРЕД ПРЫЖОК С ПОВОРОТОМ НА 360 градусов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ru-RU" sz="1400" dirty="0">
              <a:latin typeface="Times New Roman"/>
              <a:ea typeface="Times New Roman"/>
            </a:endParaRPr>
          </a:p>
          <a:p>
            <a:pPr marR="243205">
              <a:spcAft>
                <a:spcPts val="0"/>
              </a:spcAft>
            </a:pPr>
            <a:r>
              <a:rPr lang="ru-RU" sz="1400" b="1" dirty="0">
                <a:latin typeface="Calibri"/>
                <a:ea typeface="Times New Roman"/>
              </a:rPr>
              <a:t>Выполнение:  полный поворот выполняется за счет выпрыгивания и маха рук вверх, в устойчивое приземление /руки держать узко - ноги прямые </a:t>
            </a:r>
            <a:r>
              <a:rPr lang="ru-RU" sz="1400" b="1" dirty="0" smtClean="0">
                <a:latin typeface="Calibri"/>
                <a:ea typeface="Times New Roman"/>
              </a:rPr>
              <a:t>вместе.</a:t>
            </a:r>
          </a:p>
          <a:p>
            <a:pPr marR="243205">
              <a:spcAft>
                <a:spcPts val="0"/>
              </a:spcAft>
            </a:pPr>
            <a:r>
              <a:rPr lang="ru-RU" sz="1400" b="1" dirty="0" smtClean="0">
                <a:solidFill>
                  <a:srgbClr val="990000"/>
                </a:solidFill>
                <a:latin typeface="Calibri"/>
                <a:ea typeface="Times New Roman"/>
              </a:rPr>
              <a:t> </a:t>
            </a:r>
            <a:r>
              <a:rPr lang="ru-RU" sz="1400" b="1" dirty="0">
                <a:solidFill>
                  <a:srgbClr val="990000"/>
                </a:solidFill>
                <a:latin typeface="Calibri"/>
                <a:ea typeface="Times New Roman"/>
              </a:rPr>
              <a:t>КУВЫРОК  НАЗАД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1400" b="1" spc="-80" dirty="0">
                <a:solidFill>
                  <a:srgbClr val="000000"/>
                </a:solidFill>
                <a:latin typeface="Calibri"/>
                <a:ea typeface="Times New Roman"/>
              </a:rPr>
              <a:t>– </a:t>
            </a:r>
            <a:r>
              <a:rPr lang="ru-RU" sz="1400" b="1" spc="-80" dirty="0">
                <a:solidFill>
                  <a:srgbClr val="990000"/>
                </a:solidFill>
                <a:latin typeface="Calibri"/>
                <a:ea typeface="Times New Roman"/>
              </a:rPr>
              <a:t>ПРЫЖОК   ВВЕРХ</a:t>
            </a:r>
            <a:r>
              <a:rPr lang="ru-RU" sz="1400" b="1" spc="-80" dirty="0">
                <a:solidFill>
                  <a:srgbClr val="000000"/>
                </a:solidFill>
                <a:latin typeface="Calibri"/>
                <a:ea typeface="Times New Roman"/>
              </a:rPr>
              <a:t>  ( с поворотом  кругом) </a:t>
            </a:r>
            <a:endParaRPr lang="ru-RU" sz="1400" dirty="0">
              <a:latin typeface="Times New Roman"/>
              <a:ea typeface="Times New Roman"/>
            </a:endParaRPr>
          </a:p>
          <a:p>
            <a:pPr marR="243205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Выполнение: </a:t>
            </a:r>
            <a:r>
              <a:rPr lang="ru-RU" sz="1400" b="1" i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Times New Roman"/>
              </a:rPr>
              <a:t>поворот только в одну сторону 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4447" y="4956964"/>
            <a:ext cx="4572000" cy="1139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600" b="1" dirty="0">
                <a:solidFill>
                  <a:srgbClr val="984806"/>
                </a:solidFill>
                <a:latin typeface="Calibri"/>
                <a:ea typeface="Calibri"/>
                <a:cs typeface="Times New Roman"/>
              </a:rPr>
              <a:t>КУВЫРОК НАЗАД В СТОЙКУ НА РУКАХ "качалка"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Выполнение: выход в стойку на руках с прямыми руками; кисти рук - вовнутрь, линия тела ровная, голова опущена на грудь.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1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1" y="2946042"/>
            <a:ext cx="6835775" cy="68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868" y="3573016"/>
            <a:ext cx="3316287" cy="125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56" y="1003647"/>
            <a:ext cx="2808312" cy="158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15" y="5145330"/>
            <a:ext cx="6835775" cy="65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5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87" y="2132856"/>
            <a:ext cx="6835775" cy="157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http://troitsk.org/sites/kondor/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4379" y="908720"/>
            <a:ext cx="4980305" cy="143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87" y="5373216"/>
            <a:ext cx="683577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 descr="http://troitsk.org/sites/kondor/1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682" y="3712328"/>
            <a:ext cx="4977002" cy="137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45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3168650"/>
            <a:ext cx="6835775" cy="62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14945"/>
            <a:ext cx="4108450" cy="138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17" y="5517232"/>
            <a:ext cx="6835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289" y="3789040"/>
            <a:ext cx="438943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9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942" y="3161200"/>
            <a:ext cx="7058465" cy="93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http://troitsk.org/sites/kondor/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84784"/>
            <a:ext cx="4370705" cy="140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97" y="5301208"/>
            <a:ext cx="683577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http://troitsk.org/sites/kondor/1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077072"/>
            <a:ext cx="403244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55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979876"/>
            <a:ext cx="5832648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C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C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CC0000"/>
                </a:solidFill>
                <a:latin typeface="Calibri"/>
                <a:ea typeface="Calibri"/>
                <a:cs typeface="Times New Roman"/>
              </a:rPr>
              <a:t>13. ЗАДНЕЕ САЛЬТО-МОРТАЛЕ С МЕСТА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34286"/>
            <a:ext cx="377983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4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OGGER_PHOTO_ID_5321183681848122770" descr="http://1.bp.blogspot.com/_vasoebUoKA8/SdikXaUpnZI/AAAAAAAABl8/UXV6VdG0Ahk/s320/20%5B1%5D.gif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3598" y="2933863"/>
            <a:ext cx="3960440" cy="13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76056" y="4429152"/>
            <a:ext cx="319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atin typeface="Calibri"/>
                <a:ea typeface="Calibri"/>
                <a:cs typeface="Times New Roman"/>
              </a:rPr>
            </a:br>
            <a:r>
              <a:rPr lang="ru-RU" sz="1400" dirty="0" err="1">
                <a:latin typeface="Calibri"/>
                <a:ea typeface="Calibri"/>
                <a:cs typeface="Times New Roman"/>
              </a:rPr>
              <a:t>И.п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. – упор присев. Группировка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4706150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И.п</a:t>
            </a:r>
            <a:r>
              <a:rPr lang="ru-RU" sz="1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 – упор присев.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2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LOGGER_PHOTO_ID_5321184399672146562" descr="http://1.bp.blogspot.com/_vasoebUoKA8/SdilBMbO-oI/AAAAAAAABmE/hxYRIha_jPo/s320/21%5B1%5D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552327"/>
            <a:ext cx="4392489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55431" y="3834722"/>
            <a:ext cx="58409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latin typeface="Times New Roman"/>
                <a:ea typeface="Times New Roman"/>
              </a:rPr>
              <a:t>И.п</a:t>
            </a:r>
            <a:r>
              <a:rPr lang="ru-RU" sz="1400" dirty="0">
                <a:latin typeface="Times New Roman"/>
                <a:ea typeface="Times New Roman"/>
              </a:rPr>
              <a:t>. – сед согнув ноги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            </a:t>
            </a:r>
            <a:r>
              <a:rPr lang="ru-RU" sz="1400" dirty="0" err="1" smtClean="0">
                <a:latin typeface="Times New Roman"/>
                <a:ea typeface="Times New Roman"/>
              </a:rPr>
              <a:t>И.п</a:t>
            </a:r>
            <a:r>
              <a:rPr lang="ru-RU" sz="1400" dirty="0">
                <a:latin typeface="Times New Roman"/>
                <a:ea typeface="Times New Roman"/>
              </a:rPr>
              <a:t>. – сед согнув </a:t>
            </a:r>
            <a:r>
              <a:rPr lang="ru-RU" sz="1400" dirty="0" smtClean="0">
                <a:latin typeface="Times New Roman"/>
                <a:ea typeface="Times New Roman"/>
              </a:rPr>
              <a:t>ноги, группировка</a:t>
            </a: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78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LOGGER_PHOTO_ID_5321187138492202066" descr="http://1.bp.blogspot.com/_vasoebUoKA8/SdingnU0fFI/AAAAAAAABmM/HNxFqySW6BI/s320/22%5B1%5D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84984"/>
            <a:ext cx="51845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19940" y="4725144"/>
            <a:ext cx="563643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err="1">
                <a:latin typeface="Calibri"/>
                <a:ea typeface="Calibri"/>
                <a:cs typeface="Times New Roman"/>
              </a:rPr>
              <a:t>И.п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. – лежа на спине.  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                          </a:t>
            </a:r>
            <a:r>
              <a:rPr lang="ru-RU" sz="1400" dirty="0" err="1">
                <a:latin typeface="Calibri"/>
                <a:ea typeface="Calibri"/>
                <a:cs typeface="Times New Roman"/>
              </a:rPr>
              <a:t>И.п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. – лежа на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спине, группировка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70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OGGER_PHOTO_ID_5321099783060249874" descr="http://4.bp.blogspot.com/_vasoebUoKA8/SdhYD2-23RI/AAAAAAAABj8/VT0622A0f5I/s200/39%5B1%5D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7711" y="3212976"/>
            <a:ext cx="223224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83768" y="462417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Упор лежа </a:t>
            </a:r>
            <a:r>
              <a:rPr lang="ru-RU" sz="1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сзади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подбородок прижать к груди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03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85581"/>
            <a:ext cx="7589837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2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321188513857818322" descr="http://3.bp.blogspot.com/_vasoebUoKA8/Sdiowq9iTtI/AAAAAAAABmU/vack4ma3TXQ/s320/25%5B1%5D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76135"/>
            <a:ext cx="2772789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LOGGER_PHOTO_ID_5321188598627167490" descr="http://4.bp.blogspot.com/_vasoebUoKA8/Sdio1mwH7QI/AAAAAAAABmc/oBT1ocJEEKE/s320/26%5B1%5D.gif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6899" y="2603883"/>
            <a:ext cx="2790835" cy="131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50283" y="3671085"/>
            <a:ext cx="516745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/>
                <a:ea typeface="Times New Roman"/>
              </a:rPr>
              <a:t>Перекаты в группировке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Выполнение перекат назад может выполняться из седа в группировке (или упора присев). Необходимо мягко, плавно, без ударов о мат, удерживая плотную группировку, перекатиться («как мячик») назад до опоры о мат лопатками, шеей, затылком. Возвратиться в </a:t>
            </a:r>
            <a:r>
              <a:rPr lang="ru-RU" sz="1200" dirty="0" err="1">
                <a:latin typeface="Times New Roman"/>
                <a:ea typeface="Times New Roman"/>
              </a:rPr>
              <a:t>и.п</a:t>
            </a:r>
            <a:r>
              <a:rPr lang="ru-RU" sz="1200" dirty="0">
                <a:latin typeface="Times New Roman"/>
                <a:ea typeface="Times New Roman"/>
              </a:rPr>
              <a:t>., подтянув ноги пятками к бедрам, и энергично подать голову и плечи вперед – перекат вперед.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LOGGER_PHOTO_ID_5321107772517117810" descr="http://1.bp.blogspot.com/_vasoebUoKA8/SdhfU6Bz73I/AAAAAAAABlU/rCvzqeC_rik/s400/41%5B1%5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164" y="1781027"/>
            <a:ext cx="4680519" cy="150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43683" y="3429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latin typeface="Times New Roman"/>
                <a:ea typeface="Times New Roman"/>
              </a:rPr>
              <a:t>Перекатом назад стойка на лопатках </a:t>
            </a:r>
            <a:r>
              <a:rPr lang="ru-RU" sz="1400" dirty="0">
                <a:latin typeface="Times New Roman"/>
                <a:ea typeface="Times New Roman"/>
              </a:rPr>
              <a:t>.Выполнение  </a:t>
            </a:r>
            <a:r>
              <a:rPr lang="ru-RU" sz="1400" dirty="0" err="1">
                <a:latin typeface="Times New Roman"/>
                <a:ea typeface="Times New Roman"/>
              </a:rPr>
              <a:t>и.п</a:t>
            </a:r>
            <a:r>
              <a:rPr lang="ru-RU" sz="1400" dirty="0">
                <a:latin typeface="Times New Roman"/>
                <a:ea typeface="Times New Roman"/>
              </a:rPr>
              <a:t>. – упор </a:t>
            </a:r>
            <a:r>
              <a:rPr lang="ru-RU" sz="1400" dirty="0" smtClean="0">
                <a:latin typeface="Times New Roman"/>
                <a:ea typeface="Times New Roman"/>
              </a:rPr>
              <a:t>присев, </a:t>
            </a:r>
            <a:r>
              <a:rPr lang="ru-RU" sz="1400" dirty="0">
                <a:latin typeface="Times New Roman"/>
                <a:ea typeface="Times New Roman"/>
              </a:rPr>
              <a:t>в</a:t>
            </a:r>
            <a:r>
              <a:rPr lang="ru-RU" sz="1400" dirty="0" smtClean="0">
                <a:latin typeface="Times New Roman"/>
                <a:ea typeface="Times New Roman"/>
              </a:rPr>
              <a:t>ыполнить перекат назад, упираясь на лопатки удерживая руками за пояс. выпрямить  ноги,  </a:t>
            </a:r>
            <a:r>
              <a:rPr lang="ru-RU" sz="1400" dirty="0">
                <a:latin typeface="Times New Roman"/>
                <a:ea typeface="Times New Roman"/>
              </a:rPr>
              <a:t>д</a:t>
            </a:r>
            <a:r>
              <a:rPr lang="ru-RU" sz="1400" dirty="0" smtClean="0">
                <a:latin typeface="Times New Roman"/>
                <a:ea typeface="Times New Roman"/>
              </a:rPr>
              <a:t>ержать 2 </a:t>
            </a:r>
            <a:r>
              <a:rPr lang="ru-RU" sz="1400" dirty="0">
                <a:latin typeface="Times New Roman"/>
                <a:ea typeface="Times New Roman"/>
              </a:rPr>
              <a:t>сек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492896"/>
            <a:ext cx="5926137" cy="246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3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259</Words>
  <Application>Microsoft Office PowerPoint</Application>
  <PresentationFormat>Экран (4:3)</PresentationFormat>
  <Paragraphs>30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ВОЛЕЙБОЛ.</dc:title>
  <dc:creator>rustem</dc:creator>
  <cp:lastModifiedBy>User</cp:lastModifiedBy>
  <cp:revision>30</cp:revision>
  <dcterms:created xsi:type="dcterms:W3CDTF">2013-04-14T17:41:10Z</dcterms:created>
  <dcterms:modified xsi:type="dcterms:W3CDTF">2013-12-26T18:56:12Z</dcterms:modified>
</cp:coreProperties>
</file>