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5" r:id="rId6"/>
    <p:sldId id="266" r:id="rId7"/>
    <p:sldId id="268" r:id="rId8"/>
    <p:sldId id="267" r:id="rId9"/>
    <p:sldId id="260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2" r:id="rId18"/>
    <p:sldId id="26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atamovich.ru/wp-content/uploads/2011/06/pol-voz-pir.p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tamovich.ru/wp-content/uploads/2011/06/chis_nas.p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-747464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Население ХМАО</a:t>
            </a:r>
            <a:endParaRPr lang="ru-RU" sz="6000" dirty="0"/>
          </a:p>
        </p:txBody>
      </p:sp>
      <p:pic>
        <p:nvPicPr>
          <p:cNvPr id="4" name="Рисунок 3" descr="Картинка 103 из 409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840" y="3700145"/>
            <a:ext cx="4455160" cy="315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hoto-finish.ru/wp-content/uploads/2010/07/20100716224944699/201005030207323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5940425" cy="39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5715016"/>
            <a:ext cx="400052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Автор: Елена Анатольевна Слизких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читель географии</a:t>
            </a:r>
          </a:p>
          <a:p>
            <a:r>
              <a:rPr lang="ru-RU" dirty="0" smtClean="0"/>
              <a:t>МБОУ «Средняя школа №5»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88640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Половозрастная структура населения – это распределение численности населения по возрастным группам отдельно для мужчин и женщин.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1556792"/>
          <a:ext cx="7488832" cy="383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936104"/>
                <a:gridCol w="936104"/>
                <a:gridCol w="936104"/>
                <a:gridCol w="936104"/>
              </a:tblGrid>
              <a:tr h="1128062">
                <a:tc rowSpan="2">
                  <a:txBody>
                    <a:bodyPr/>
                    <a:lstStyle/>
                    <a:p>
                      <a:pPr algn="ctr"/>
                      <a:endParaRPr kumimoji="0" lang="ru-RU" sz="1800" b="1" kern="1200" dirty="0" smtClean="0"/>
                    </a:p>
                    <a:p>
                      <a:pPr algn="ctr"/>
                      <a:endParaRPr kumimoji="0" lang="ru-RU" sz="1800" b="1" kern="1200" dirty="0" smtClean="0"/>
                    </a:p>
                    <a:p>
                      <a:pPr algn="ctr"/>
                      <a:r>
                        <a:rPr kumimoji="0" lang="ru-RU" sz="1800" b="1" kern="1200" dirty="0" smtClean="0"/>
                        <a:t>Годы</a:t>
                      </a:r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 население,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числе, 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млн.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общей численности населения, процентов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мужчины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женщины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мужчины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женщины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65336"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142,0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65,7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76,3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5336"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141,9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65,6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76,3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5336"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141,9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65,6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76,3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544522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Согласно приведенным данным в России число женщин сильно преобладает над числом мужчин 54% против 46% в период с 2008 по 2010 года 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3568" y="692696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Ханты-Мансийском автономном округе 753 тысячи мужчин и 785,6 тысяч женщин, соответственно 49% приходится на мужчин и 51% на женщин. Это соотношение практически не меняется на период с 2008 по 2010 год.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Ниже представлена половозрастная пирамида населения на 2008 год. Число мужчин преобладает до 24-летнего возраста, с 25 до 29 число женщин больше в 1,03 раза.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 30 до 39 снова преобладает число мужчин, после численность женщин начинает возрастать и к 70-ти годам увеличивается в 2 раза.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tamovich.ru/wp-content/uploads/2011/06/pol-voz-pir-300x175.png">
            <a:hlinkClick r:id="rId2"/>
          </p:cNvPr>
          <p:cNvPicPr/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899592" y="548680"/>
            <a:ext cx="741682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55576" y="332656"/>
            <a:ext cx="78488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 2009 и 2010 годах наблюдается та же ситуация с той поправкой, что с 35 до 44 лет начинает преобладать мужское население, а затем опять возрастает численность женского. Также с каждым годом разрыв в соотношении мужчин и женщин старше 90 лет все сильнее увеличивается: в 2008 в 7,7 раз, в 2009 в 10, а в 2010 женщин старше 90 становится в 12,9 раз больше.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3" name="Рисунок 2" descr="http://www.lukoil-zs.ru/upload/iblock/9aa/c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4968552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27584" y="112276"/>
            <a:ext cx="7380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Теперь рассмотрим половозрастную систему по трем основным возрастным группам.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Половозрастная структура населения, чел</a:t>
            </a:r>
            <a:endParaRPr lang="ru-RU" sz="20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844824"/>
          <a:ext cx="8352928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094031"/>
                <a:gridCol w="1282233"/>
                <a:gridCol w="1152128"/>
                <a:gridCol w="1152128"/>
                <a:gridCol w="1224136"/>
                <a:gridCol w="1224136"/>
              </a:tblGrid>
              <a:tr h="791669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годы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нетрудоспособные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трудоспособные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(от 16 до 59,54)</a:t>
                      </a:r>
                      <a:endParaRPr lang="ru-RU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Старше трудоспособного возраста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мужчины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женщины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мужчины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женщины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мужчины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женщины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93393"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151387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144298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553649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519168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34028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102718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153394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145569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554070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519474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37253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110202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156655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148500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554369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517274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42031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119787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548680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Как видно из таблицы, среди нетрудоспособного населения преобладает число мужчин, при этом в среднем за период с 2008 по 2010 год соотношение количества женщин на количество мужчин равно 0,95. Среди трудоспособного населения опять же преобладает мужское, в среднем за период коэффициент равен 0,94, а среди населения старше трудоспособного возраста выше число женщин, в среднем соотношение равно 2,94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57301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С 2008 по 2010 заметен некоторый рост мужского населения нетрудоспособного возраста.</a:t>
            </a:r>
            <a:br>
              <a:rPr lang="ru-RU" sz="2400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На протяжении того же периода незначительно растет число мужчин трудоспособного возраста.</a:t>
            </a:r>
            <a:br>
              <a:rPr lang="ru-RU" sz="2400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И наиболее заметно растет число мужчин старше трудоспособного возраста за данный период времени.</a:t>
            </a:r>
            <a:endParaRPr lang="ru-RU" sz="24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-171400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Число женщин нетрудоспособного возраста в период с 2008 по 2010 год  растет. Число трудоспособных женщин практически не меняется. Положительная динамика наблюдается среди женщин старше трудоспособного 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11560" y="2164215"/>
            <a:ext cx="79208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Вывод : </a:t>
            </a:r>
            <a:r>
              <a:rPr lang="ru-RU" sz="2400" b="1" i="1" dirty="0" smtClean="0"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оловозрастная пирамида ХМАО  является более уравновешенной, нежели половозрастная пирамида населения, в общем по России. Превышение численности женщин по сравнению с численностью мужчин не так отчетливо выражено. Практически на каждом возрастном промежутке различия в значениях количества мужчин и женщин минимальны.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Что касается половозрастной структуры мигрантов, то она тоже достаточно уравновешена в отношениях численности мужчин и женщин.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sz="4800" dirty="0" smtClean="0"/>
              <a:t>Национальный состав ХМАО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На территории округа проживают представители 123 национальностей, в том числе славянской, тюркской, финно-угорской групп. По данным переписи 2010 года, в национальном составе населения округа преобладают: русские, украинцы, татары, башкиры</a:t>
            </a:r>
            <a:endParaRPr lang="ru-RU" sz="2400" dirty="0"/>
          </a:p>
        </p:txBody>
      </p:sp>
      <p:pic>
        <p:nvPicPr>
          <p:cNvPr id="4" name="Рисунок 29" descr="diag3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907704" y="2852936"/>
            <a:ext cx="5472608" cy="379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Ханты-Мансийский автономный округ (историческое название – </a:t>
            </a:r>
            <a:r>
              <a:rPr lang="ru-RU" sz="2400" dirty="0" err="1" smtClean="0"/>
              <a:t>Югра</a:t>
            </a:r>
            <a:r>
              <a:rPr lang="ru-RU" sz="2400" dirty="0" smtClean="0"/>
              <a:t>) является исконным местом проживания ханты и манси и носит соответствующее этим народам название. К началу 2011 года численность ханты в автономном округе составляла 19 354 человека, манси – 10 392 человека, представителей других малочисленных народов – 602 человека.</a:t>
            </a:r>
            <a:endParaRPr lang="ru-RU" sz="2400" dirty="0"/>
          </a:p>
        </p:txBody>
      </p:sp>
      <p:pic>
        <p:nvPicPr>
          <p:cNvPr id="3" name="Рисунок 2" descr="Картинка 14 из 409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4248472" cy="3099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55576" y="188640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Динамика численности населения и коренных малочисленных народов Севера автономного округа (на начало года)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844824"/>
          <a:ext cx="7920882" cy="365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2004 г.</a:t>
                      </a:r>
                      <a:endParaRPr lang="ru-RU" dirty="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2005 г.</a:t>
                      </a:r>
                      <a:endParaRPr lang="ru-RU" dirty="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2006 г.</a:t>
                      </a:r>
                      <a:endParaRPr lang="ru-RU" dirty="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2007 г.</a:t>
                      </a:r>
                      <a:endParaRPr lang="ru-RU" dirty="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2008 г</a:t>
                      </a:r>
                      <a:endParaRPr lang="ru-RU" dirty="0"/>
                    </a:p>
                  </a:txBody>
                  <a:tcPr marL="38100" marR="38100" marT="38100" marB="38100"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Численность постоянного населения, тыс.чел.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1456,5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1469,0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1478,2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1488,3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1520,05</a:t>
                      </a:r>
                    </a:p>
                  </a:txBody>
                  <a:tcPr marL="38100" marR="38100" marT="38100" marB="38100"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В том числе КМНС, тыс.чел.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30,2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30,0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29,8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30,3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30,4</a:t>
                      </a:r>
                    </a:p>
                  </a:txBody>
                  <a:tcPr marL="38100" marR="38100" marT="38100" marB="38100"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Удельный вес КМНС, %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2,1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 На 1 января 2011 года  численность населения Ханты-Мансийского автономного округа составляет 1538,6 тысяч человек. Из них 753.1 тысяч мужчин и 785,5 тысяч женщин. Самые высокие показатели в округе  по численности населения имеют: Сургут, Нижневартовск, Нефтеюганск и Ханты-Мансийск.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96733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 Плотность населения на один квадратный километр составляет 2.9 человека. </a:t>
            </a:r>
            <a:endParaRPr lang="ru-RU" sz="2400" dirty="0"/>
          </a:p>
        </p:txBody>
      </p:sp>
      <p:pic>
        <p:nvPicPr>
          <p:cNvPr id="6" name="Рисунок 5" descr="Картинка 155 из 409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61048"/>
            <a:ext cx="4032448" cy="274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332656"/>
            <a:ext cx="83529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Несмотря на небольшую численность и незначительный удельный вес в населении, коренные малочисленные народы Севера широко расселены по территории автономного округа. В сельском населении отдельных муниципальных районов они занимают значительный удельный вес, так в Березовском районе - 22,3%,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Кондинском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районе - 16,0%.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4818" name="Рисунок 39" descr="09_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75656" y="3140968"/>
            <a:ext cx="5937250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42" descr="09_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9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476672"/>
            <a:ext cx="7848872" cy="612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11561" y="279321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Динамика демографических процессов по автономному округу по данным ЛПУ (промилле)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196752"/>
          <a:ext cx="8208912" cy="514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1026114"/>
                <a:gridCol w="1026114"/>
                <a:gridCol w="1026114"/>
                <a:gridCol w="1026114"/>
                <a:gridCol w="1026114"/>
                <a:gridCol w="1026114"/>
              </a:tblGrid>
              <a:tr h="40204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Уровень рождаемости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Уровень смертности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Естественный прирост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Всего по округу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КМНС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Всего по округу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КМНС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Всего по округу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КМНС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0408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2004 г.</a:t>
                      </a:r>
                      <a:endParaRPr lang="ru-RU" dirty="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13,9</a:t>
                      </a: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20,4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6,7</a:t>
                      </a: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10,6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7,2</a:t>
                      </a: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9,8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408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2005 г.</a:t>
                      </a:r>
                      <a:endParaRPr lang="ru-RU" dirty="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13,5</a:t>
                      </a: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21,9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7,1</a:t>
                      </a: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10,1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6,4</a:t>
                      </a: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11,8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408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2006 г.</a:t>
                      </a:r>
                      <a:endParaRPr lang="ru-RU" dirty="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13,8</a:t>
                      </a: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22,0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6,8</a:t>
                      </a: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9,9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7,0</a:t>
                      </a: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12,1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408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2007 г.</a:t>
                      </a:r>
                      <a:endParaRPr lang="ru-RU" dirty="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14,5</a:t>
                      </a: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22,8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6,7</a:t>
                      </a: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8,9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7,8</a:t>
                      </a: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13,9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408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2008 г.</a:t>
                      </a:r>
                      <a:endParaRPr lang="ru-RU" dirty="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15,4</a:t>
                      </a: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23,5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6,8</a:t>
                      </a: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8,8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8,6</a:t>
                      </a: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14,8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45" descr="09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5726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how-photo.ru/wp-content/uploads/2010/07/20100716224944699/201005030207375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48872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umilev-center.ru/wp-content/uploads/2011/08/%D0%BA%D0%BE%D1%80%D0%B5%D0%BD%D0%BD%D1%8B%D0%B5-%D0%BD%D0%B0%D1%80%D0%BE%D0%B4%D1%8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816424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http://ru.all.biz/img/ru/regions/pic/86_8_radm_9517436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590915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33 из 409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976370" cy="5709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http://www.lukoil-zs.ru/upload/iblock/85c/c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744416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8 из 409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992888" cy="568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5" descr="diag4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55576" y="404664"/>
            <a:ext cx="7920880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71600" y="289774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Динамика численности постоянного населения на начало года, тыс.человек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7650" name="Рисунок 27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475656" y="1340767"/>
            <a:ext cx="6408712" cy="5069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tamovich.ru/wp-content/uploads/2011/06/chis_nas-300x211.png">
            <a:hlinkClick r:id="rId2"/>
          </p:cNvPr>
          <p:cNvPicPr/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619672" y="2348880"/>
            <a:ext cx="58326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332656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Общая численность населения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Югры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не перестает расти, с каждым годом число людей, проживающих на данной территории, стабильно увеличивается. Приведенный ниже график описывает динамику увеличения численности населения с 1994 по 2010.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2089" y="3244334"/>
            <a:ext cx="4499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Линия графика неуклонно ползет вверх.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6093296"/>
            <a:ext cx="5901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Линия графика неуклонно ползет вверх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260648"/>
            <a:ext cx="79208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Численность примерно с такой же динамикой возрастает и на рассматриваемом промежутке времени с 2008 по 2010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 2008 численность населения была равна 1505,2 тысячам человек, к 2009 она увеличивается до 1529,3 тысяч и, наконец, в 2010 до 1538,6 тысяч. Динамика роста городского и сельского населения округа приведена в таблице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356992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Динамика численности населения </a:t>
            </a:r>
            <a:r>
              <a:rPr lang="ru-RU" sz="2000" dirty="0" err="1" smtClean="0"/>
              <a:t>Югры</a:t>
            </a:r>
            <a:r>
              <a:rPr lang="ru-RU" sz="2000" dirty="0" smtClean="0"/>
              <a:t>, </a:t>
            </a:r>
            <a:r>
              <a:rPr lang="ru-RU" sz="2000" dirty="0" err="1" smtClean="0"/>
              <a:t>тыс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3933056"/>
          <a:ext cx="7416825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годы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городское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сельское</a:t>
                      </a:r>
                      <a:endParaRPr lang="ru-RU" sz="24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1800" b="1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1374,4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1800" b="1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130,8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1800" b="1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1399,9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800" b="1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129,4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1800" b="1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1409,2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800" b="1" dirty="0" smtClean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129,4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11560" y="476672"/>
            <a:ext cx="79928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Доля горожан в общей численности населения составила около 91,5 %. За последние пять лет численность населения округа увеличилась почти на 5% и составила более 1% населения Российской Федерации. В связи с бурным развитием нефтегазодобывающей промышленности  за последние тридцать лет население округа увеличилось  более чем на 1 млн. человек.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55576" y="404664"/>
            <a:ext cx="79208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Как видно из таблицы и графика, приведенного выше, городское население вместе с общей численностью растет, а численность жителей сельской местности сокращается, что вероятнее всего вызвано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урбанизацией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9552" y="2380238"/>
            <a:ext cx="80648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Вывод : численность населения ХМАО стабильно растет, и в будущем не предвидится никаких демографических кризисов. Трудовые мигранты играют важную роль в структуре населения, адаптируясь к социальной, экономической, культурной системам. Они, забирая некоторый процент от общей численности, занимают определенную нишу в обществе.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Демография</a:t>
            </a: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99592" y="1628800"/>
            <a:ext cx="79208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Устойчивость  демографического развития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Югры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достигается за счет двух факторов: молодой возрастной структуры населения и сравнительно низким уровнем смертности в сравнении с другими регионами Российской Федерации.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Средний возраст жителей автономного округа составляет 32,8 года. У мужчин этот показатель ниже и составляет 31,9 против 33,6 у женщин.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250</TotalTime>
  <Words>984</Words>
  <Application>Microsoft Office PowerPoint</Application>
  <PresentationFormat>Экран (4:3)</PresentationFormat>
  <Paragraphs>253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Литейная</vt:lpstr>
      <vt:lpstr>Население ХМАО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Демография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Национальный состав ХМАО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ХМАО</dc:title>
  <dc:creator>user</dc:creator>
  <cp:lastModifiedBy>school5</cp:lastModifiedBy>
  <cp:revision>29</cp:revision>
  <dcterms:created xsi:type="dcterms:W3CDTF">2012-03-08T08:29:26Z</dcterms:created>
  <dcterms:modified xsi:type="dcterms:W3CDTF">2013-07-26T08:37:58Z</dcterms:modified>
</cp:coreProperties>
</file>