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9" r:id="rId14"/>
    <p:sldId id="287" r:id="rId15"/>
    <p:sldId id="272" r:id="rId16"/>
    <p:sldId id="281" r:id="rId17"/>
    <p:sldId id="277" r:id="rId18"/>
    <p:sldId id="280" r:id="rId19"/>
    <p:sldId id="271" r:id="rId20"/>
    <p:sldId id="278" r:id="rId21"/>
    <p:sldId id="275" r:id="rId22"/>
    <p:sldId id="276" r:id="rId23"/>
    <p:sldId id="274" r:id="rId24"/>
    <p:sldId id="284" r:id="rId25"/>
    <p:sldId id="282" r:id="rId26"/>
    <p:sldId id="285" r:id="rId27"/>
    <p:sldId id="283" r:id="rId28"/>
    <p:sldId id="286" r:id="rId29"/>
    <p:sldId id="289" r:id="rId30"/>
    <p:sldId id="292" r:id="rId31"/>
    <p:sldId id="291" r:id="rId32"/>
    <p:sldId id="290" r:id="rId33"/>
    <p:sldId id="294" r:id="rId34"/>
    <p:sldId id="293" r:id="rId35"/>
    <p:sldId id="298" r:id="rId36"/>
    <p:sldId id="295" r:id="rId37"/>
    <p:sldId id="296" r:id="rId38"/>
    <p:sldId id="299" r:id="rId39"/>
    <p:sldId id="297" r:id="rId40"/>
    <p:sldId id="300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660"/>
  </p:normalViewPr>
  <p:slideViewPr>
    <p:cSldViewPr>
      <p:cViewPr varScale="1">
        <p:scale>
          <a:sx n="108" d="100"/>
          <a:sy n="108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43755B2-3548-47E9-A928-DC1993662E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B33D580-4294-4A9A-8645-EBAA91247F85}" type="datetimeFigureOut">
              <a:rPr lang="ru-RU" smtClean="0"/>
              <a:t>01.08.2013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43" y="287243"/>
            <a:ext cx="6646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География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мировых природных ресурсов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916832"/>
            <a:ext cx="77484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1.Взаимодействие общества и природы.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2. Природные ресурсы.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Ресурсообеспеченность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3. Минеральные ресурсы.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877272"/>
            <a:ext cx="5344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Васильева В.В.,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географии МБОУ «</a:t>
            </a:r>
            <a:r>
              <a:rPr lang="ru-RU" dirty="0" err="1" smtClean="0"/>
              <a:t>Краснохолмская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№2 </a:t>
            </a:r>
          </a:p>
          <a:p>
            <a:r>
              <a:rPr lang="ru-RU" dirty="0" smtClean="0"/>
              <a:t>им. С. </a:t>
            </a:r>
            <a:r>
              <a:rPr lang="ru-RU" dirty="0" err="1" smtClean="0"/>
              <a:t>Забавина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0396" y="2256139"/>
            <a:ext cx="330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Главные виды </a:t>
            </a:r>
          </a:p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риродных</a:t>
            </a: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ресурсов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50232" y="476672"/>
            <a:ext cx="2448272" cy="23762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Водные ресурсы суши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28584" y="2132856"/>
            <a:ext cx="2311168" cy="23264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Биологи-</a:t>
            </a:r>
          </a:p>
          <a:p>
            <a:pPr algn="ctr"/>
            <a:r>
              <a:rPr lang="ru-RU" sz="2000" b="1" dirty="0" err="1" smtClean="0"/>
              <a:t>ческие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3866826" y="141386"/>
            <a:ext cx="2135088" cy="21646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Земельные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422766" y="4375067"/>
            <a:ext cx="2397968" cy="2354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Ресурсы Мирового океана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5576" y="4005064"/>
            <a:ext cx="2842909" cy="26642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Климатические и космические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4168" y="12068"/>
            <a:ext cx="2329408" cy="2297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Минеральные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86744" y="3055333"/>
            <a:ext cx="3011760" cy="30026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Рекреационные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0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7095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Минеральные ресурсы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20072" y="119219"/>
            <a:ext cx="3168352" cy="30778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Используется 200 видов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47751" y="1003538"/>
            <a:ext cx="720080" cy="769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24867" y="1268760"/>
            <a:ext cx="723546" cy="1023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7704" y="1772816"/>
            <a:ext cx="696691" cy="1280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19672" y="2292669"/>
            <a:ext cx="388849" cy="1383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31973" y="2578842"/>
            <a:ext cx="83643" cy="1648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9872" y="1772816"/>
            <a:ext cx="166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топливные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7791" y="2446874"/>
            <a:ext cx="10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рудные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4274" y="3002733"/>
            <a:ext cx="2070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стройматериалы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5" y="3717032"/>
            <a:ext cx="268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х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имическое сырье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082" y="4415035"/>
            <a:ext cx="2347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Драгоценные,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олудрагоценные,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поделочные камни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28982" y="2397225"/>
            <a:ext cx="1966944" cy="182961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Поиски    «вглубь»  и «вширь»</a:t>
            </a:r>
            <a:endParaRPr lang="ru-RU" sz="2000" b="1" dirty="0"/>
          </a:p>
        </p:txBody>
      </p:sp>
      <p:sp>
        <p:nvSpPr>
          <p:cNvPr id="32" name="Овал 31"/>
          <p:cNvSpPr/>
          <p:nvPr/>
        </p:nvSpPr>
        <p:spPr>
          <a:xfrm>
            <a:off x="6368523" y="3251260"/>
            <a:ext cx="2019901" cy="18333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Создание ТПК</a:t>
            </a:r>
            <a:endParaRPr lang="ru-RU" sz="2000" b="1" dirty="0"/>
          </a:p>
        </p:txBody>
      </p:sp>
      <p:sp>
        <p:nvSpPr>
          <p:cNvPr id="33" name="Овал 32"/>
          <p:cNvSpPr/>
          <p:nvPr/>
        </p:nvSpPr>
        <p:spPr>
          <a:xfrm>
            <a:off x="4708495" y="4293096"/>
            <a:ext cx="2545218" cy="24425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Комплексная переработка сырья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930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043608" y="404664"/>
            <a:ext cx="5976664" cy="6336704"/>
          </a:xfrm>
          <a:prstGeom prst="verticalScroll">
            <a:avLst>
              <a:gd name="adj" fmla="val 122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План характеристики вида ресурсов</a:t>
            </a:r>
          </a:p>
          <a:p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1. Вид ресурса, его особенности.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2. Значение данного вида ресурса.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3.Запасы.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4.Размеры использования.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5. Распространение по странам и регионам мира.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6. Проблемы использования.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7. Перспективы использования.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8. Ключевые понятия. 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5184"/>
            <a:ext cx="25234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Подготовить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доклады,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презентации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764704"/>
            <a:ext cx="9146242" cy="53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03701"/>
            <a:ext cx="4648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Процесс опустынивания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65851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09" y="116632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16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июля 2010 года ООН объявила о начале Десятилетия, посвященного пустыням и борьбе с </a:t>
            </a:r>
            <a:r>
              <a:rPr lang="ru-RU" sz="2800" b="1" dirty="0">
                <a:solidFill>
                  <a:srgbClr val="C00000"/>
                </a:solidFill>
              </a:rPr>
              <a:t>опустыниванием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. С 2010 по 2020 год должны быть активизированы меры по повышению информированности общественности о необходимости защитить земли от деградации и улучшить качество засушливых территорий, на которых проживает треть населения мира.</a:t>
            </a: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Опустыниванием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 той или иной степени затронуто 3,6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млрд.га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земли во всем мире. Сегодня риску деградации подвержены земли в более чем 100 странах. Ежегодно в результате опустынивания теряется 12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млн.га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земли.</a:t>
            </a:r>
          </a:p>
        </p:txBody>
      </p:sp>
    </p:spTree>
    <p:extLst>
      <p:ext uri="{BB962C8B-B14F-4D97-AF65-F5344CB8AC3E}">
        <p14:creationId xmlns:p14="http://schemas.microsoft.com/office/powerpoint/2010/main" val="35698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4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01"/>
            <a:ext cx="9144000" cy="55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2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2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2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08"/>
            <a:ext cx="9137323" cy="685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696962"/>
            <a:ext cx="704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Опустынивание в районе Аральского моря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13061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491833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Основные понятия темы:</a:t>
            </a:r>
          </a:p>
          <a:p>
            <a:endParaRPr lang="ru-RU" dirty="0"/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Природа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Географическая среда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Антропогенные ландшафты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Окружающая среда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Природные ресурсы</a:t>
            </a:r>
          </a:p>
          <a:p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Ресурсообеспеченность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Виды природных ресурсов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3986" r="3367" b="3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2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8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74" y="0"/>
            <a:ext cx="91924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6237312"/>
            <a:ext cx="4750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Ветры сносят песок в океан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2439" cy="66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3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7"/>
            <a:ext cx="9144000" cy="68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4260" y="44624"/>
            <a:ext cx="393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Monotype Corsiva" pitchFamily="66" charset="0"/>
              </a:rPr>
              <a:t>Ресурсы пресной воды</a:t>
            </a:r>
            <a:endParaRPr lang="ru-RU" sz="36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75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844331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6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" y="0"/>
            <a:ext cx="9147867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6309320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Опреснение морской воды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225"/>
            <a:ext cx="4622431" cy="385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3520" y="0"/>
            <a:ext cx="3636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i="1" dirty="0" smtClean="0"/>
              <a:t>Несложный </a:t>
            </a:r>
            <a:r>
              <a:rPr lang="ru-RU" sz="2000" b="1" i="1" dirty="0"/>
              <a:t>и недорогой в производстве пластиковый шар </a:t>
            </a:r>
            <a:r>
              <a:rPr lang="ru-RU" sz="2000" b="1" i="1" dirty="0" err="1"/>
              <a:t>Solarball</a:t>
            </a:r>
            <a:r>
              <a:rPr lang="ru-RU" sz="2000" b="1" i="1" dirty="0"/>
              <a:t> можно легко переносить с места на место. В его нижнюю часть, выкрашенную в чёрный цвет для лучшего поглощения солнечных лучей, заливается грязная вода. Испаряясь внутри шара, она оседает на его стенках и стекает в отдельную ёмкость.</a:t>
            </a:r>
          </a:p>
          <a:p>
            <a:r>
              <a:rPr lang="ru-RU" sz="2000" b="1" i="1" dirty="0" smtClean="0"/>
              <a:t>Поскольку </a:t>
            </a:r>
            <a:r>
              <a:rPr lang="ru-RU" sz="2000" b="1" i="1" dirty="0"/>
              <a:t>во время этого процесса загрязняющие вещества отделяются, образуется пригодный для питья конденсат. За сутки </a:t>
            </a:r>
            <a:r>
              <a:rPr lang="ru-RU" sz="2000" b="1" i="1" dirty="0" err="1"/>
              <a:t>Solarball</a:t>
            </a:r>
            <a:r>
              <a:rPr lang="ru-RU" sz="2000" b="1" i="1" dirty="0"/>
              <a:t> производит три литра питьевой воды.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7"/>
            <a:ext cx="3357179" cy="279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5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1" y="0"/>
            <a:ext cx="8391099" cy="593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975702"/>
            <a:ext cx="605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Фильтры питьевой воды в пустыне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3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60432" cy="68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Географическая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среда – это та часть земной природы, 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 которой человеческое общество непосредственно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взаимодействует в своей жизни 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и производственной деятельности.</a:t>
            </a:r>
          </a:p>
          <a:p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852936"/>
            <a:ext cx="367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Географическая среда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45066" y="3376156"/>
            <a:ext cx="39063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668985" y="3284984"/>
            <a:ext cx="378416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926" y="3833356"/>
            <a:ext cx="2331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Среда обитания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человека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7520" y="3927993"/>
            <a:ext cx="331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Источник ресурсов,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духовных сил, энергии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8009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6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" y="2780928"/>
            <a:ext cx="6271328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038063" cy="37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561" y="419335"/>
            <a:ext cx="1182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Тайга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71100" y="5910998"/>
            <a:ext cx="143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Сельва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4527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" y="548680"/>
            <a:ext cx="8525161" cy="549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040190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Лесные пожары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9494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7" y="5175"/>
            <a:ext cx="8520075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00632"/>
            <a:ext cx="736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Распространение очагов пожаров в Сибири</a:t>
            </a:r>
          </a:p>
          <a:p>
            <a:r>
              <a:rPr lang="ru-RU" sz="2000" dirty="0" smtClean="0"/>
              <a:t>                                                                                   (космический снимок)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9031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" y="12213"/>
            <a:ext cx="8449275" cy="62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046" y="6230715"/>
            <a:ext cx="613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Освоение бразильской </a:t>
            </a:r>
            <a:r>
              <a:rPr lang="ru-RU" sz="3200" b="1" i="1" dirty="0" err="1" smtClean="0"/>
              <a:t>Амазонии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038024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58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12432"/>
            <a:ext cx="707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Лес, пострадавший от кислотных дождей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87771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" y="0"/>
            <a:ext cx="8766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9416" y="5473005"/>
            <a:ext cx="30312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    Солнечная </a:t>
            </a:r>
          </a:p>
          <a:p>
            <a:r>
              <a:rPr lang="ru-RU" sz="2800" b="1" i="1" dirty="0" smtClean="0"/>
              <a:t>электростанция.</a:t>
            </a:r>
          </a:p>
          <a:p>
            <a:r>
              <a:rPr lang="ru-RU" sz="2800" b="1" i="1" dirty="0" smtClean="0"/>
              <a:t> США.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1360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479" y="5619899"/>
            <a:ext cx="611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Солнечная электростанция. Япония.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55298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3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464" y="6345324"/>
            <a:ext cx="869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Чехия – один из лидеров по использованию солнечной энергии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6817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91801" cy="577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7763" y="5901172"/>
            <a:ext cx="9324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Использование энергии Солнца в офисном здании. Китай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933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8987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Антропогенное влияние на природную среду</a:t>
            </a:r>
          </a:p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Состояние природной среды бывает: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стественное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не измененное хозяйственной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деятельностью человека;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авновесное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естественное восстановление опережает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антропогенное воздействие;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ризисное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скорость восстановления ниже, чем воздействие;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ритическое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начало деградации экологических систем;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атастрофическое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труднообратимый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процесс деградации;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остояние коллапса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необратимая деградация.</a:t>
            </a:r>
          </a:p>
        </p:txBody>
      </p:sp>
    </p:spTree>
    <p:extLst>
      <p:ext uri="{BB962C8B-B14F-4D97-AF65-F5344CB8AC3E}">
        <p14:creationId xmlns:p14="http://schemas.microsoft.com/office/powerpoint/2010/main" val="1691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3494" cy="68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3494" y="188640"/>
            <a:ext cx="1499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Исполь</a:t>
            </a:r>
            <a:endParaRPr lang="ru-RU" sz="2400" b="1" dirty="0" smtClean="0"/>
          </a:p>
          <a:p>
            <a:r>
              <a:rPr lang="ru-RU" sz="2400" b="1" dirty="0" err="1"/>
              <a:t>з</a:t>
            </a:r>
            <a:r>
              <a:rPr lang="ru-RU" sz="2400" b="1" dirty="0" err="1" smtClean="0"/>
              <a:t>ование</a:t>
            </a:r>
            <a:endParaRPr lang="ru-RU" sz="2400" b="1" dirty="0" smtClean="0"/>
          </a:p>
          <a:p>
            <a:r>
              <a:rPr lang="ru-RU" sz="2400" b="1" dirty="0"/>
              <a:t>в</a:t>
            </a:r>
            <a:r>
              <a:rPr lang="ru-RU" sz="2400" b="1" dirty="0" smtClean="0"/>
              <a:t>етровой </a:t>
            </a:r>
          </a:p>
          <a:p>
            <a:r>
              <a:rPr lang="ru-RU" sz="2400" b="1" dirty="0" smtClean="0"/>
              <a:t>энергии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2617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633"/>
            <a:ext cx="6503069" cy="504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425" y="-44699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Агроклиматическая карта мира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5150" y="5661248"/>
            <a:ext cx="538006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Проанализируйте данные агроклиматической карты атласа.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Выявите регионы и страны, в которых соотношение тепла и влаги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оптимально для произрастания сельскохозяйственных культур.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1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8300"/>
            <a:ext cx="8866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Антропогенные ландшафты – 60% земной суши.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186" y="1446798"/>
            <a:ext cx="6736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-сельскохозяйственные               пашни, пастбища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лесохозяйственные                         вторичные леса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водные                                             каналы, пруды 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вдхр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городские                                                    города, поселки;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ромышленные                                       заводы,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ш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ахты.;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16197" y="1628800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619128" y="2756801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619128" y="3433762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650141" y="4032430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619128" y="2269713"/>
            <a:ext cx="429117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3819"/>
            <a:ext cx="3008851" cy="22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9881"/>
            <a:ext cx="3146365" cy="18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62" y="2804824"/>
            <a:ext cx="3389362" cy="215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85469"/>
            <a:ext cx="3104861" cy="23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4018"/>
            <a:ext cx="2570301" cy="209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49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Антропогенные ландшафты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036" y="173114"/>
            <a:ext cx="5717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Обмен веществ 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между обществом и природой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780928"/>
            <a:ext cx="239424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ОБЩЕСТВО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708920"/>
            <a:ext cx="210480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ПРИРОДА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67844" y="357301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39852" y="2730733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9852" y="1988840"/>
            <a:ext cx="206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</a:t>
            </a:r>
            <a:r>
              <a:rPr lang="ru-RU" b="1" i="1" dirty="0" smtClean="0"/>
              <a:t>редства </a:t>
            </a:r>
          </a:p>
          <a:p>
            <a:r>
              <a:rPr lang="ru-RU" b="1" i="1" dirty="0"/>
              <a:t>к</a:t>
            </a:r>
            <a:r>
              <a:rPr lang="ru-RU" b="1" i="1" dirty="0" smtClean="0"/>
              <a:t> существованию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01631" y="3651230"/>
            <a:ext cx="100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отходы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01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03" y="188640"/>
            <a:ext cx="78866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Проблемы взаимодействия общества и природы</a:t>
            </a: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251520" y="3933056"/>
            <a:ext cx="5184576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2. Охрана окружающей среды от загрязнения.</a:t>
            </a:r>
          </a:p>
        </p:txBody>
      </p:sp>
      <p:sp>
        <p:nvSpPr>
          <p:cNvPr id="5" name="Овал 4"/>
          <p:cNvSpPr/>
          <p:nvPr/>
        </p:nvSpPr>
        <p:spPr>
          <a:xfrm>
            <a:off x="3203848" y="1556792"/>
            <a:ext cx="5184576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1.Рациональное использование природных ресурсов.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51" y="116632"/>
            <a:ext cx="592508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Природные ресурсы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совокупность природных объектов,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ригодных для использования человеком.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785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РЕСУРСООБЕСПЕЧЕННОСТЬ =  ---------------------------------------</a:t>
            </a:r>
          </a:p>
          <a:p>
            <a:endParaRPr lang="ru-RU" sz="24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55976" y="1268760"/>
            <a:ext cx="370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ВЕЛИЧИНА ПРИРОДНЫХ РЕСУРСОВ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115" y="1638092"/>
            <a:ext cx="382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РАЗМЕРЫ ИХ ИСПОЛЬЗОВАНИЯ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029836"/>
            <a:ext cx="2777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Р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выражается: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271" y="51571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746" y="2708920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1-</a:t>
            </a:r>
            <a:r>
              <a:rPr lang="ru-RU" b="1" i="1" dirty="0"/>
              <a:t>количеством лет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на которые хватит 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данного вида ресурсов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6205" y="2726722"/>
            <a:ext cx="216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2-запасами ресурса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/>
              <a:t>на душу населения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153" y="38500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______________________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7746" y="3573016"/>
            <a:ext cx="282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Общегеологические                запасы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990" y="4208148"/>
            <a:ext cx="15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Добыча в год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50777" y="384620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________________________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15165" y="3561817"/>
            <a:ext cx="2598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      Общегеологические </a:t>
            </a:r>
          </a:p>
          <a:p>
            <a:r>
              <a:rPr lang="ru-RU" b="1" i="1" dirty="0" smtClean="0"/>
              <a:t>                запасы</a:t>
            </a:r>
            <a:endParaRPr lang="ru-RU" b="1" i="1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17848" y="41797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ЧН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4245"/>
            <a:ext cx="2359525" cy="19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7699"/>
            <a:ext cx="2749299" cy="206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492</TotalTime>
  <Words>476</Words>
  <Application>Microsoft Office PowerPoint</Application>
  <PresentationFormat>Экран (4:3)</PresentationFormat>
  <Paragraphs>149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</vt:lpstr>
      <vt:lpstr>Monotype Corsiva</vt:lpstr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51</cp:revision>
  <dcterms:created xsi:type="dcterms:W3CDTF">2011-09-26T15:35:54Z</dcterms:created>
  <dcterms:modified xsi:type="dcterms:W3CDTF">2013-08-01T14:27:05Z</dcterms:modified>
</cp:coreProperties>
</file>