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5" r:id="rId2"/>
    <p:sldId id="298" r:id="rId3"/>
    <p:sldId id="300" r:id="rId4"/>
    <p:sldId id="296" r:id="rId5"/>
    <p:sldId id="29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17CA8-6044-49B3-8C17-0B090E5C6AA6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BF638-10B4-4F11-9275-518D2897A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2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BF638-10B4-4F11-9275-518D2897A38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F403-0DC6-4742-BC9E-EC51C27D5B88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4F403-0DC6-4742-BC9E-EC51C27D5B88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5239-AF08-4C13-91C0-518FEF87C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6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7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8.xml"/><Relationship Id="rId18" Type="http://schemas.openxmlformats.org/officeDocument/2006/relationships/slide" Target="slide39.xml"/><Relationship Id="rId26" Type="http://schemas.openxmlformats.org/officeDocument/2006/relationships/slide" Target="slide29.xml"/><Relationship Id="rId3" Type="http://schemas.openxmlformats.org/officeDocument/2006/relationships/slide" Target="slide32.xml"/><Relationship Id="rId21" Type="http://schemas.openxmlformats.org/officeDocument/2006/relationships/slide" Target="slide20.xml"/><Relationship Id="rId34" Type="http://schemas.openxmlformats.org/officeDocument/2006/relationships/slide" Target="slide23.xml"/><Relationship Id="rId7" Type="http://schemas.openxmlformats.org/officeDocument/2006/relationships/slide" Target="slide31.xml"/><Relationship Id="rId12" Type="http://schemas.openxmlformats.org/officeDocument/2006/relationships/slide" Target="slide10.xml"/><Relationship Id="rId17" Type="http://schemas.openxmlformats.org/officeDocument/2006/relationships/slide" Target="slide40.xml"/><Relationship Id="rId25" Type="http://schemas.openxmlformats.org/officeDocument/2006/relationships/slide" Target="slide16.xml"/><Relationship Id="rId33" Type="http://schemas.openxmlformats.org/officeDocument/2006/relationships/slide" Target="slide41.xml"/><Relationship Id="rId2" Type="http://schemas.openxmlformats.org/officeDocument/2006/relationships/slide" Target="slide17.xml"/><Relationship Id="rId16" Type="http://schemas.openxmlformats.org/officeDocument/2006/relationships/slide" Target="slide33.xml"/><Relationship Id="rId20" Type="http://schemas.openxmlformats.org/officeDocument/2006/relationships/slide" Target="slide34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24" Type="http://schemas.openxmlformats.org/officeDocument/2006/relationships/slide" Target="slide13.xml"/><Relationship Id="rId32" Type="http://schemas.openxmlformats.org/officeDocument/2006/relationships/slide" Target="slide30.xml"/><Relationship Id="rId5" Type="http://schemas.openxmlformats.org/officeDocument/2006/relationships/slide" Target="slide26.xml"/><Relationship Id="rId15" Type="http://schemas.openxmlformats.org/officeDocument/2006/relationships/slide" Target="slide11.xml"/><Relationship Id="rId23" Type="http://schemas.openxmlformats.org/officeDocument/2006/relationships/slide" Target="slide14.xml"/><Relationship Id="rId28" Type="http://schemas.openxmlformats.org/officeDocument/2006/relationships/slide" Target="slide22.xml"/><Relationship Id="rId36" Type="http://schemas.openxmlformats.org/officeDocument/2006/relationships/slide" Target="slide6.xml"/><Relationship Id="rId10" Type="http://schemas.openxmlformats.org/officeDocument/2006/relationships/slide" Target="slide27.xml"/><Relationship Id="rId19" Type="http://schemas.openxmlformats.org/officeDocument/2006/relationships/slide" Target="slide28.xml"/><Relationship Id="rId31" Type="http://schemas.openxmlformats.org/officeDocument/2006/relationships/slide" Target="slide24.xml"/><Relationship Id="rId4" Type="http://schemas.openxmlformats.org/officeDocument/2006/relationships/slide" Target="slide18.xml"/><Relationship Id="rId9" Type="http://schemas.openxmlformats.org/officeDocument/2006/relationships/slide" Target="slide25.xml"/><Relationship Id="rId14" Type="http://schemas.openxmlformats.org/officeDocument/2006/relationships/slide" Target="slide12.xml"/><Relationship Id="rId22" Type="http://schemas.openxmlformats.org/officeDocument/2006/relationships/slide" Target="slide21.xml"/><Relationship Id="rId27" Type="http://schemas.openxmlformats.org/officeDocument/2006/relationships/slide" Target="slide36.xml"/><Relationship Id="rId30" Type="http://schemas.openxmlformats.org/officeDocument/2006/relationships/slide" Target="slide35.xml"/><Relationship Id="rId35" Type="http://schemas.openxmlformats.org/officeDocument/2006/relationships/slide" Target="slide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9" descr="Nature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81236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ЭКОЛОГИЧЕСКИЙ ТУРНИР ЗНАТОКОВ</a:t>
            </a:r>
            <a:endParaRPr lang="ru-RU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Рисунок 7" descr="Nature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9301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4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dirty="0" smtClean="0"/>
              <a:t>Какое животное живет дольше всех?</a:t>
            </a:r>
            <a:endParaRPr lang="ru-RU" sz="3600" dirty="0" smtClean="0">
              <a:solidFill>
                <a:srgbClr val="000099"/>
              </a:solidFill>
            </a:endParaRPr>
          </a:p>
        </p:txBody>
      </p:sp>
      <p:sp>
        <p:nvSpPr>
          <p:cNvPr id="71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9</a:t>
            </a:r>
          </a:p>
        </p:txBody>
      </p:sp>
      <p:sp>
        <p:nvSpPr>
          <p:cNvPr id="307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 useBgFill="1">
        <p:nvSpPr>
          <p:cNvPr id="30732" name="Rectangle 12"/>
          <p:cNvSpPr>
            <a:spLocks noChangeArrowheads="1"/>
          </p:cNvSpPr>
          <p:nvPr/>
        </p:nvSpPr>
        <p:spPr bwMode="auto">
          <a:xfrm>
            <a:off x="4214810" y="3716338"/>
            <a:ext cx="4678365" cy="574675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0733" name="AutoShape 13"/>
          <p:cNvSpPr>
            <a:spLocks noChangeArrowheads="1"/>
          </p:cNvSpPr>
          <p:nvPr/>
        </p:nvSpPr>
        <p:spPr bwMode="auto">
          <a:xfrm rot="10800000">
            <a:off x="5148262" y="4797425"/>
            <a:ext cx="3710017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CC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r>
              <a:rPr lang="ru-RU" sz="2800" b="1" dirty="0">
                <a:solidFill>
                  <a:srgbClr val="CC0000"/>
                </a:solidFill>
              </a:rPr>
              <a:t>С</a:t>
            </a:r>
            <a:r>
              <a:rPr lang="ru-RU" sz="2800" b="1" dirty="0" smtClean="0">
                <a:solidFill>
                  <a:srgbClr val="CC0000"/>
                </a:solidFill>
              </a:rPr>
              <a:t>лоновая черепаха</a:t>
            </a:r>
          </a:p>
          <a:p>
            <a:r>
              <a:rPr lang="ru-RU" sz="2800" b="1" dirty="0">
                <a:solidFill>
                  <a:srgbClr val="CC0000"/>
                </a:solidFill>
              </a:rPr>
              <a:t> </a:t>
            </a:r>
            <a:r>
              <a:rPr lang="ru-RU" sz="2800" b="1" dirty="0" smtClean="0">
                <a:solidFill>
                  <a:srgbClr val="CC0000"/>
                </a:solidFill>
              </a:rPr>
              <a:t>     Живет 175 лет</a:t>
            </a:r>
            <a:endParaRPr lang="ru-RU" sz="2800" b="1" dirty="0">
              <a:solidFill>
                <a:srgbClr val="CC0000"/>
              </a:solidFill>
            </a:endParaRPr>
          </a:p>
        </p:txBody>
      </p:sp>
      <p:sp>
        <p:nvSpPr>
          <p:cNvPr id="7183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40" name="Rectangl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  <p:bldP spid="30723" grpId="0" build="p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/>
              <a:t>У </a:t>
            </a:r>
            <a:r>
              <a:rPr lang="ru-RU" sz="3600" dirty="0" smtClean="0"/>
              <a:t>кого  </a:t>
            </a:r>
            <a:r>
              <a:rPr lang="ru-RU" sz="3600" dirty="0"/>
              <a:t>самое крупное яйцо</a:t>
            </a:r>
            <a:r>
              <a:rPr lang="ru-RU" sz="3600" dirty="0" smtClean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81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13</a:t>
            </a:r>
          </a:p>
        </p:txBody>
      </p:sp>
      <p:sp>
        <p:nvSpPr>
          <p:cNvPr id="31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7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7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7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7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 useBgFill="1">
        <p:nvSpPr>
          <p:cNvPr id="31756" name="Rectangle 12"/>
          <p:cNvSpPr>
            <a:spLocks noChangeArrowheads="1"/>
          </p:cNvSpPr>
          <p:nvPr/>
        </p:nvSpPr>
        <p:spPr bwMode="auto">
          <a:xfrm>
            <a:off x="4143372" y="3716338"/>
            <a:ext cx="4749803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1757" name="AutoShape 13"/>
          <p:cNvSpPr>
            <a:spLocks noChangeArrowheads="1"/>
          </p:cNvSpPr>
          <p:nvPr/>
        </p:nvSpPr>
        <p:spPr bwMode="auto">
          <a:xfrm rot="10800000">
            <a:off x="5148262" y="4797425"/>
            <a:ext cx="3710017" cy="1295400"/>
          </a:xfrm>
          <a:prstGeom prst="wedgeRectCallout">
            <a:avLst>
              <a:gd name="adj1" fmla="val -5278"/>
              <a:gd name="adj2" fmla="val 85417"/>
            </a:avLst>
          </a:prstGeom>
          <a:ln w="57150">
            <a:solidFill>
              <a:srgbClr val="0070C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/>
          <a:lstStyle/>
          <a:p>
            <a:pPr algn="ctr"/>
            <a:r>
              <a:rPr lang="ru-RU" sz="4400" b="1" dirty="0" smtClean="0">
                <a:solidFill>
                  <a:srgbClr val="CC0000"/>
                </a:solidFill>
              </a:rPr>
              <a:t>У страуса</a:t>
            </a:r>
          </a:p>
          <a:p>
            <a:pPr algn="ctr"/>
            <a:r>
              <a:rPr lang="ru-RU" sz="4400" b="1" dirty="0" smtClean="0">
                <a:solidFill>
                  <a:srgbClr val="CC0000"/>
                </a:solidFill>
              </a:rPr>
              <a:t>13,5 см, 1,7 кг </a:t>
            </a:r>
            <a:endParaRPr lang="ru-RU" sz="4400" b="1" dirty="0">
              <a:solidFill>
                <a:srgbClr val="CC0000"/>
              </a:solidFill>
            </a:endParaRPr>
          </a:p>
        </p:txBody>
      </p:sp>
      <p:sp>
        <p:nvSpPr>
          <p:cNvPr id="820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76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7" grpId="0" build="p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Самое громкоголосое животное?</a:t>
            </a:r>
          </a:p>
          <a:p>
            <a:pPr algn="ctr" eaLnBrk="1" hangingPunct="1">
              <a:buFontTx/>
              <a:buNone/>
            </a:pPr>
            <a:endParaRPr lang="ru-RU" sz="3600" dirty="0" smtClean="0">
              <a:solidFill>
                <a:srgbClr val="000099"/>
              </a:solidFill>
            </a:endParaRPr>
          </a:p>
        </p:txBody>
      </p:sp>
      <p:sp>
        <p:nvSpPr>
          <p:cNvPr id="92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17</a:t>
            </a:r>
          </a:p>
        </p:txBody>
      </p:sp>
      <p:sp>
        <p:nvSpPr>
          <p:cNvPr id="327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 useBgFill="1">
        <p:nvSpPr>
          <p:cNvPr id="32780" name="Rectangle 12"/>
          <p:cNvSpPr>
            <a:spLocks noChangeArrowheads="1"/>
          </p:cNvSpPr>
          <p:nvPr/>
        </p:nvSpPr>
        <p:spPr bwMode="auto">
          <a:xfrm>
            <a:off x="3857620" y="3716338"/>
            <a:ext cx="503555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278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57150"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Крокодил, бегемот, лев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9231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8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0" grpId="1"/>
      <p:bldP spid="32771" grpId="0" build="p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911975" cy="1368425"/>
          </a:xfrm>
          <a:ln w="57150" cmpd="tri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99"/>
                </a:solidFill>
              </a:rPr>
              <a:t>У какого животного самое мощное сердце?</a:t>
            </a:r>
          </a:p>
        </p:txBody>
      </p:sp>
      <p:sp>
        <p:nvSpPr>
          <p:cNvPr id="102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21</a:t>
            </a:r>
          </a:p>
        </p:txBody>
      </p:sp>
      <p:sp>
        <p:nvSpPr>
          <p:cNvPr id="337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38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38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38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 useBgFill="1">
        <p:nvSpPr>
          <p:cNvPr id="33804" name="Rectangle 12"/>
          <p:cNvSpPr>
            <a:spLocks noChangeArrowheads="1"/>
          </p:cNvSpPr>
          <p:nvPr/>
        </p:nvSpPr>
        <p:spPr bwMode="auto">
          <a:xfrm>
            <a:off x="4143372" y="3716338"/>
            <a:ext cx="4749803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3805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527425" cy="1295400"/>
          </a:xfrm>
          <a:prstGeom prst="wedgeRectCallout">
            <a:avLst>
              <a:gd name="adj1" fmla="val -3963"/>
              <a:gd name="adj2" fmla="val 85417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CC0000"/>
                </a:solidFill>
              </a:rPr>
              <a:t>У жирафа</a:t>
            </a:r>
            <a:endParaRPr lang="ru-RU" sz="4400" b="1" dirty="0">
              <a:solidFill>
                <a:srgbClr val="CC0000"/>
              </a:solidFill>
            </a:endParaRPr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381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338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33795" grpId="0" build="p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/>
              <a:t>Как называется самая крупная </a:t>
            </a:r>
            <a:r>
              <a:rPr lang="ru-RU" dirty="0" smtClean="0"/>
              <a:t>рыба?</a:t>
            </a: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1126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7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647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22</a:t>
            </a:r>
          </a:p>
        </p:txBody>
      </p:sp>
      <p:sp>
        <p:nvSpPr>
          <p:cNvPr id="348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 useBgFill="1">
        <p:nvSpPr>
          <p:cNvPr id="34828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4829" name="AutoShape 13"/>
          <p:cNvSpPr>
            <a:spLocks noChangeArrowheads="1"/>
          </p:cNvSpPr>
          <p:nvPr/>
        </p:nvSpPr>
        <p:spPr bwMode="auto">
          <a:xfrm rot="10800000">
            <a:off x="5148261" y="4797425"/>
            <a:ext cx="3638579" cy="1061244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17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Китовая акула – 18м, 3т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836" name="Rectangl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  <p:bldP spid="34819" grpId="0" build="p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/>
              <a:t>Какое животное является самым высоким</a:t>
            </a:r>
            <a:r>
              <a:rPr lang="ru-RU" sz="3600" dirty="0" smtClean="0"/>
              <a:t>?</a:t>
            </a:r>
            <a:endParaRPr lang="ru-RU" sz="3600" dirty="0" smtClean="0">
              <a:solidFill>
                <a:srgbClr val="000099"/>
              </a:solidFill>
            </a:endParaRPr>
          </a:p>
        </p:txBody>
      </p:sp>
      <p:sp>
        <p:nvSpPr>
          <p:cNvPr id="1229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29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25</a:t>
            </a:r>
          </a:p>
        </p:txBody>
      </p:sp>
      <p:sp>
        <p:nvSpPr>
          <p:cNvPr id="3584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4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5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 useBgFill="1">
        <p:nvSpPr>
          <p:cNvPr id="35852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585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r>
              <a:rPr lang="ru-RU" sz="4000" b="1" i="1" dirty="0" smtClean="0">
                <a:solidFill>
                  <a:srgbClr val="CC0000"/>
                </a:solidFill>
              </a:rPr>
              <a:t>Жираф </a:t>
            </a:r>
            <a:endParaRPr lang="ru-RU" sz="4000" b="1" i="1" dirty="0">
              <a:solidFill>
                <a:srgbClr val="CC0000"/>
              </a:solidFill>
            </a:endParaRP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859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2" grpId="1"/>
      <p:bldP spid="35843" grpId="0" build="p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dirty="0"/>
              <a:t>Какое животное является самым медлительным</a:t>
            </a: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133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31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30</a:t>
            </a:r>
          </a:p>
        </p:txBody>
      </p:sp>
      <p:sp>
        <p:nvSpPr>
          <p:cNvPr id="3687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87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87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87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87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 useBgFill="1">
        <p:nvSpPr>
          <p:cNvPr id="36876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FFFF00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6877" name="AutoShape 13"/>
          <p:cNvSpPr>
            <a:spLocks noChangeArrowheads="1"/>
          </p:cNvSpPr>
          <p:nvPr/>
        </p:nvSpPr>
        <p:spPr bwMode="auto">
          <a:xfrm rot="10800000">
            <a:off x="5357817" y="4786322"/>
            <a:ext cx="3571900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dirty="0"/>
              <a:t>Трехпалый ленивец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1332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88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6" grpId="1"/>
      <p:bldP spid="36867" grpId="0" build="p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2" y="1989138"/>
            <a:ext cx="7454929" cy="1368425"/>
          </a:xfrm>
          <a:ln w="92075" cap="rnd" cmpd="thinThick">
            <a:solidFill>
              <a:srgbClr val="FF0000"/>
            </a:solidFill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зебрах водятся полосатые блохи. 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</a:t>
            </a:r>
          </a:p>
        </p:txBody>
      </p:sp>
      <p:sp>
        <p:nvSpPr>
          <p:cNvPr id="3789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78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78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78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789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 useBgFill="1">
        <p:nvSpPr>
          <p:cNvPr id="37900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790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49567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r>
              <a:rPr lang="ru-RU" sz="2800" dirty="0"/>
              <a:t>Нет. Блохи на зебрах не </a:t>
            </a:r>
            <a:r>
              <a:rPr lang="ru-RU" sz="2800" dirty="0" smtClean="0"/>
              <a:t>маскируются.</a:t>
            </a:r>
            <a:endParaRPr lang="ru-RU" sz="2800" dirty="0"/>
          </a:p>
        </p:txBody>
      </p:sp>
      <p:sp>
        <p:nvSpPr>
          <p:cNvPr id="14351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7908" name="Rectangle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6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  <p:bldP spid="37891" grpId="0" build="p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8965" y="1844824"/>
            <a:ext cx="6780212" cy="1368425"/>
          </a:xfr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Божьи коровки кусаются, когда рассержены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36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71550" y="76517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7</a:t>
            </a:r>
          </a:p>
        </p:txBody>
      </p:sp>
      <p:sp>
        <p:nvSpPr>
          <p:cNvPr id="3891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 useBgFill="1">
        <p:nvSpPr>
          <p:cNvPr id="38924" name="Rectangle 12"/>
          <p:cNvSpPr>
            <a:spLocks noChangeArrowheads="1"/>
          </p:cNvSpPr>
          <p:nvPr/>
        </p:nvSpPr>
        <p:spPr bwMode="auto">
          <a:xfrm>
            <a:off x="4143372" y="3716338"/>
            <a:ext cx="4749803" cy="574675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8925" name="AutoShape 13"/>
          <p:cNvSpPr>
            <a:spLocks noChangeArrowheads="1"/>
          </p:cNvSpPr>
          <p:nvPr/>
        </p:nvSpPr>
        <p:spPr bwMode="auto">
          <a:xfrm rot="10800000">
            <a:off x="5000628" y="4857760"/>
            <a:ext cx="3889375" cy="1368425"/>
          </a:xfrm>
          <a:prstGeom prst="wedgeRectCallout">
            <a:avLst>
              <a:gd name="adj1" fmla="val -819"/>
              <a:gd name="adj2" fmla="val 83523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Нет. Когда божьим коровкам досаждают, из их суставов сочится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крове образная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едкая жидкость, раздражающая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93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 build="p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831" y="1601467"/>
            <a:ext cx="7704137" cy="1657350"/>
          </a:xfrm>
          <a:ln w="571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Кобра танцует под звуки дудочки факира</a:t>
            </a: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39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11</a:t>
            </a:r>
          </a:p>
        </p:txBody>
      </p:sp>
      <p:sp>
        <p:nvSpPr>
          <p:cNvPr id="399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4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4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4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4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 dirty="0"/>
          </a:p>
        </p:txBody>
      </p:sp>
      <p:sp useBgFill="1">
        <p:nvSpPr>
          <p:cNvPr id="39948" name="Rectangle 12"/>
          <p:cNvSpPr>
            <a:spLocks noChangeArrowheads="1"/>
          </p:cNvSpPr>
          <p:nvPr/>
        </p:nvSpPr>
        <p:spPr bwMode="auto">
          <a:xfrm>
            <a:off x="3929058" y="3716338"/>
            <a:ext cx="4964117" cy="574675"/>
          </a:xfrm>
          <a:prstGeom prst="rect">
            <a:avLst/>
          </a:prstGeom>
          <a:ln w="76200" cmpd="thickThin" algn="ctr">
            <a:solidFill>
              <a:srgbClr val="EC20CF"/>
            </a:solidFill>
            <a:miter lim="800000"/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3994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368425"/>
          </a:xfrm>
          <a:prstGeom prst="wedgeRectCallout">
            <a:avLst>
              <a:gd name="adj1" fmla="val -5278"/>
              <a:gd name="adj2" fmla="val 83523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7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Нет. Кобра не способна слышать музыку, когда с корзины где находится змея, снимают крышку, кобра приподнимается, готовясь к защите, а затем следует за движениями дудочки, готовясь к атаке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95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8" grpId="1"/>
      <p:bldP spid="39939" grpId="0" build="p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908563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 турнира</a:t>
            </a:r>
          </a:p>
          <a:p>
            <a:pPr algn="ctr"/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WlZ</a:t>
            </a: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QUD</a:t>
            </a:r>
            <a:r>
              <a:rPr lang="ru-RU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мн</a:t>
            </a:r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qr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ln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endParaRPr lang="en-US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Sdy</a:t>
            </a: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r>
              <a:rPr lang="en-US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wu</a:t>
            </a:r>
            <a:endParaRPr lang="ru-RU" sz="6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syq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rz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ы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0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7632700" cy="1368425"/>
          </a:xfr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Чтобы спастись от врагов, крокодилы притворяются бревнами. 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41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19</a:t>
            </a:r>
          </a:p>
        </p:txBody>
      </p:sp>
      <p:sp>
        <p:nvSpPr>
          <p:cNvPr id="409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 useBgFill="1">
        <p:nvSpPr>
          <p:cNvPr id="40972" name="Rectangle 12"/>
          <p:cNvSpPr>
            <a:spLocks noChangeArrowheads="1"/>
          </p:cNvSpPr>
          <p:nvPr/>
        </p:nvSpPr>
        <p:spPr bwMode="auto">
          <a:xfrm>
            <a:off x="4000496" y="3716338"/>
            <a:ext cx="4892679" cy="574675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0973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455988" cy="1295400"/>
          </a:xfrm>
          <a:prstGeom prst="wedgeRectCallout">
            <a:avLst>
              <a:gd name="adj1" fmla="val -7144"/>
              <a:gd name="adj2" fmla="val 85417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Нет. Крокодилы действительно похожи на плывущие бревна, но они пользуются этим сходством, чтобы подкрасться поближе к своим жертвам).</a:t>
            </a:r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9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40963" grpId="0" build="p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920038" cy="1368425"/>
          </a:xfr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 </a:t>
            </a:r>
            <a:r>
              <a:rPr lang="ru-RU" sz="4000" dirty="0"/>
              <a:t>Змеи могут совершать прыжки на высоту до </a:t>
            </a:r>
            <a:r>
              <a:rPr lang="ru-RU" sz="4000" dirty="0" smtClean="0"/>
              <a:t>1м.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184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3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23</a:t>
            </a:r>
          </a:p>
        </p:txBody>
      </p:sp>
      <p:sp>
        <p:nvSpPr>
          <p:cNvPr id="419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9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9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9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9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 useBgFill="1">
        <p:nvSpPr>
          <p:cNvPr id="41996" name="Rectangle 12"/>
          <p:cNvSpPr>
            <a:spLocks noChangeArrowheads="1"/>
          </p:cNvSpPr>
          <p:nvPr/>
        </p:nvSpPr>
        <p:spPr bwMode="auto">
          <a:xfrm>
            <a:off x="3857620" y="3716338"/>
            <a:ext cx="5035555" cy="574675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199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816350" cy="1295400"/>
          </a:xfrm>
          <a:prstGeom prst="wedgeRectCallout">
            <a:avLst>
              <a:gd name="adj1" fmla="val 2037"/>
              <a:gd name="adj2" fmla="val 85417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11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Да. Гадюка, обитающая в Центральной Америке, способна прыгать на высоту до 1м, нападая на свою жертву</a:t>
            </a:r>
            <a:endParaRPr 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0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  <p:bldP spid="41987" grpId="0" build="p" animBg="1"/>
      <p:bldP spid="41991" grpId="0" animBg="1"/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Верблюды во время странствий по пустыне хранят запас воды в своих горбах.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27</a:t>
            </a:r>
          </a:p>
        </p:txBody>
      </p:sp>
      <p:sp>
        <p:nvSpPr>
          <p:cNvPr id="430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020" name="Rectangle 12"/>
          <p:cNvSpPr>
            <a:spLocks noChangeArrowheads="1"/>
          </p:cNvSpPr>
          <p:nvPr/>
        </p:nvSpPr>
        <p:spPr bwMode="auto">
          <a:xfrm>
            <a:off x="3857620" y="3716338"/>
            <a:ext cx="5035555" cy="574675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3021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816350" cy="1295400"/>
          </a:xfrm>
          <a:prstGeom prst="wedgeRectCallout">
            <a:avLst>
              <a:gd name="adj1" fmla="val 79"/>
              <a:gd name="adj2" fmla="val 85417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Нет. Их горбы на самом деле наполнены салом, за счет которого верблюды живут при недостатке или полном отсутствии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пищи.</a:t>
            </a:r>
            <a:endParaRPr 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1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0" grpId="1"/>
      <p:bldP spid="43011" grpId="0" build="p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064500" cy="1368425"/>
          </a:xfr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Бабочки живут всего один день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31</a:t>
            </a:r>
          </a:p>
        </p:txBody>
      </p:sp>
      <p:sp>
        <p:nvSpPr>
          <p:cNvPr id="440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4044" name="Rectangle 12"/>
          <p:cNvSpPr>
            <a:spLocks noChangeArrowheads="1"/>
          </p:cNvSpPr>
          <p:nvPr/>
        </p:nvSpPr>
        <p:spPr bwMode="auto">
          <a:xfrm>
            <a:off x="4357686" y="3716338"/>
            <a:ext cx="4535489" cy="574675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404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995737" cy="1295400"/>
          </a:xfrm>
          <a:prstGeom prst="wedgeRectCallout">
            <a:avLst>
              <a:gd name="adj1" fmla="val 4190"/>
              <a:gd name="adj2" fmla="val 85417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Нет. Некоторые живут по многу месяцев, перезимовывая или улетая в далекие теплые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/>
              <a:t> </a:t>
            </a:r>
          </a:p>
        </p:txBody>
      </p:sp>
      <p:sp>
        <p:nvSpPr>
          <p:cNvPr id="2049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  <p:bldP spid="44035" grpId="0" build="p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928802"/>
            <a:ext cx="6780212" cy="1368425"/>
          </a:xfr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3600" dirty="0"/>
              <a:t>Отправляясь на обед, самка бегемота находит няньку для своего </a:t>
            </a:r>
            <a:r>
              <a:rPr lang="ru-RU" sz="3600" dirty="0" smtClean="0"/>
              <a:t>малыша.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2150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35</a:t>
            </a:r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flip="none" rotWithShape="1">
            <a:gsLst>
              <a:gs pos="0">
                <a:schemeClr val="bg1"/>
              </a:gs>
              <a:gs pos="35000">
                <a:schemeClr val="bg1"/>
              </a:gs>
              <a:gs pos="10000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 useBgFill="1">
        <p:nvSpPr>
          <p:cNvPr id="45068" name="Rectangle 12"/>
          <p:cNvSpPr>
            <a:spLocks noChangeArrowheads="1"/>
          </p:cNvSpPr>
          <p:nvPr/>
        </p:nvSpPr>
        <p:spPr bwMode="auto">
          <a:xfrm>
            <a:off x="3857620" y="3429000"/>
            <a:ext cx="5106993" cy="717550"/>
          </a:xfrm>
          <a:prstGeom prst="rect">
            <a:avLst/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5069" name="AutoShape 13"/>
          <p:cNvSpPr>
            <a:spLocks noChangeArrowheads="1"/>
          </p:cNvSpPr>
          <p:nvPr/>
        </p:nvSpPr>
        <p:spPr bwMode="auto">
          <a:xfrm rot="10800000">
            <a:off x="4859338" y="4652962"/>
            <a:ext cx="4284662" cy="1562119"/>
          </a:xfrm>
          <a:prstGeom prst="wedgeRectCallout">
            <a:avLst>
              <a:gd name="adj1" fmla="val 58"/>
              <a:gd name="adj2" fmla="val 78180"/>
            </a:avLst>
          </a:prstGeom>
          <a:ln w="76200" cmpd="thickThin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Да. В каждом стаде бегемотов есть своего рода детский сад, где пасутся самки и детеныши. Покидая своего малыша на какое – время, мать оставляет его под присмотром других самок</a:t>
            </a:r>
            <a:endParaRPr 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  <p:bldP spid="45059" grpId="0" build="p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7272337" cy="1368425"/>
          </a:xfrm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003300"/>
                </a:solidFill>
              </a:rPr>
              <a:t>На какие группы можно разделить все </a:t>
            </a:r>
            <a:r>
              <a:rPr lang="ru-RU" dirty="0" smtClean="0">
                <a:solidFill>
                  <a:srgbClr val="003300"/>
                </a:solidFill>
              </a:rPr>
              <a:t>растения?</a:t>
            </a:r>
          </a:p>
        </p:txBody>
      </p:sp>
      <p:sp>
        <p:nvSpPr>
          <p:cNvPr id="225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</a:t>
            </a:r>
          </a:p>
        </p:txBody>
      </p:sp>
      <p:sp>
        <p:nvSpPr>
          <p:cNvPr id="460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6092" name="Rectangle 12"/>
          <p:cNvSpPr>
            <a:spLocks noChangeArrowheads="1"/>
          </p:cNvSpPr>
          <p:nvPr/>
        </p:nvSpPr>
        <p:spPr bwMode="auto">
          <a:xfrm>
            <a:off x="3857620" y="3643314"/>
            <a:ext cx="4749803" cy="574675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6093" name="AutoShape 13"/>
          <p:cNvSpPr>
            <a:spLocks noChangeArrowheads="1"/>
          </p:cNvSpPr>
          <p:nvPr/>
        </p:nvSpPr>
        <p:spPr bwMode="auto">
          <a:xfrm rot="10800000">
            <a:off x="4929190" y="4714884"/>
            <a:ext cx="4214810" cy="1428760"/>
          </a:xfrm>
          <a:prstGeom prst="wedgeRectCallout">
            <a:avLst>
              <a:gd name="adj1" fmla="val 52546"/>
              <a:gd name="adj2" fmla="val 75935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r>
              <a:rPr lang="ru-RU" sz="2400" b="1" dirty="0" smtClean="0">
                <a:solidFill>
                  <a:srgbClr val="CC0000"/>
                </a:solidFill>
              </a:rPr>
              <a:t>Цветковые и нецветковые </a:t>
            </a:r>
          </a:p>
        </p:txBody>
      </p:sp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9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  <p:bldP spid="46083" grpId="0" build="p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 него плетут весенние венки, а когда он отцветает – разлетается на все стороны света</a:t>
            </a:r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6</a:t>
            </a:r>
          </a:p>
        </p:txBody>
      </p:sp>
      <p:sp>
        <p:nvSpPr>
          <p:cNvPr id="4711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7116" name="Rectangle 12"/>
          <p:cNvSpPr>
            <a:spLocks noChangeArrowheads="1"/>
          </p:cNvSpPr>
          <p:nvPr/>
        </p:nvSpPr>
        <p:spPr bwMode="auto">
          <a:xfrm>
            <a:off x="3929058" y="3716338"/>
            <a:ext cx="4964117" cy="574675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7117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889375" cy="1152525"/>
          </a:xfrm>
          <a:prstGeom prst="wedgeRectCallout">
            <a:avLst>
              <a:gd name="adj1" fmla="val -861"/>
              <a:gd name="adj2" fmla="val 89806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Одуванчик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7" grpId="0" build="p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7488237" cy="1368425"/>
          </a:xfr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Какие деревья с белой корой? </a:t>
            </a:r>
            <a:endParaRPr lang="ru-RU" sz="4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10</a:t>
            </a:r>
          </a:p>
        </p:txBody>
      </p:sp>
      <p:sp>
        <p:nvSpPr>
          <p:cNvPr id="48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8140" name="Rectangle 12"/>
          <p:cNvSpPr>
            <a:spLocks noChangeArrowheads="1"/>
          </p:cNvSpPr>
          <p:nvPr/>
        </p:nvSpPr>
        <p:spPr bwMode="auto">
          <a:xfrm>
            <a:off x="4143372" y="3716338"/>
            <a:ext cx="4749803" cy="574675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48141" name="AutoShape 13"/>
          <p:cNvSpPr>
            <a:spLocks noChangeArrowheads="1"/>
          </p:cNvSpPr>
          <p:nvPr/>
        </p:nvSpPr>
        <p:spPr bwMode="auto">
          <a:xfrm rot="10800000">
            <a:off x="5143504" y="4857760"/>
            <a:ext cx="3710017" cy="1295400"/>
          </a:xfrm>
          <a:prstGeom prst="wedgeRectCallout">
            <a:avLst>
              <a:gd name="adj1" fmla="val -47773"/>
              <a:gd name="adj2" fmla="val 84200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170000"/>
              </a:lnSpc>
            </a:pPr>
            <a:r>
              <a:rPr lang="ru-RU" sz="3200" b="1" dirty="0" smtClean="0">
                <a:solidFill>
                  <a:srgbClr val="CC0000"/>
                </a:solidFill>
              </a:rPr>
              <a:t>Береза, осина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24591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0" grpId="1"/>
      <p:bldP spid="48131" grpId="0" build="p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857364"/>
            <a:ext cx="7632700" cy="1368425"/>
          </a:xfr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0000"/>
              </a:lnSpc>
              <a:buNone/>
            </a:pPr>
            <a:r>
              <a:rPr lang="ru-RU" b="1" dirty="0">
                <a:solidFill>
                  <a:srgbClr val="003300"/>
                </a:solidFill>
              </a:rPr>
              <a:t>Какая ягода бывает красной, белой, жёлтой, черной?</a:t>
            </a:r>
            <a:endParaRPr lang="ru-RU" b="1" dirty="0" smtClean="0">
              <a:solidFill>
                <a:srgbClr val="003300"/>
              </a:solidFill>
            </a:endParaRPr>
          </a:p>
        </p:txBody>
      </p:sp>
      <p:sp>
        <p:nvSpPr>
          <p:cNvPr id="2662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26</a:t>
            </a:r>
          </a:p>
        </p:txBody>
      </p:sp>
      <p:sp>
        <p:nvSpPr>
          <p:cNvPr id="5018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0188" name="Rectangle 12"/>
          <p:cNvSpPr>
            <a:spLocks noChangeArrowheads="1"/>
          </p:cNvSpPr>
          <p:nvPr/>
        </p:nvSpPr>
        <p:spPr bwMode="auto">
          <a:xfrm>
            <a:off x="3786182" y="3500438"/>
            <a:ext cx="4678365" cy="574675"/>
          </a:xfrm>
          <a:prstGeom prst="rect">
            <a:avLst/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50189" name="AutoShape 13"/>
          <p:cNvSpPr>
            <a:spLocks noChangeArrowheads="1"/>
          </p:cNvSpPr>
          <p:nvPr/>
        </p:nvSpPr>
        <p:spPr bwMode="auto">
          <a:xfrm rot="10800000">
            <a:off x="5000626" y="4572008"/>
            <a:ext cx="3929089" cy="1520817"/>
          </a:xfrm>
          <a:prstGeom prst="wedgeRectCallout">
            <a:avLst>
              <a:gd name="adj1" fmla="val -34108"/>
              <a:gd name="adj2" fmla="val 79135"/>
            </a:avLst>
          </a:prstGeom>
          <a:ln w="76200" cmpd="thickThin" algn="ctr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4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Смородина</a:t>
            </a:r>
            <a:r>
              <a:rPr lang="ru-RU" sz="2400" b="1" dirty="0" smtClean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2663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9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build="p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4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этом цветке любят гадать влюблённые девушки</a:t>
            </a:r>
            <a:r>
              <a:rPr lang="ru-RU" sz="3600" dirty="0">
                <a:solidFill>
                  <a:srgbClr val="003300"/>
                </a:solidFill>
              </a:rPr>
              <a:t>.</a:t>
            </a:r>
            <a:endParaRPr lang="ru-RU" sz="3600" dirty="0" smtClean="0">
              <a:solidFill>
                <a:srgbClr val="003300"/>
              </a:solidFill>
            </a:endParaRPr>
          </a:p>
        </p:txBody>
      </p:sp>
      <p:sp>
        <p:nvSpPr>
          <p:cNvPr id="2765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29</a:t>
            </a:r>
          </a:p>
        </p:txBody>
      </p:sp>
      <p:sp>
        <p:nvSpPr>
          <p:cNvPr id="512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1212" name="Rectangle 12"/>
          <p:cNvSpPr>
            <a:spLocks noChangeArrowheads="1"/>
          </p:cNvSpPr>
          <p:nvPr/>
        </p:nvSpPr>
        <p:spPr bwMode="auto">
          <a:xfrm>
            <a:off x="4214810" y="3716338"/>
            <a:ext cx="4678365" cy="574675"/>
          </a:xfrm>
          <a:prstGeom prst="rect">
            <a:avLst/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51213" name="AutoShape 13"/>
          <p:cNvSpPr>
            <a:spLocks noChangeArrowheads="1"/>
          </p:cNvSpPr>
          <p:nvPr/>
        </p:nvSpPr>
        <p:spPr bwMode="auto">
          <a:xfrm rot="10800000">
            <a:off x="5111750" y="4786322"/>
            <a:ext cx="4032250" cy="1439863"/>
          </a:xfrm>
          <a:prstGeom prst="wedgeRectCallout">
            <a:avLst>
              <a:gd name="adj1" fmla="val -829"/>
              <a:gd name="adj2" fmla="val 81861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4400" b="1" dirty="0" smtClean="0">
                <a:solidFill>
                  <a:srgbClr val="CC0000"/>
                </a:solidFill>
              </a:rPr>
              <a:t>Ромашка </a:t>
            </a:r>
            <a:endParaRPr lang="ru-RU" sz="4400" b="1" dirty="0">
              <a:solidFill>
                <a:srgbClr val="CC0000"/>
              </a:solidFill>
            </a:endParaRPr>
          </a:p>
        </p:txBody>
      </p:sp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9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2" grpId="1"/>
      <p:bldP spid="51203" grpId="0" build="p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90856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турнира</a:t>
            </a:r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мники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умницы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80" y="2132856"/>
            <a:ext cx="6491176" cy="4544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3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/>
              <a:t>Какой цветок называют – царицей цветов?</a:t>
            </a:r>
            <a:endParaRPr lang="ru-RU" sz="3600" dirty="0" smtClean="0">
              <a:solidFill>
                <a:srgbClr val="003300"/>
              </a:solidFill>
            </a:endParaRPr>
          </a:p>
        </p:txBody>
      </p:sp>
      <p:sp>
        <p:nvSpPr>
          <p:cNvPr id="286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34</a:t>
            </a:r>
          </a:p>
        </p:txBody>
      </p:sp>
      <p:sp>
        <p:nvSpPr>
          <p:cNvPr id="5223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2236" name="Rectangle 12"/>
          <p:cNvSpPr>
            <a:spLocks noChangeArrowheads="1"/>
          </p:cNvSpPr>
          <p:nvPr/>
        </p:nvSpPr>
        <p:spPr bwMode="auto">
          <a:xfrm>
            <a:off x="4143372" y="3716338"/>
            <a:ext cx="4749803" cy="574675"/>
          </a:xfrm>
          <a:prstGeom prst="rect">
            <a:avLst/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52237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744913" cy="1295400"/>
          </a:xfrm>
          <a:prstGeom prst="wedgeRectCallout">
            <a:avLst>
              <a:gd name="adj1" fmla="val -2736"/>
              <a:gd name="adj2" fmla="val 85417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>
                <a:solidFill>
                  <a:srgbClr val="CC0000"/>
                </a:solidFill>
              </a:rPr>
              <a:t> </a:t>
            </a:r>
            <a:r>
              <a:rPr lang="ru-RU" sz="3200" b="1" dirty="0" smtClean="0">
                <a:solidFill>
                  <a:srgbClr val="CC0000"/>
                </a:solidFill>
              </a:rPr>
              <a:t>роза </a:t>
            </a:r>
            <a:endParaRPr lang="ru-RU" sz="3000" b="1" dirty="0">
              <a:solidFill>
                <a:srgbClr val="CC0000"/>
              </a:solidFill>
            </a:endParaRP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4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6" grpId="1"/>
      <p:bldP spid="52227" grpId="0" build="p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299" y="1341438"/>
            <a:ext cx="4752157" cy="1727523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80000"/>
              </a:lnSpc>
              <a:buNone/>
            </a:pPr>
            <a:r>
              <a:rPr lang="ru-RU" sz="4400" dirty="0" smtClean="0">
                <a:solidFill>
                  <a:srgbClr val="660066"/>
                </a:solidFill>
              </a:rPr>
              <a:t>Кто это?</a:t>
            </a:r>
          </a:p>
        </p:txBody>
      </p:sp>
      <p:sp>
        <p:nvSpPr>
          <p:cNvPr id="2970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4</a:t>
            </a:r>
          </a:p>
        </p:txBody>
      </p:sp>
      <p:sp>
        <p:nvSpPr>
          <p:cNvPr id="5325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3260" name="Rectangle 12"/>
          <p:cNvSpPr>
            <a:spLocks noChangeArrowheads="1"/>
          </p:cNvSpPr>
          <p:nvPr/>
        </p:nvSpPr>
        <p:spPr bwMode="auto">
          <a:xfrm>
            <a:off x="4464050" y="3716338"/>
            <a:ext cx="4429125" cy="720774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53261" name="AutoShape 13"/>
          <p:cNvSpPr>
            <a:spLocks noChangeArrowheads="1"/>
          </p:cNvSpPr>
          <p:nvPr/>
        </p:nvSpPr>
        <p:spPr bwMode="auto">
          <a:xfrm rot="10800000">
            <a:off x="5148262" y="4797425"/>
            <a:ext cx="3710017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4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Фазан </a:t>
            </a:r>
            <a:endParaRPr lang="ru-RU" sz="4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1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7" y="2468877"/>
            <a:ext cx="4464372" cy="29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  <p:bldP spid="53251" grpId="0" build="p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7820" y="1341438"/>
            <a:ext cx="3672409" cy="1799531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r>
              <a:rPr lang="ru-RU" sz="5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Кто это</a:t>
            </a:r>
            <a:r>
              <a:rPr lang="ru-RU" sz="5400" dirty="0" smtClean="0">
                <a:solidFill>
                  <a:srgbClr val="660066"/>
                </a:solidFill>
              </a:rPr>
              <a:t>?</a:t>
            </a:r>
          </a:p>
        </p:txBody>
      </p:sp>
      <p:sp>
        <p:nvSpPr>
          <p:cNvPr id="307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8</a:t>
            </a:r>
          </a:p>
        </p:txBody>
      </p:sp>
      <p:sp>
        <p:nvSpPr>
          <p:cNvPr id="5427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4284" name="Rectangle 12"/>
          <p:cNvSpPr>
            <a:spLocks noChangeArrowheads="1"/>
          </p:cNvSpPr>
          <p:nvPr/>
        </p:nvSpPr>
        <p:spPr bwMode="auto">
          <a:xfrm>
            <a:off x="4932040" y="4003674"/>
            <a:ext cx="3961135" cy="577453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54285" name="AutoShape 13"/>
          <p:cNvSpPr>
            <a:spLocks noChangeArrowheads="1"/>
          </p:cNvSpPr>
          <p:nvPr/>
        </p:nvSpPr>
        <p:spPr bwMode="auto">
          <a:xfrm rot="10800000">
            <a:off x="5148256" y="5157190"/>
            <a:ext cx="3311525" cy="970559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180000"/>
              </a:lnSpc>
            </a:pPr>
            <a:r>
              <a:rPr lang="ru-RU" sz="4000" b="1" dirty="0" smtClean="0">
                <a:solidFill>
                  <a:srgbClr val="CC0000"/>
                </a:solidFill>
              </a:rPr>
              <a:t> гагара 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3073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2" y="2278311"/>
            <a:ext cx="4637444" cy="30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4" grpId="1"/>
      <p:bldP spid="54275" grpId="0" build="p" animBg="1"/>
      <p:bldP spid="54279" grpId="0" animBg="1"/>
      <p:bldP spid="54280" grpId="0" animBg="1"/>
      <p:bldP spid="54281" grpId="0" animBg="1"/>
      <p:bldP spid="54282" grpId="0" animBg="1"/>
      <p:bldP spid="54283" grpId="0" animBg="1"/>
      <p:bldP spid="54284" grpId="0" animBg="1"/>
      <p:bldP spid="542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8840"/>
            <a:ext cx="6780212" cy="1011234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4000" dirty="0"/>
              <a:t>Карманника сложи с местоименьем — </a:t>
            </a:r>
          </a:p>
          <a:p>
            <a:r>
              <a:rPr lang="ru-RU" sz="4000" dirty="0"/>
              <a:t>Получишь птицу с черным опереньем.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317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16</a:t>
            </a:r>
          </a:p>
        </p:txBody>
      </p:sp>
      <p:sp>
        <p:nvSpPr>
          <p:cNvPr id="553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5308" name="Rectangle 12"/>
          <p:cNvSpPr>
            <a:spLocks noChangeArrowheads="1"/>
          </p:cNvSpPr>
          <p:nvPr/>
        </p:nvSpPr>
        <p:spPr bwMode="auto">
          <a:xfrm>
            <a:off x="5357819" y="3286124"/>
            <a:ext cx="3143272" cy="574675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55309" name="AutoShape 13"/>
          <p:cNvSpPr>
            <a:spLocks noChangeArrowheads="1"/>
          </p:cNvSpPr>
          <p:nvPr/>
        </p:nvSpPr>
        <p:spPr bwMode="auto">
          <a:xfrm rot="10800000">
            <a:off x="5357818" y="4786322"/>
            <a:ext cx="3311525" cy="1295400"/>
          </a:xfrm>
          <a:prstGeom prst="wedgeRectCallout">
            <a:avLst>
              <a:gd name="adj1" fmla="val -36188"/>
              <a:gd name="adj2" fmla="val 113863"/>
            </a:avLst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Вор +она = ворона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3175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8" grpId="1"/>
      <p:bldP spid="55299" grpId="0" uiExpand="1" build="p" animBg="1"/>
      <p:bldP spid="55303" grpId="0" animBg="1"/>
      <p:bldP spid="55304" grpId="0" animBg="1"/>
      <p:bldP spid="55305" grpId="0" animBg="1"/>
      <p:bldP spid="55306" grpId="0" animBg="1"/>
      <p:bldP spid="55307" grpId="0" animBg="1"/>
      <p:bldP spid="55308" grpId="0" animBg="1"/>
      <p:bldP spid="553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4800" dirty="0"/>
              <a:t>Первое — на земле валяется,</a:t>
            </a:r>
          </a:p>
          <a:p>
            <a:r>
              <a:rPr lang="ru-RU" sz="4800" dirty="0"/>
              <a:t>Второе в Волгу вливается.</a:t>
            </a:r>
          </a:p>
          <a:p>
            <a:r>
              <a:rPr lang="ru-RU" sz="4800" dirty="0"/>
              <a:t>А целым птица называется.</a:t>
            </a:r>
            <a:r>
              <a:rPr lang="en-US" sz="4800" dirty="0"/>
              <a:t> </a:t>
            </a:r>
            <a:endParaRPr lang="ru-RU" sz="4800" dirty="0"/>
          </a:p>
        </p:txBody>
      </p:sp>
      <p:sp>
        <p:nvSpPr>
          <p:cNvPr id="327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20</a:t>
            </a:r>
          </a:p>
        </p:txBody>
      </p:sp>
      <p:sp>
        <p:nvSpPr>
          <p:cNvPr id="563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6332" name="Rectangle 12"/>
          <p:cNvSpPr>
            <a:spLocks noChangeArrowheads="1"/>
          </p:cNvSpPr>
          <p:nvPr/>
        </p:nvSpPr>
        <p:spPr bwMode="auto">
          <a:xfrm>
            <a:off x="5143504" y="3716338"/>
            <a:ext cx="3749671" cy="574675"/>
          </a:xfrm>
          <a:prstGeom prst="rect">
            <a:avLst/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1" dirty="0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6333" name="AutoShape 13"/>
          <p:cNvSpPr>
            <a:spLocks noChangeArrowheads="1"/>
          </p:cNvSpPr>
          <p:nvPr/>
        </p:nvSpPr>
        <p:spPr bwMode="auto">
          <a:xfrm rot="10800000">
            <a:off x="5214941" y="4929198"/>
            <a:ext cx="3714776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Сор + Ока = сорока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32783" name="Rectangle 19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2" grpId="1"/>
      <p:bldP spid="56323" grpId="0" uiExpand="1" build="p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70" y="1785926"/>
            <a:ext cx="6780212" cy="1368425"/>
          </a:xfr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4400" dirty="0"/>
              <a:t>Полон зерен, книзу гнется...</a:t>
            </a:r>
          </a:p>
          <a:p>
            <a:r>
              <a:rPr lang="ru-RU" sz="4400" dirty="0"/>
              <a:t>Буквы поменяй местами —</a:t>
            </a:r>
          </a:p>
          <a:p>
            <a:r>
              <a:rPr lang="ru-RU" sz="4400" dirty="0"/>
              <a:t> Это птица в небе вьется.</a:t>
            </a:r>
          </a:p>
          <a:p>
            <a:pPr algn="ctr" eaLnBrk="1" hangingPunct="1">
              <a:buFontTx/>
              <a:buNone/>
            </a:pPr>
            <a:endParaRPr lang="ru-RU" sz="4400" dirty="0" smtClean="0">
              <a:solidFill>
                <a:schemeClr val="tx1"/>
              </a:solidFill>
            </a:endParaRPr>
          </a:p>
        </p:txBody>
      </p:sp>
      <p:sp>
        <p:nvSpPr>
          <p:cNvPr id="337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24</a:t>
            </a:r>
          </a:p>
        </p:txBody>
      </p:sp>
      <p:sp>
        <p:nvSpPr>
          <p:cNvPr id="573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7356" name="Rectangle 12"/>
          <p:cNvSpPr>
            <a:spLocks noChangeArrowheads="1"/>
          </p:cNvSpPr>
          <p:nvPr/>
        </p:nvSpPr>
        <p:spPr bwMode="auto">
          <a:xfrm>
            <a:off x="5143504" y="3716338"/>
            <a:ext cx="3749671" cy="574675"/>
          </a:xfrm>
          <a:prstGeom prst="rect">
            <a:avLst/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1" dirty="0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7357" name="AutoShape 13"/>
          <p:cNvSpPr>
            <a:spLocks noChangeArrowheads="1"/>
          </p:cNvSpPr>
          <p:nvPr/>
        </p:nvSpPr>
        <p:spPr bwMode="auto">
          <a:xfrm rot="10800000">
            <a:off x="5148263" y="4797423"/>
            <a:ext cx="3816350" cy="1061245"/>
          </a:xfrm>
          <a:prstGeom prst="wedgeRectCallout">
            <a:avLst>
              <a:gd name="adj1" fmla="val 2037"/>
              <a:gd name="adj2" fmla="val 85417"/>
            </a:avLst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r>
              <a:rPr lang="ru-RU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Колос - сокол</a:t>
            </a:r>
            <a:endParaRPr lang="ru-RU" sz="4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63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6" grpId="1"/>
      <p:bldP spid="57347" grpId="0" uiExpand="1" build="p" animBg="1"/>
      <p:bldP spid="57351" grpId="0" animBg="1"/>
      <p:bldP spid="57352" grpId="0" animBg="1"/>
      <p:bldP spid="57353" grpId="0" animBg="1"/>
      <p:bldP spid="57354" grpId="0" animBg="1"/>
      <p:bldP spid="57355" grpId="0" animBg="1"/>
      <p:bldP spid="57356" grpId="0" animBg="1"/>
      <p:bldP spid="573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4101" y="1592264"/>
            <a:ext cx="3292355" cy="1116656"/>
          </a:xfr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eaLnBrk="1" hangingPunct="1">
              <a:lnSpc>
                <a:spcPct val="160000"/>
              </a:lnSpc>
              <a:buFontTx/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Кто это?</a:t>
            </a:r>
          </a:p>
        </p:txBody>
      </p:sp>
      <p:sp>
        <p:nvSpPr>
          <p:cNvPr id="348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28</a:t>
            </a:r>
          </a:p>
        </p:txBody>
      </p:sp>
      <p:sp>
        <p:nvSpPr>
          <p:cNvPr id="583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8380" name="Rectangle 12"/>
          <p:cNvSpPr>
            <a:spLocks noChangeArrowheads="1"/>
          </p:cNvSpPr>
          <p:nvPr/>
        </p:nvSpPr>
        <p:spPr bwMode="auto">
          <a:xfrm>
            <a:off x="5384102" y="3560528"/>
            <a:ext cx="3632898" cy="730485"/>
          </a:xfrm>
          <a:prstGeom prst="rect">
            <a:avLst/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i="1" dirty="0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8381" name="AutoShape 13"/>
          <p:cNvSpPr>
            <a:spLocks noChangeArrowheads="1"/>
          </p:cNvSpPr>
          <p:nvPr/>
        </p:nvSpPr>
        <p:spPr bwMode="auto">
          <a:xfrm rot="10800000">
            <a:off x="5652120" y="4857760"/>
            <a:ext cx="3024336" cy="731828"/>
          </a:xfrm>
          <a:prstGeom prst="wedgeRectCallout">
            <a:avLst>
              <a:gd name="adj1" fmla="val 2585"/>
              <a:gd name="adj2" fmla="val 111268"/>
            </a:avLst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>
              <a:lnSpc>
                <a:spcPct val="75000"/>
              </a:lnSpc>
            </a:pPr>
            <a:r>
              <a:rPr lang="ru-RU" sz="5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Грач </a:t>
            </a:r>
          </a:p>
        </p:txBody>
      </p:sp>
      <p:sp>
        <p:nvSpPr>
          <p:cNvPr id="34831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87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9" y="1888978"/>
            <a:ext cx="4999028" cy="33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  <p:bldP spid="58371" grpId="0" build="p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4000" dirty="0"/>
              <a:t>С «г» в машинах я бываю.</a:t>
            </a:r>
          </a:p>
          <a:p>
            <a:r>
              <a:rPr lang="ru-RU" sz="4000" dirty="0"/>
              <a:t>С «ч» - над морем я летаю.</a:t>
            </a:r>
          </a:p>
          <a:p>
            <a:pPr algn="ctr" eaLnBrk="1" hangingPunct="1">
              <a:lnSpc>
                <a:spcPct val="170000"/>
              </a:lnSpc>
              <a:buFontTx/>
              <a:buNone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358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32</a:t>
            </a:r>
          </a:p>
        </p:txBody>
      </p:sp>
      <p:sp>
        <p:nvSpPr>
          <p:cNvPr id="593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940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9405" name="AutoShape 13"/>
          <p:cNvSpPr>
            <a:spLocks noChangeArrowheads="1"/>
          </p:cNvSpPr>
          <p:nvPr/>
        </p:nvSpPr>
        <p:spPr bwMode="auto">
          <a:xfrm rot="10800000">
            <a:off x="4857750" y="4797425"/>
            <a:ext cx="4000529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r>
              <a:rPr lang="ru-RU" sz="4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Гайка - чайка</a:t>
            </a:r>
          </a:p>
        </p:txBody>
      </p:sp>
      <p:sp>
        <p:nvSpPr>
          <p:cNvPr id="35855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11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4" grpId="1"/>
      <p:bldP spid="59395" grpId="0" build="p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WordArt 5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12</a:t>
            </a:r>
          </a:p>
        </p:txBody>
      </p:sp>
      <p:pic>
        <p:nvPicPr>
          <p:cNvPr id="36868" name="Picture 8" descr="J028275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1140">
            <a:off x="6701124" y="2343414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 rot="20395964">
            <a:off x="188430" y="3731842"/>
            <a:ext cx="6356153" cy="20875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1450" name="WordArt 10"/>
          <p:cNvSpPr>
            <a:spLocks noChangeArrowheads="1" noChangeShapeType="1" noTextEdit="1"/>
          </p:cNvSpPr>
          <p:nvPr/>
        </p:nvSpPr>
        <p:spPr bwMode="auto">
          <a:xfrm>
            <a:off x="1908175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Увы! Количество баллов </a:t>
            </a:r>
          </a:p>
          <a:p>
            <a:r>
              <a:rPr lang="ru-RU" sz="36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уменьшаются </a:t>
            </a:r>
            <a:r>
              <a:rPr lang="ru-RU" sz="36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на 5 баллов! </a:t>
            </a:r>
            <a:endParaRPr lang="ru-RU" sz="3600" b="1" i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36871" name="AutoShape 11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J02827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1302">
            <a:off x="6227763" y="2349500"/>
            <a:ext cx="2443162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14</a:t>
            </a:r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 rot="20811206">
            <a:off x="250489" y="3768160"/>
            <a:ext cx="641756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Повезло!  </a:t>
            </a:r>
            <a:r>
              <a:rPr lang="ru-RU" sz="3600" b="1" i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Прибавь 5 баллов !</a:t>
            </a:r>
            <a:endParaRPr lang="ru-RU" sz="3600" b="1" i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895" name="AutoShape 9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  <p:bldP spid="665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algn="ctr"/>
            <a:r>
              <a:rPr lang="ru-RU" smtClean="0"/>
              <a:t>Конкурс « телефон»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0" y="1000125"/>
          <a:ext cx="6858000" cy="19208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86000"/>
                <a:gridCol w="2286000"/>
                <a:gridCol w="2286000"/>
              </a:tblGrid>
              <a:tr h="6402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</a:p>
                    <a:p>
                      <a:pPr algn="ctr"/>
                      <a:r>
                        <a:rPr lang="ru-RU" sz="1800" dirty="0" smtClean="0"/>
                        <a:t>А     Б     В</a:t>
                      </a:r>
                      <a:endParaRPr lang="ru-RU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</a:p>
                    <a:p>
                      <a:pPr algn="ctr"/>
                      <a:r>
                        <a:rPr lang="ru-RU" sz="1800" dirty="0" smtClean="0"/>
                        <a:t>Г    </a:t>
                      </a:r>
                      <a:r>
                        <a:rPr lang="ru-RU" sz="1800" baseline="0" dirty="0" smtClean="0"/>
                        <a:t> Д    Е</a:t>
                      </a:r>
                      <a:endParaRPr lang="ru-RU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</a:p>
                    <a:p>
                      <a:pPr algn="ctr"/>
                      <a:r>
                        <a:rPr lang="ru-RU" sz="1800" dirty="0" smtClean="0"/>
                        <a:t>Ж     З   И  </a:t>
                      </a:r>
                      <a:endParaRPr lang="ru-RU" sz="1800" dirty="0"/>
                    </a:p>
                  </a:txBody>
                  <a:tcPr marL="91439" marR="91439" marT="45735" marB="45735"/>
                </a:tc>
              </a:tr>
              <a:tr h="64029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</a:t>
                      </a:r>
                    </a:p>
                    <a:p>
                      <a:pPr algn="ctr"/>
                      <a:r>
                        <a:rPr lang="ru-RU" sz="1800" b="1" dirty="0" smtClean="0"/>
                        <a:t>Й    К     Л</a:t>
                      </a:r>
                      <a:endParaRPr lang="ru-RU" sz="1800" b="1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</a:t>
                      </a:r>
                    </a:p>
                    <a:p>
                      <a:pPr algn="ctr"/>
                      <a:r>
                        <a:rPr lang="ru-RU" sz="1800" b="1" dirty="0" smtClean="0"/>
                        <a:t>М   Н  О  П   </a:t>
                      </a:r>
                      <a:endParaRPr lang="ru-RU" sz="1800" b="1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</a:t>
                      </a:r>
                    </a:p>
                    <a:p>
                      <a:pPr algn="ctr"/>
                      <a:r>
                        <a:rPr lang="ru-RU" sz="1800" b="1" dirty="0" smtClean="0"/>
                        <a:t>Р   С   Т   У</a:t>
                      </a:r>
                      <a:endParaRPr lang="ru-RU" sz="1800" b="1" dirty="0"/>
                    </a:p>
                  </a:txBody>
                  <a:tcPr marL="91439" marR="91439" marT="45735" marB="45735"/>
                </a:tc>
              </a:tr>
              <a:tr h="64029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</a:t>
                      </a:r>
                    </a:p>
                    <a:p>
                      <a:pPr algn="ctr"/>
                      <a:r>
                        <a:rPr lang="ru-RU" sz="1800" b="1" dirty="0" smtClean="0"/>
                        <a:t>Ф  Х   Ц  Ч</a:t>
                      </a:r>
                      <a:endParaRPr lang="ru-RU" sz="1800" b="1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</a:t>
                      </a:r>
                    </a:p>
                    <a:p>
                      <a:pPr algn="ctr"/>
                      <a:r>
                        <a:rPr lang="ru-RU" sz="1800" b="1" dirty="0" smtClean="0"/>
                        <a:t>Ш  Щ  Ы  Ь</a:t>
                      </a:r>
                      <a:endParaRPr lang="ru-RU" sz="1800" b="1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</a:t>
                      </a:r>
                    </a:p>
                    <a:p>
                      <a:pPr algn="ctr"/>
                      <a:r>
                        <a:rPr lang="ru-RU" sz="1800" b="1" dirty="0" smtClean="0"/>
                        <a:t>Ъ</a:t>
                      </a:r>
                      <a:r>
                        <a:rPr lang="ru-RU" sz="1800" b="1" baseline="0" dirty="0" smtClean="0"/>
                        <a:t>  Э   Ю   Я</a:t>
                      </a:r>
                      <a:endParaRPr lang="ru-RU" sz="1800" b="1" dirty="0"/>
                    </a:p>
                  </a:txBody>
                  <a:tcPr marL="91439" marR="91439" marT="45735" marB="45735"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3143250"/>
            <a:ext cx="2143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b="1">
                <a:latin typeface="Times New Roman" pitchFamily="18" charset="0"/>
                <a:cs typeface="Times New Roman" pitchFamily="18" charset="0"/>
              </a:rPr>
              <a:t>Кто пьёт ногой?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71750" y="3214688"/>
          <a:ext cx="5500691" cy="4286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85813"/>
                <a:gridCol w="785813"/>
                <a:gridCol w="785813"/>
                <a:gridCol w="785813"/>
                <a:gridCol w="785813"/>
                <a:gridCol w="785813"/>
                <a:gridCol w="785813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43188" y="3786188"/>
          <a:ext cx="5429252" cy="4286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23534"/>
                <a:gridCol w="795888"/>
                <a:gridCol w="795888"/>
                <a:gridCol w="795888"/>
                <a:gridCol w="795888"/>
                <a:gridCol w="795888"/>
                <a:gridCol w="726278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Я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Ш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57188" y="4429125"/>
            <a:ext cx="7786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1600" b="1">
                <a:cs typeface="Times New Roman" pitchFamily="18" charset="0"/>
              </a:rPr>
              <a:t>Какое животное видит все вокруг, не поворачивая головы?</a:t>
            </a:r>
            <a:endParaRPr lang="ru-RU" sz="2000" b="1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643188" y="4857750"/>
          <a:ext cx="6096000" cy="3714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643188" y="5572125"/>
          <a:ext cx="6096000" cy="3714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 marT="45798" marB="4579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5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686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15</a:t>
            </a: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21096121">
            <a:off x="402832" y="3768698"/>
            <a:ext cx="6209775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Повезло! </a:t>
            </a:r>
          </a:p>
          <a:p>
            <a:r>
              <a:rPr lang="ru-RU" sz="3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Дополнительно 3</a:t>
            </a:r>
            <a:r>
              <a:rPr lang="ru-RU" sz="3600" b="1" i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балла!</a:t>
            </a:r>
            <a:endParaRPr lang="ru-RU" sz="3600" b="1" i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8918" name="Picture 7" descr="J02827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9391">
            <a:off x="6194425" y="2387600"/>
            <a:ext cx="20066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AutoShape 8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33</a:t>
            </a:r>
          </a:p>
        </p:txBody>
      </p:sp>
      <p:pic>
        <p:nvPicPr>
          <p:cNvPr id="39940" name="Picture 4" descr="J028275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05666">
            <a:off x="6838443" y="2361111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 rot="20902884">
            <a:off x="188430" y="3803280"/>
            <a:ext cx="6356153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2000232" y="428604"/>
            <a:ext cx="6696075" cy="1797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5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Увы! </a:t>
            </a:r>
          </a:p>
          <a:p>
            <a:r>
              <a:rPr lang="ru-RU" sz="36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Минус </a:t>
            </a:r>
            <a:r>
              <a:rPr lang="ru-RU" sz="3600" b="1" i="1" kern="1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3 балла </a:t>
            </a:r>
            <a:r>
              <a:rPr lang="ru-RU" sz="36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от </a:t>
            </a:r>
            <a:endParaRPr lang="ru-RU" sz="3600" b="1" i="1" kern="1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ru-RU" sz="3600" b="1" i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общего </a:t>
            </a:r>
            <a:r>
              <a:rPr lang="ru-RU" sz="3600" b="1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количества!</a:t>
            </a:r>
          </a:p>
        </p:txBody>
      </p:sp>
      <p:sp>
        <p:nvSpPr>
          <p:cNvPr id="39943" name="AutoShape 7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00188" y="1071563"/>
          <a:ext cx="6858000" cy="19208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86000"/>
                <a:gridCol w="2286000"/>
                <a:gridCol w="2286000"/>
              </a:tblGrid>
              <a:tr h="6402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</a:p>
                    <a:p>
                      <a:pPr algn="ctr"/>
                      <a:r>
                        <a:rPr lang="ru-RU" sz="1800" dirty="0" smtClean="0"/>
                        <a:t>А</a:t>
                      </a:r>
                      <a:r>
                        <a:rPr lang="ru-RU" sz="1800" baseline="0" dirty="0" smtClean="0"/>
                        <a:t>   Б   В</a:t>
                      </a:r>
                      <a:endParaRPr lang="ru-RU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</a:p>
                    <a:p>
                      <a:pPr algn="ctr"/>
                      <a:r>
                        <a:rPr lang="ru-RU" sz="1800" dirty="0" smtClean="0"/>
                        <a:t>Г   Д  Е  </a:t>
                      </a:r>
                      <a:endParaRPr lang="ru-RU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</a:p>
                    <a:p>
                      <a:pPr algn="ctr"/>
                      <a:r>
                        <a:rPr lang="ru-RU" sz="1800" dirty="0" smtClean="0"/>
                        <a:t>Ж   З   И  </a:t>
                      </a:r>
                      <a:endParaRPr lang="ru-RU" sz="1800" dirty="0"/>
                    </a:p>
                  </a:txBody>
                  <a:tcPr marL="91439" marR="91439" marT="45735" marB="45735"/>
                </a:tc>
              </a:tr>
              <a:tr h="64029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</a:t>
                      </a:r>
                    </a:p>
                    <a:p>
                      <a:pPr algn="ctr"/>
                      <a:r>
                        <a:rPr lang="ru-RU" sz="1800" b="1" dirty="0" smtClean="0"/>
                        <a:t>Й   К</a:t>
                      </a:r>
                      <a:r>
                        <a:rPr lang="ru-RU" sz="1800" b="1" baseline="0" dirty="0" smtClean="0"/>
                        <a:t>  Л </a:t>
                      </a:r>
                      <a:endParaRPr lang="ru-RU" sz="1800" b="1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</a:t>
                      </a:r>
                    </a:p>
                    <a:p>
                      <a:pPr algn="ctr"/>
                      <a:r>
                        <a:rPr lang="ru-RU" sz="1800" b="1" dirty="0" smtClean="0"/>
                        <a:t>М</a:t>
                      </a:r>
                      <a:r>
                        <a:rPr lang="ru-RU" sz="1800" b="1" baseline="0" dirty="0" smtClean="0"/>
                        <a:t>  Н  О  П</a:t>
                      </a:r>
                      <a:endParaRPr lang="ru-RU" sz="1800" b="1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</a:t>
                      </a:r>
                    </a:p>
                    <a:p>
                      <a:pPr algn="ctr"/>
                      <a:r>
                        <a:rPr lang="ru-RU" sz="1800" b="1" dirty="0" smtClean="0"/>
                        <a:t>Р  С  Т  У</a:t>
                      </a:r>
                      <a:endParaRPr lang="ru-RU" sz="1800" b="1" dirty="0"/>
                    </a:p>
                  </a:txBody>
                  <a:tcPr marL="91439" marR="91439" marT="45735" marB="45735"/>
                </a:tc>
              </a:tr>
              <a:tr h="64029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</a:t>
                      </a:r>
                    </a:p>
                    <a:p>
                      <a:pPr algn="ctr"/>
                      <a:r>
                        <a:rPr lang="ru-RU" sz="1800" b="1" dirty="0" smtClean="0"/>
                        <a:t>Ф</a:t>
                      </a:r>
                      <a:r>
                        <a:rPr lang="ru-RU" sz="1800" b="1" baseline="0" dirty="0" smtClean="0"/>
                        <a:t>  Х  Ц  Ч</a:t>
                      </a:r>
                      <a:endParaRPr lang="ru-RU" sz="1800" b="1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</a:t>
                      </a:r>
                    </a:p>
                    <a:p>
                      <a:pPr algn="ctr"/>
                      <a:r>
                        <a:rPr lang="ru-RU" sz="1800" b="1" dirty="0" smtClean="0"/>
                        <a:t>Ш  Щ   Ы  Ь</a:t>
                      </a:r>
                      <a:endParaRPr lang="ru-RU" sz="1800" b="1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</a:t>
                      </a:r>
                    </a:p>
                    <a:p>
                      <a:pPr algn="ctr"/>
                      <a:r>
                        <a:rPr lang="ru-RU" sz="1800" b="1" dirty="0" smtClean="0"/>
                        <a:t>Ъ  Э  Ю  Я</a:t>
                      </a:r>
                      <a:endParaRPr lang="ru-RU" sz="1800" b="1" dirty="0"/>
                    </a:p>
                  </a:txBody>
                  <a:tcPr marL="91439" marR="91439" marT="45735" marB="45735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85813"/>
          </a:xfrm>
        </p:spPr>
        <p:txBody>
          <a:bodyPr/>
          <a:lstStyle/>
          <a:p>
            <a:pPr algn="ctr"/>
            <a:r>
              <a:rPr lang="ru-RU" smtClean="0"/>
              <a:t>Конкурс « телефон»</a:t>
            </a:r>
          </a:p>
        </p:txBody>
      </p:sp>
      <p:sp>
        <p:nvSpPr>
          <p:cNvPr id="7189" name="Rectangle 1"/>
          <p:cNvSpPr>
            <a:spLocks noChangeArrowheads="1"/>
          </p:cNvSpPr>
          <p:nvPr/>
        </p:nvSpPr>
        <p:spPr bwMode="auto">
          <a:xfrm>
            <a:off x="214313" y="3214688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Кто слышит ногами?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57438" y="3643313"/>
          <a:ext cx="6096000" cy="3714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ru-RU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57438" y="4214813"/>
          <a:ext cx="6096000" cy="3714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</a:t>
                      </a:r>
                      <a:endParaRPr lang="ru-RU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sp>
        <p:nvSpPr>
          <p:cNvPr id="7230" name="TextBox 9"/>
          <p:cNvSpPr txBox="1">
            <a:spLocks noChangeArrowheads="1"/>
          </p:cNvSpPr>
          <p:nvPr/>
        </p:nvSpPr>
        <p:spPr bwMode="auto">
          <a:xfrm>
            <a:off x="214313" y="5000625"/>
            <a:ext cx="321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Кто одной ноздрей дышит?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357438" y="5429250"/>
          <a:ext cx="6095999" cy="3714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ru-RU" sz="1800" dirty="0"/>
                    </a:p>
                  </a:txBody>
                  <a:tcPr marT="45798" marB="45798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357438" y="6072188"/>
          <a:ext cx="6095999" cy="3714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Ш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</a:t>
                      </a:r>
                      <a:endParaRPr lang="ru-RU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</a:t>
                      </a:r>
                      <a:endParaRPr lang="ru-RU" sz="1800" dirty="0"/>
                    </a:p>
                  </a:txBody>
                  <a:tcPr marT="45798" marB="4579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9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89" grpId="0"/>
      <p:bldP spid="72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>
            <a:hlinkClick r:id="rId2" action="ppaction://hlinksldjump" tooltip="Щёлкни мышкой по кнопке и начнёшь игру &quot;АТЫ -БАТЫ&quot;"/>
          </p:cNvPr>
          <p:cNvSpPr>
            <a:spLocks noChangeArrowheads="1"/>
          </p:cNvSpPr>
          <p:nvPr/>
        </p:nvSpPr>
        <p:spPr bwMode="auto">
          <a:xfrm>
            <a:off x="5929313" y="6215063"/>
            <a:ext cx="1651000" cy="454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dirty="0"/>
              <a:t>Начать игру</a:t>
            </a:r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428625" y="1773238"/>
            <a:ext cx="8286750" cy="4229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ru-RU" sz="2000" i="1" dirty="0">
                <a:solidFill>
                  <a:srgbClr val="660033"/>
                </a:solidFill>
              </a:rPr>
              <a:t>1.</a:t>
            </a: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Выбери ячейку с номером и щёлкни по ней мышкой.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2.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Прочитай вопрос.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3.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Время на обдумывание – 5 секунд. 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4.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После звукового сигнала дай устный ответ.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5.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Чтобы узнать правильный ответ, щёлкни мышкой по экрану. 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6.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Чтобы продолжить игру, щёлкни мышкой </a:t>
            </a:r>
          </a:p>
          <a:p>
            <a:pPr algn="l">
              <a:lnSpc>
                <a:spcPct val="140000"/>
              </a:lnSpc>
              <a:defRPr/>
            </a:pP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по кнопке «Продолжить игру».</a:t>
            </a:r>
          </a:p>
        </p:txBody>
      </p:sp>
      <p:sp>
        <p:nvSpPr>
          <p:cNvPr id="2075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58125" y="6215063"/>
            <a:ext cx="1087438" cy="454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Выход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8625" y="285750"/>
            <a:ext cx="8286750" cy="1214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357166"/>
            <a:ext cx="66014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викторины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1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2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3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4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5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6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7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8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9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19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2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3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5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6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7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8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29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30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31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32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85" name="WordArt 85" descr="Орех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</a:t>
            </a:r>
          </a:p>
        </p:txBody>
      </p:sp>
      <p:sp>
        <p:nvSpPr>
          <p:cNvPr id="25686" name="WordArt 86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8</a:t>
            </a:r>
          </a:p>
        </p:txBody>
      </p:sp>
      <p:sp>
        <p:nvSpPr>
          <p:cNvPr id="25690" name="WordArt 90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27988" y="476250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7</a:t>
            </a:r>
          </a:p>
        </p:txBody>
      </p:sp>
      <p:sp>
        <p:nvSpPr>
          <p:cNvPr id="25691" name="WordArt 91" descr="Орех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25" y="476250"/>
            <a:ext cx="287338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6</a:t>
            </a:r>
          </a:p>
        </p:txBody>
      </p:sp>
      <p:sp>
        <p:nvSpPr>
          <p:cNvPr id="25692" name="WordArt 92" descr="Орех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76250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5</a:t>
            </a:r>
          </a:p>
        </p:txBody>
      </p:sp>
      <p:sp>
        <p:nvSpPr>
          <p:cNvPr id="25693" name="WordArt 93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56100" y="476250"/>
            <a:ext cx="287338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4</a:t>
            </a:r>
          </a:p>
        </p:txBody>
      </p:sp>
      <p:sp>
        <p:nvSpPr>
          <p:cNvPr id="25694" name="WordArt 94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287337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</a:t>
            </a:r>
            <a:endParaRPr lang="ru-RU" sz="2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/>
            </a:endParaRPr>
          </a:p>
        </p:txBody>
      </p:sp>
      <p:sp>
        <p:nvSpPr>
          <p:cNvPr id="25695" name="WordArt 95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287338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</a:t>
            </a:r>
          </a:p>
        </p:txBody>
      </p:sp>
      <p:sp>
        <p:nvSpPr>
          <p:cNvPr id="25696" name="WordArt 96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162877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10</a:t>
            </a:r>
          </a:p>
        </p:txBody>
      </p:sp>
      <p:sp>
        <p:nvSpPr>
          <p:cNvPr id="25697" name="WordArt 97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162877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11</a:t>
            </a:r>
          </a:p>
        </p:txBody>
      </p:sp>
      <p:sp>
        <p:nvSpPr>
          <p:cNvPr id="25698" name="WordArt 98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1628775"/>
            <a:ext cx="287338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9</a:t>
            </a:r>
          </a:p>
        </p:txBody>
      </p:sp>
      <p:sp>
        <p:nvSpPr>
          <p:cNvPr id="25720" name="WordArt 120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12</a:t>
            </a:r>
          </a:p>
        </p:txBody>
      </p:sp>
      <p:sp>
        <p:nvSpPr>
          <p:cNvPr id="25721" name="WordArt 121" descr="Орех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2781300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17</a:t>
            </a:r>
          </a:p>
        </p:txBody>
      </p:sp>
      <p:sp>
        <p:nvSpPr>
          <p:cNvPr id="25722" name="WordArt 122" descr="Орех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162877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13</a:t>
            </a:r>
          </a:p>
        </p:txBody>
      </p:sp>
      <p:sp>
        <p:nvSpPr>
          <p:cNvPr id="25723" name="WordArt 123" descr="Орех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2781300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16</a:t>
            </a:r>
          </a:p>
        </p:txBody>
      </p:sp>
      <p:sp>
        <p:nvSpPr>
          <p:cNvPr id="25724" name="WordArt 124" descr="Орех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15</a:t>
            </a:r>
          </a:p>
        </p:txBody>
      </p:sp>
      <p:sp>
        <p:nvSpPr>
          <p:cNvPr id="25725" name="WordArt 125" descr="Орех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162877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14</a:t>
            </a:r>
          </a:p>
        </p:txBody>
      </p:sp>
      <p:sp>
        <p:nvSpPr>
          <p:cNvPr id="25726" name="WordArt 126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2781300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18</a:t>
            </a:r>
          </a:p>
        </p:txBody>
      </p:sp>
      <p:sp>
        <p:nvSpPr>
          <p:cNvPr id="25727" name="WordArt 127" descr="Орех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2781300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20</a:t>
            </a:r>
          </a:p>
        </p:txBody>
      </p:sp>
      <p:sp>
        <p:nvSpPr>
          <p:cNvPr id="25728" name="WordArt 128" descr="Орех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2781300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19</a:t>
            </a:r>
          </a:p>
        </p:txBody>
      </p:sp>
      <p:sp>
        <p:nvSpPr>
          <p:cNvPr id="25729" name="WordArt 129" descr="Орех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23</a:t>
            </a:r>
          </a:p>
        </p:txBody>
      </p:sp>
      <p:sp>
        <p:nvSpPr>
          <p:cNvPr id="25730" name="WordArt 130" descr="Орех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393382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22</a:t>
            </a:r>
          </a:p>
        </p:txBody>
      </p:sp>
      <p:sp>
        <p:nvSpPr>
          <p:cNvPr id="25731" name="WordArt 131" descr="Орех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2781300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21</a:t>
            </a:r>
          </a:p>
        </p:txBody>
      </p:sp>
      <p:sp>
        <p:nvSpPr>
          <p:cNvPr id="25732" name="WordArt 132" descr="Орех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30</a:t>
            </a:r>
          </a:p>
        </p:txBody>
      </p:sp>
      <p:sp>
        <p:nvSpPr>
          <p:cNvPr id="25733" name="WordArt 133" descr="Орех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576263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29</a:t>
            </a:r>
          </a:p>
        </p:txBody>
      </p:sp>
      <p:sp>
        <p:nvSpPr>
          <p:cNvPr id="25734" name="WordArt 134" descr="Орех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393382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28</a:t>
            </a:r>
          </a:p>
        </p:txBody>
      </p:sp>
      <p:sp>
        <p:nvSpPr>
          <p:cNvPr id="25735" name="WordArt 135" descr="Орех">
            <a:hlinkClick r:id="rId2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393382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27</a:t>
            </a:r>
          </a:p>
        </p:txBody>
      </p:sp>
      <p:sp>
        <p:nvSpPr>
          <p:cNvPr id="25736" name="WordArt 136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393382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26</a:t>
            </a:r>
          </a:p>
        </p:txBody>
      </p:sp>
      <p:sp>
        <p:nvSpPr>
          <p:cNvPr id="25737" name="WordArt 137" descr="Орех">
            <a:hlinkClick r:id="rId2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3933825"/>
            <a:ext cx="576262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25</a:t>
            </a:r>
          </a:p>
        </p:txBody>
      </p:sp>
      <p:sp>
        <p:nvSpPr>
          <p:cNvPr id="25738" name="WordArt 138" descr="Орех">
            <a:hlinkClick r:id="rId3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3933825"/>
            <a:ext cx="576263" cy="5762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24</a:t>
            </a:r>
          </a:p>
        </p:txBody>
      </p:sp>
      <p:sp>
        <p:nvSpPr>
          <p:cNvPr id="25739" name="WordArt 139" descr="Орех">
            <a:hlinkClick r:id="rId3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35</a:t>
            </a:r>
          </a:p>
        </p:txBody>
      </p:sp>
      <p:sp>
        <p:nvSpPr>
          <p:cNvPr id="25740" name="WordArt 140" descr="Орех">
            <a:hlinkClick r:id="rId3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34</a:t>
            </a:r>
          </a:p>
        </p:txBody>
      </p:sp>
      <p:sp>
        <p:nvSpPr>
          <p:cNvPr id="25741" name="WordArt 141" descr="Орех">
            <a:hlinkClick r:id="rId3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5084763"/>
            <a:ext cx="576263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33</a:t>
            </a:r>
          </a:p>
        </p:txBody>
      </p:sp>
      <p:sp>
        <p:nvSpPr>
          <p:cNvPr id="25742" name="WordArt 142" descr="Орех">
            <a:hlinkClick r:id="rId3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31</a:t>
            </a:r>
          </a:p>
        </p:txBody>
      </p:sp>
      <p:sp>
        <p:nvSpPr>
          <p:cNvPr id="25743" name="WordArt 143" descr="Орех">
            <a:hlinkClick r:id="rId3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5084763"/>
            <a:ext cx="576262" cy="5762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/>
              </a:rPr>
              <a:t>32</a:t>
            </a:r>
          </a:p>
        </p:txBody>
      </p:sp>
      <p:sp>
        <p:nvSpPr>
          <p:cNvPr id="4168" name="Rectangle 149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 dirty="0">
              <a:ln w="11430"/>
              <a:solidFill>
                <a:srgbClr val="B81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751" name="Rectangle 151">
            <a:hlinkClick r:id="rId36" action="ppaction://hlinksldjump"/>
          </p:cNvPr>
          <p:cNvSpPr>
            <a:spLocks noChangeArrowheads="1"/>
          </p:cNvSpPr>
          <p:nvPr/>
        </p:nvSpPr>
        <p:spPr bwMode="auto">
          <a:xfrm>
            <a:off x="6588125" y="6381750"/>
            <a:ext cx="1420813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игры</a:t>
            </a:r>
          </a:p>
        </p:txBody>
      </p:sp>
      <p:sp>
        <p:nvSpPr>
          <p:cNvPr id="25754" name="Rectangle 15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43888" y="6381750"/>
            <a:ext cx="701675" cy="287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5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5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5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5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5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5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5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5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5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5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5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5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5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5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3"/>
                  </p:tgtEl>
                </p:cond>
              </p:nextCondLst>
            </p:seq>
          </p:childTnLst>
        </p:cTn>
      </p:par>
    </p:tnLst>
    <p:bldLst>
      <p:bldP spid="25686" grpId="0"/>
      <p:bldP spid="25690" grpId="0"/>
      <p:bldP spid="25691" grpId="0"/>
      <p:bldP spid="25692" grpId="0"/>
      <p:bldP spid="25696" grpId="0"/>
      <p:bldP spid="25697" grpId="0"/>
      <p:bldP spid="25698" grpId="0"/>
      <p:bldP spid="25720" grpId="0"/>
      <p:bldP spid="25721" grpId="0"/>
      <p:bldP spid="25722" grpId="0"/>
      <p:bldP spid="25723" grpId="0"/>
      <p:bldP spid="25724" grpId="0"/>
      <p:bldP spid="25725" grpId="0"/>
      <p:bldP spid="25726" grpId="0"/>
      <p:bldP spid="25727" grpId="0"/>
      <p:bldP spid="25728" grpId="0"/>
      <p:bldP spid="25729" grpId="0"/>
      <p:bldP spid="25730" grpId="0"/>
      <p:bldP spid="25731" grpId="0"/>
      <p:bldP spid="25732" grpId="0"/>
      <p:bldP spid="25733" grpId="0"/>
      <p:bldP spid="25734" grpId="0"/>
      <p:bldP spid="25735" grpId="0"/>
      <p:bldP spid="25736" grpId="0"/>
      <p:bldP spid="25737" grpId="0"/>
      <p:bldP spid="25738" grpId="0"/>
      <p:bldP spid="25739" grpId="0"/>
      <p:bldP spid="25740" grpId="0"/>
      <p:bldP spid="25741" grpId="0"/>
      <p:bldP spid="25742" grpId="0"/>
      <p:bldP spid="257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948487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  ВОПРОС</a:t>
            </a:r>
          </a:p>
        </p:txBody>
      </p:sp>
      <p:sp>
        <p:nvSpPr>
          <p:cNvPr id="51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472" y="500042"/>
            <a:ext cx="1042988" cy="1042988"/>
          </a:xfrm>
          <a:prstGeom prst="actionButtonBlank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512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0">
                <a:srgbClr val="FFFF00"/>
              </a:gs>
              <a:gs pos="64999">
                <a:srgbClr val="FFFF00"/>
              </a:gs>
              <a:gs pos="100000">
                <a:srgbClr val="D1C39F"/>
              </a:gs>
            </a:gsLst>
            <a:lin ang="5400000" scaled="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286248" y="3429000"/>
            <a:ext cx="4606927" cy="574675"/>
          </a:xfrm>
          <a:prstGeom prst="rect">
            <a:avLst/>
          </a:prstGeom>
          <a:ln w="57150">
            <a:solidFill>
              <a:srgbClr val="EC20CF"/>
            </a:solidFill>
            <a:headEnd/>
            <a:tailEnd/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148261" y="5013176"/>
            <a:ext cx="3311525" cy="1079648"/>
          </a:xfrm>
          <a:prstGeom prst="wedgeRectCallout">
            <a:avLst>
              <a:gd name="adj1" fmla="val -50982"/>
              <a:gd name="adj2" fmla="val 151846"/>
            </a:avLst>
          </a:prstGeom>
          <a:ln w="76200" cmpd="thickThin" algn="ctr">
            <a:solidFill>
              <a:srgbClr val="00CC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ot="10800000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Синий кит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(150 тонн)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46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26647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1" y="2134374"/>
            <a:ext cx="7429528" cy="646331"/>
          </a:xfrm>
          <a:prstGeom prst="rect">
            <a:avLst/>
          </a:prstGeom>
          <a:ln w="57150">
            <a:solidFill>
              <a:srgbClr val="FFFF00"/>
            </a:solidFill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Самое крупное животное на земле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591329" cy="8509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 !  ВОПРОС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называется самая большая лягушка?</a:t>
            </a:r>
            <a:endParaRPr lang="ru-RU" sz="4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7158" y="357166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800" dirty="0"/>
          </a:p>
        </p:txBody>
      </p:sp>
      <p:sp>
        <p:nvSpPr>
          <p:cNvPr id="615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14348" y="642918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5</a:t>
            </a:r>
          </a:p>
        </p:txBody>
      </p:sp>
      <p:sp>
        <p:nvSpPr>
          <p:cNvPr id="29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7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7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7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7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 useBgFill="1">
        <p:nvSpPr>
          <p:cNvPr id="29708" name="Rectangle 12"/>
          <p:cNvSpPr>
            <a:spLocks noChangeArrowheads="1"/>
          </p:cNvSpPr>
          <p:nvPr/>
        </p:nvSpPr>
        <p:spPr bwMode="auto">
          <a:xfrm>
            <a:off x="4071934" y="3716338"/>
            <a:ext cx="4821241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>
                <a:ln w="0">
                  <a:solidFill>
                    <a:srgbClr val="0000FF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Правильный ответ</a:t>
            </a:r>
          </a:p>
        </p:txBody>
      </p:sp>
      <p:sp useBgFill="1">
        <p:nvSpPr>
          <p:cNvPr id="2970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63500" cmpd="tri">
            <a:solidFill>
              <a:srgbClr val="00CC99"/>
            </a:solidFill>
            <a:beve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</a:rPr>
              <a:t>Голиаф </a:t>
            </a:r>
          </a:p>
          <a:p>
            <a:pPr algn="ctr"/>
            <a:r>
              <a:rPr lang="ru-RU" sz="2400" b="1" dirty="0" smtClean="0">
                <a:solidFill>
                  <a:srgbClr val="CC0000"/>
                </a:solidFill>
              </a:rPr>
              <a:t>Длина тела 40 см, масса 3,5 кг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715" name="Rectangl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6" name="Rectangl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8" grpId="1"/>
      <p:bldP spid="29699" grpId="0" build="p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1184</Words>
  <Application>Microsoft Office PowerPoint</Application>
  <PresentationFormat>Экран (4:3)</PresentationFormat>
  <Paragraphs>400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        ЭКОЛОГИЧЕСКИЙ ТУРНИР ЗНАТОКОВ</vt:lpstr>
      <vt:lpstr>Презентация PowerPoint</vt:lpstr>
      <vt:lpstr>Презентация PowerPoint</vt:lpstr>
      <vt:lpstr>Конкурс « телефон»</vt:lpstr>
      <vt:lpstr>Конкурс « телефон»</vt:lpstr>
      <vt:lpstr>Презентация PowerPoint</vt:lpstr>
      <vt:lpstr>Презентация PowerPoint</vt:lpstr>
      <vt:lpstr>ВНИМАНИЕ!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Валентиновна</dc:creator>
  <cp:lastModifiedBy>User</cp:lastModifiedBy>
  <cp:revision>31</cp:revision>
  <dcterms:created xsi:type="dcterms:W3CDTF">2009-04-28T17:02:50Z</dcterms:created>
  <dcterms:modified xsi:type="dcterms:W3CDTF">2013-05-15T19:28:57Z</dcterms:modified>
</cp:coreProperties>
</file>