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9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8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6" Type="http://schemas.openxmlformats.org/officeDocument/2006/relationships/image" Target="../media/image14.wmf"/><Relationship Id="rId11" Type="http://schemas.openxmlformats.org/officeDocument/2006/relationships/image" Target="../media/image17.wmf"/><Relationship Id="rId5" Type="http://schemas.openxmlformats.org/officeDocument/2006/relationships/image" Target="../media/image8.wmf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image" Target="../media/image15.wmf"/><Relationship Id="rId1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0C94F4-D6D7-4953-BA9B-FA5FDE4A078D}" type="datetimeFigureOut">
              <a:rPr lang="ru-RU" smtClean="0"/>
              <a:pPr/>
              <a:t>11.04.2009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5B4441-634A-4A4B-ABF6-709F159711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hyperlink" Target="&#1055;&#1086;&#1103;&#1089;&#1085;&#1077;&#1085;&#1080;&#1103;.docx" TargetMode="Externa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hyperlink" Target="file:///C:\Documents%20and%20Settings\Ray\&#1056;&#1072;&#1073;&#1086;&#1095;&#1080;&#1081;%20&#1089;&#1090;&#1086;&#1083;\&#1069;&#1083;.&#1087;&#1086;&#1083;&#1077;\&#1055;&#1086;&#1103;&#1089;&#1085;&#1077;&#1085;&#1080;&#1103;.docx" TargetMode="Externa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Прямая соединительная линия 40"/>
          <p:cNvCxnSpPr/>
          <p:nvPr/>
        </p:nvCxnSpPr>
        <p:spPr>
          <a:xfrm>
            <a:off x="1714480" y="2643182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58204" cy="185738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На рисунке изображен  вектор напряженности Е электрического поля в точке С, которое создано двумя неподвижными  точечными зарядами</a:t>
            </a:r>
            <a:r>
              <a:rPr lang="en-US" sz="2800" b="1" dirty="0" smtClean="0">
                <a:solidFill>
                  <a:schemeClr val="bg2"/>
                </a:solidFill>
              </a:rPr>
              <a:t> q</a:t>
            </a:r>
            <a:r>
              <a:rPr lang="ru-RU" sz="1600" b="1" dirty="0" smtClean="0">
                <a:solidFill>
                  <a:schemeClr val="bg2"/>
                </a:solidFill>
              </a:rPr>
              <a:t>А</a:t>
            </a:r>
            <a:r>
              <a:rPr lang="en-US" sz="2800" b="1" dirty="0" smtClean="0">
                <a:solidFill>
                  <a:schemeClr val="bg2"/>
                </a:solidFill>
              </a:rPr>
              <a:t> </a:t>
            </a:r>
            <a:r>
              <a:rPr lang="ru-RU" sz="2800" b="1" dirty="0" smtClean="0">
                <a:solidFill>
                  <a:schemeClr val="bg2"/>
                </a:solidFill>
              </a:rPr>
              <a:t>и</a:t>
            </a:r>
            <a:r>
              <a:rPr lang="en-US" sz="2800" b="1" dirty="0" smtClean="0">
                <a:solidFill>
                  <a:schemeClr val="bg2"/>
                </a:solidFill>
              </a:rPr>
              <a:t> q</a:t>
            </a:r>
            <a:r>
              <a:rPr lang="ru-RU" sz="1600" b="1" dirty="0" smtClean="0">
                <a:solidFill>
                  <a:schemeClr val="bg2"/>
                </a:solidFill>
              </a:rPr>
              <a:t>В</a:t>
            </a:r>
            <a:r>
              <a:rPr lang="ru-RU" sz="2800" b="1" dirty="0" smtClean="0">
                <a:solidFill>
                  <a:schemeClr val="bg2"/>
                </a:solidFill>
              </a:rPr>
              <a:t> . Чему равен заряд </a:t>
            </a:r>
            <a:r>
              <a:rPr lang="en-US" sz="2800" b="1" dirty="0" smtClean="0">
                <a:solidFill>
                  <a:schemeClr val="bg2"/>
                </a:solidFill>
              </a:rPr>
              <a:t>q</a:t>
            </a:r>
            <a:r>
              <a:rPr lang="ru-RU" sz="1600" b="1" dirty="0" smtClean="0">
                <a:solidFill>
                  <a:schemeClr val="bg2"/>
                </a:solidFill>
              </a:rPr>
              <a:t>В</a:t>
            </a:r>
            <a:r>
              <a:rPr lang="ru-RU" sz="2800" b="1" dirty="0" smtClean="0">
                <a:solidFill>
                  <a:schemeClr val="bg2"/>
                </a:solidFill>
              </a:rPr>
              <a:t>, если</a:t>
            </a:r>
            <a:r>
              <a:rPr lang="en-US" sz="2800" b="1" dirty="0" smtClean="0">
                <a:solidFill>
                  <a:schemeClr val="bg2"/>
                </a:solidFill>
              </a:rPr>
              <a:t> q</a:t>
            </a:r>
            <a:r>
              <a:rPr lang="ru-RU" sz="1600" b="1" dirty="0" smtClean="0">
                <a:solidFill>
                  <a:schemeClr val="bg2"/>
                </a:solidFill>
              </a:rPr>
              <a:t>А</a:t>
            </a:r>
            <a:r>
              <a:rPr lang="ru-RU" sz="2800" b="1" dirty="0" smtClean="0">
                <a:solidFill>
                  <a:schemeClr val="bg2"/>
                </a:solidFill>
              </a:rPr>
              <a:t> = +</a:t>
            </a:r>
            <a:r>
              <a:rPr lang="ru-RU" sz="3600" b="1" dirty="0" smtClean="0">
                <a:solidFill>
                  <a:schemeClr val="bg2"/>
                </a:solidFill>
              </a:rPr>
              <a:t>1</a:t>
            </a:r>
            <a:r>
              <a:rPr lang="ru-RU" sz="2800" b="1" dirty="0" smtClean="0">
                <a:solidFill>
                  <a:schemeClr val="bg2"/>
                </a:solidFill>
              </a:rPr>
              <a:t>мкКл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71802" y="5929330"/>
            <a:ext cx="142876" cy="1428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29322" y="5929330"/>
            <a:ext cx="142876" cy="1428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214678" y="5929330"/>
          <a:ext cx="357190" cy="476256"/>
        </p:xfrm>
        <a:graphic>
          <a:graphicData uri="http://schemas.openxmlformats.org/presentationml/2006/ole">
            <p:oleObj spid="_x0000_s1025" name="Формула" r:id="rId3" imgW="139700" imgH="139700" progId="Equation.3">
              <p:embed/>
            </p:oleObj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5929322" y="6339750"/>
          <a:ext cx="500066" cy="518250"/>
        </p:xfrm>
        <a:graphic>
          <a:graphicData uri="http://schemas.openxmlformats.org/presentationml/2006/ole">
            <p:oleObj spid="_x0000_s1027" name="Формула" r:id="rId4" imgW="114120" imgH="177480" progId="Equation.3">
              <p:embed/>
            </p:oleObj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/>
        </p:nvGraphicFramePr>
        <p:xfrm>
          <a:off x="3286116" y="2571744"/>
          <a:ext cx="285752" cy="506455"/>
        </p:xfrm>
        <a:graphic>
          <a:graphicData uri="http://schemas.openxmlformats.org/presentationml/2006/ole">
            <p:oleObj spid="_x0000_s1030" name="Формула" r:id="rId5" imgW="152280" imgH="203040" progId="Equation.3">
              <p:embed/>
            </p:oleObj>
          </a:graphicData>
        </a:graphic>
      </p:graphicFrame>
      <p:cxnSp>
        <p:nvCxnSpPr>
          <p:cNvPr id="34" name="Прямая соединительная линия 33"/>
          <p:cNvCxnSpPr/>
          <p:nvPr/>
        </p:nvCxnSpPr>
        <p:spPr>
          <a:xfrm rot="5400000">
            <a:off x="-142908" y="4500570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7952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786580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286646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786712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285190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714480" y="635637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5572926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072860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644232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144166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644100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3215472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406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714480" y="307181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714480" y="3427412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714480" y="378619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714480" y="414338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714480" y="450057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714480" y="485776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714480" y="521495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714480" y="557214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 flipV="1">
            <a:off x="2786050" y="3429000"/>
            <a:ext cx="2143140" cy="14287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3143240" y="3786190"/>
            <a:ext cx="4286280" cy="221457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1"/>
          <p:cNvGraphicFramePr>
            <a:graphicFrameLocks noChangeAspect="1"/>
          </p:cNvGraphicFramePr>
          <p:nvPr/>
        </p:nvGraphicFramePr>
        <p:xfrm>
          <a:off x="4572000" y="4700600"/>
          <a:ext cx="285750" cy="442912"/>
        </p:xfrm>
        <a:graphic>
          <a:graphicData uri="http://schemas.openxmlformats.org/presentationml/2006/ole">
            <p:oleObj spid="_x0000_s1031" name="Формула" r:id="rId6" imgW="152280" imgH="177480" progId="Equation.3">
              <p:embed/>
            </p:oleObj>
          </a:graphicData>
        </a:graphic>
      </p:graphicFrame>
      <p:sp>
        <p:nvSpPr>
          <p:cNvPr id="65" name="Овал 64"/>
          <p:cNvSpPr/>
          <p:nvPr/>
        </p:nvSpPr>
        <p:spPr>
          <a:xfrm>
            <a:off x="4536281" y="5214950"/>
            <a:ext cx="7143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>
            <a:stCxn id="65" idx="0"/>
            <a:endCxn id="8" idx="1"/>
          </p:cNvCxnSpPr>
          <p:nvPr/>
        </p:nvCxnSpPr>
        <p:spPr>
          <a:xfrm rot="16200000" flipH="1">
            <a:off x="4893471" y="4893479"/>
            <a:ext cx="735304" cy="13782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6200000" flipH="1">
            <a:off x="7679553" y="3464719"/>
            <a:ext cx="735304" cy="13782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8" idx="1"/>
          </p:cNvCxnSpPr>
          <p:nvPr/>
        </p:nvCxnSpPr>
        <p:spPr>
          <a:xfrm rot="5400000" flipH="1" flipV="1">
            <a:off x="6607983" y="3842833"/>
            <a:ext cx="1449684" cy="27651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65" idx="4"/>
          </p:cNvCxnSpPr>
          <p:nvPr/>
        </p:nvCxnSpPr>
        <p:spPr>
          <a:xfrm rot="5400000" flipH="1" flipV="1">
            <a:off x="6263652" y="2808918"/>
            <a:ext cx="760099" cy="41434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1"/>
          <p:cNvGraphicFramePr>
            <a:graphicFrameLocks noChangeAspect="1"/>
          </p:cNvGraphicFramePr>
          <p:nvPr/>
        </p:nvGraphicFramePr>
        <p:xfrm>
          <a:off x="5572132" y="6072206"/>
          <a:ext cx="325437" cy="260350"/>
        </p:xfrm>
        <a:graphic>
          <a:graphicData uri="http://schemas.openxmlformats.org/presentationml/2006/ole">
            <p:oleObj spid="_x0000_s1032" name="Формула" r:id="rId7" imgW="126720" imgH="75960" progId="Equation.3">
              <p:embed/>
            </p:oleObj>
          </a:graphicData>
        </a:graphic>
      </p:graphicFrame>
      <p:cxnSp>
        <p:nvCxnSpPr>
          <p:cNvPr id="72" name="Прямая со стрелкой 71"/>
          <p:cNvCxnSpPr>
            <a:stCxn id="8" idx="7"/>
          </p:cNvCxnSpPr>
          <p:nvPr/>
        </p:nvCxnSpPr>
        <p:spPr>
          <a:xfrm rot="16200000" flipV="1">
            <a:off x="2265060" y="2164040"/>
            <a:ext cx="2521254" cy="50511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1714480" y="3071810"/>
            <a:ext cx="1428760" cy="7143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4607719" y="4477710"/>
            <a:ext cx="1393041" cy="73724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16200000" flipV="1">
            <a:off x="2428860" y="3071810"/>
            <a:ext cx="1428760" cy="285752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Object 1"/>
          <p:cNvGraphicFramePr>
            <a:graphicFrameLocks noChangeAspect="1"/>
          </p:cNvGraphicFramePr>
          <p:nvPr/>
        </p:nvGraphicFramePr>
        <p:xfrm>
          <a:off x="5572132" y="6000768"/>
          <a:ext cx="357190" cy="476256"/>
        </p:xfrm>
        <a:graphic>
          <a:graphicData uri="http://schemas.openxmlformats.org/presentationml/2006/ole">
            <p:oleObj spid="_x0000_s1033" name="Формула" r:id="rId8" imgW="139700" imgH="139700" progId="Equation.3">
              <p:embed/>
            </p:oleObj>
          </a:graphicData>
        </a:graphic>
      </p:graphicFrame>
      <p:graphicFrame>
        <p:nvGraphicFramePr>
          <p:cNvPr id="87" name="Object 1"/>
          <p:cNvGraphicFramePr>
            <a:graphicFrameLocks noChangeAspect="1"/>
          </p:cNvGraphicFramePr>
          <p:nvPr/>
        </p:nvGraphicFramePr>
        <p:xfrm>
          <a:off x="1084263" y="3738563"/>
          <a:ext cx="404812" cy="601662"/>
        </p:xfrm>
        <a:graphic>
          <a:graphicData uri="http://schemas.openxmlformats.org/presentationml/2006/ole">
            <p:oleObj spid="_x0000_s1034" name="Формула" r:id="rId9" imgW="215640" imgH="241200" progId="Equation.3">
              <p:embed/>
            </p:oleObj>
          </a:graphicData>
        </a:graphic>
      </p:graphicFrame>
      <p:cxnSp>
        <p:nvCxnSpPr>
          <p:cNvPr id="89" name="Прямая соединительная линия 88"/>
          <p:cNvCxnSpPr/>
          <p:nvPr/>
        </p:nvCxnSpPr>
        <p:spPr>
          <a:xfrm>
            <a:off x="3143240" y="3071810"/>
            <a:ext cx="2857520" cy="14287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Object 1"/>
          <p:cNvGraphicFramePr>
            <a:graphicFrameLocks noChangeAspect="1"/>
          </p:cNvGraphicFramePr>
          <p:nvPr/>
        </p:nvGraphicFramePr>
        <p:xfrm>
          <a:off x="5572132" y="3714752"/>
          <a:ext cx="404812" cy="601662"/>
        </p:xfrm>
        <a:graphic>
          <a:graphicData uri="http://schemas.openxmlformats.org/presentationml/2006/ole">
            <p:oleObj spid="_x0000_s1035" name="Формула" r:id="rId10" imgW="215640" imgH="241200" progId="Equation.3">
              <p:embed/>
            </p:oleObj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/>
        </p:nvGraphicFramePr>
        <p:xfrm>
          <a:off x="6072198" y="5786454"/>
          <a:ext cx="488950" cy="736600"/>
        </p:xfrm>
        <a:graphic>
          <a:graphicData uri="http://schemas.openxmlformats.org/presentationml/2006/ole">
            <p:oleObj spid="_x0000_s1029" name="Формула" r:id="rId11" imgW="190440" imgH="215640" progId="Equation.3">
              <p:embed/>
            </p:oleObj>
          </a:graphicData>
        </a:graphic>
      </p:graphicFrame>
      <p:cxnSp>
        <p:nvCxnSpPr>
          <p:cNvPr id="59" name="Прямая соединительная линия 58"/>
          <p:cNvCxnSpPr/>
          <p:nvPr/>
        </p:nvCxnSpPr>
        <p:spPr>
          <a:xfrm>
            <a:off x="1714480" y="6000768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2643174" y="5786454"/>
          <a:ext cx="488950" cy="736600"/>
        </p:xfrm>
        <a:graphic>
          <a:graphicData uri="http://schemas.openxmlformats.org/presentationml/2006/ole">
            <p:oleObj spid="_x0000_s1028" name="Формула" r:id="rId12" imgW="190440" imgH="215640" progId="Equation.3">
              <p:embed/>
            </p:oleObj>
          </a:graphicData>
        </a:graphic>
      </p:graphicFrame>
      <p:graphicFrame>
        <p:nvGraphicFramePr>
          <p:cNvPr id="60" name="Object 1">
            <a:hlinkClick r:id="rId13" action="ppaction://hlinkfile"/>
          </p:cNvPr>
          <p:cNvGraphicFramePr>
            <a:graphicFrameLocks noChangeAspect="1"/>
          </p:cNvGraphicFramePr>
          <p:nvPr/>
        </p:nvGraphicFramePr>
        <p:xfrm>
          <a:off x="7489826" y="6016625"/>
          <a:ext cx="1511330" cy="315913"/>
        </p:xfrm>
        <a:graphic>
          <a:graphicData uri="http://schemas.openxmlformats.org/presentationml/2006/ole">
            <p:oleObj spid="_x0000_s1036" name="Формула" r:id="rId14" imgW="5968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Прямая соединительная линия 40"/>
          <p:cNvCxnSpPr/>
          <p:nvPr/>
        </p:nvCxnSpPr>
        <p:spPr>
          <a:xfrm>
            <a:off x="1714480" y="2643182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58204" cy="185738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На рисунке изображен  вектор напряженности Е электрического поля в точке С, которое создано двумя неподвижными  точечными зарядами</a:t>
            </a:r>
            <a:r>
              <a:rPr lang="en-US" sz="2800" b="1" dirty="0" smtClean="0">
                <a:solidFill>
                  <a:schemeClr val="bg2"/>
                </a:solidFill>
              </a:rPr>
              <a:t> q</a:t>
            </a:r>
            <a:r>
              <a:rPr lang="ru-RU" sz="1600" b="1" dirty="0" smtClean="0">
                <a:solidFill>
                  <a:schemeClr val="bg2"/>
                </a:solidFill>
              </a:rPr>
              <a:t>А</a:t>
            </a:r>
            <a:r>
              <a:rPr lang="en-US" sz="2800" b="1" dirty="0" smtClean="0">
                <a:solidFill>
                  <a:schemeClr val="bg2"/>
                </a:solidFill>
              </a:rPr>
              <a:t> </a:t>
            </a:r>
            <a:r>
              <a:rPr lang="ru-RU" sz="2800" b="1" dirty="0" smtClean="0">
                <a:solidFill>
                  <a:schemeClr val="bg2"/>
                </a:solidFill>
              </a:rPr>
              <a:t>и</a:t>
            </a:r>
            <a:r>
              <a:rPr lang="en-US" sz="2800" b="1" dirty="0" smtClean="0">
                <a:solidFill>
                  <a:schemeClr val="bg2"/>
                </a:solidFill>
              </a:rPr>
              <a:t> q</a:t>
            </a:r>
            <a:r>
              <a:rPr lang="ru-RU" sz="1600" b="1" dirty="0" smtClean="0">
                <a:solidFill>
                  <a:schemeClr val="bg2"/>
                </a:solidFill>
              </a:rPr>
              <a:t>В</a:t>
            </a:r>
            <a:r>
              <a:rPr lang="ru-RU" sz="2800" b="1" dirty="0" smtClean="0">
                <a:solidFill>
                  <a:schemeClr val="bg2"/>
                </a:solidFill>
              </a:rPr>
              <a:t> . Чему равен заряд </a:t>
            </a:r>
            <a:r>
              <a:rPr lang="en-US" sz="2800" b="1" dirty="0" smtClean="0">
                <a:solidFill>
                  <a:schemeClr val="bg2"/>
                </a:solidFill>
              </a:rPr>
              <a:t>q</a:t>
            </a:r>
            <a:r>
              <a:rPr lang="ru-RU" sz="1600" b="1" dirty="0" smtClean="0">
                <a:solidFill>
                  <a:schemeClr val="bg2"/>
                </a:solidFill>
              </a:rPr>
              <a:t>В</a:t>
            </a:r>
            <a:r>
              <a:rPr lang="ru-RU" sz="2800" b="1" dirty="0" smtClean="0">
                <a:solidFill>
                  <a:schemeClr val="bg2"/>
                </a:solidFill>
              </a:rPr>
              <a:t>, если</a:t>
            </a:r>
            <a:r>
              <a:rPr lang="en-US" sz="2800" b="1" dirty="0" smtClean="0">
                <a:solidFill>
                  <a:schemeClr val="bg2"/>
                </a:solidFill>
              </a:rPr>
              <a:t> q</a:t>
            </a:r>
            <a:r>
              <a:rPr lang="ru-RU" sz="1600" b="1" dirty="0" smtClean="0">
                <a:solidFill>
                  <a:schemeClr val="bg2"/>
                </a:solidFill>
              </a:rPr>
              <a:t>А</a:t>
            </a:r>
            <a:r>
              <a:rPr lang="ru-RU" sz="2800" b="1" dirty="0" smtClean="0">
                <a:solidFill>
                  <a:schemeClr val="bg2"/>
                </a:solidFill>
              </a:rPr>
              <a:t> = +</a:t>
            </a:r>
            <a:r>
              <a:rPr lang="ru-RU" sz="3600" b="1" dirty="0" smtClean="0">
                <a:solidFill>
                  <a:schemeClr val="bg2"/>
                </a:solidFill>
              </a:rPr>
              <a:t>1</a:t>
            </a:r>
            <a:r>
              <a:rPr lang="ru-RU" sz="2800" b="1" dirty="0" smtClean="0">
                <a:solidFill>
                  <a:schemeClr val="bg2"/>
                </a:solidFill>
              </a:rPr>
              <a:t>мкКл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71802" y="5929330"/>
            <a:ext cx="142876" cy="1428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29322" y="5929330"/>
            <a:ext cx="142876" cy="1428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214678" y="5929330"/>
          <a:ext cx="357190" cy="476256"/>
        </p:xfrm>
        <a:graphic>
          <a:graphicData uri="http://schemas.openxmlformats.org/presentationml/2006/ole">
            <p:oleObj spid="_x0000_s15362" name="Формула" r:id="rId3" imgW="139700" imgH="139700" progId="Equation.3">
              <p:embed/>
            </p:oleObj>
          </a:graphicData>
        </a:graphic>
      </p:graphicFrame>
      <p:cxnSp>
        <p:nvCxnSpPr>
          <p:cNvPr id="34" name="Прямая соединительная линия 33"/>
          <p:cNvCxnSpPr/>
          <p:nvPr/>
        </p:nvCxnSpPr>
        <p:spPr>
          <a:xfrm rot="5400000">
            <a:off x="-142908" y="4500570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57952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786580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286646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786712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285190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714480" y="635637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5572926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072860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644232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144166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644100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3215472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406" y="4499776"/>
            <a:ext cx="371477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714480" y="307181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714480" y="3427412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714480" y="378619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714480" y="414338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714480" y="450057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714480" y="485776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714480" y="521495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714480" y="5572140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714480" y="6000768"/>
            <a:ext cx="57150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 flipV="1">
            <a:off x="2786050" y="3429000"/>
            <a:ext cx="2143140" cy="14287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1"/>
          <p:cNvGraphicFramePr>
            <a:graphicFrameLocks noChangeAspect="1"/>
          </p:cNvGraphicFramePr>
          <p:nvPr/>
        </p:nvGraphicFramePr>
        <p:xfrm>
          <a:off x="4572000" y="4572008"/>
          <a:ext cx="285750" cy="442912"/>
        </p:xfrm>
        <a:graphic>
          <a:graphicData uri="http://schemas.openxmlformats.org/presentationml/2006/ole">
            <p:oleObj spid="_x0000_s15367" name="Формула" r:id="rId4" imgW="152280" imgH="177480" progId="Equation.3">
              <p:embed/>
            </p:oleObj>
          </a:graphicData>
        </a:graphic>
      </p:graphicFrame>
      <p:sp>
        <p:nvSpPr>
          <p:cNvPr id="65" name="Овал 64"/>
          <p:cNvSpPr/>
          <p:nvPr/>
        </p:nvSpPr>
        <p:spPr>
          <a:xfrm>
            <a:off x="4536281" y="5214950"/>
            <a:ext cx="7143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0" name="Object 1"/>
          <p:cNvGraphicFramePr>
            <a:graphicFrameLocks noChangeAspect="1"/>
          </p:cNvGraphicFramePr>
          <p:nvPr/>
        </p:nvGraphicFramePr>
        <p:xfrm>
          <a:off x="5556250" y="5881708"/>
          <a:ext cx="358775" cy="476250"/>
        </p:xfrm>
        <a:graphic>
          <a:graphicData uri="http://schemas.openxmlformats.org/presentationml/2006/ole">
            <p:oleObj spid="_x0000_s15368" name="Формула" r:id="rId5" imgW="139680" imgH="139680" progId="Equation.3">
              <p:embed/>
            </p:oleObj>
          </a:graphicData>
        </a:graphic>
      </p:graphicFrame>
      <p:cxnSp>
        <p:nvCxnSpPr>
          <p:cNvPr id="76" name="Прямая соединительная линия 75"/>
          <p:cNvCxnSpPr/>
          <p:nvPr/>
        </p:nvCxnSpPr>
        <p:spPr>
          <a:xfrm flipV="1">
            <a:off x="1714480" y="3071810"/>
            <a:ext cx="1428760" cy="7143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143240" y="3071810"/>
            <a:ext cx="2857520" cy="14287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4607719" y="4477710"/>
            <a:ext cx="1393041" cy="73724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16200000" flipV="1">
            <a:off x="2428860" y="3071810"/>
            <a:ext cx="1428760" cy="285752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65" idx="7"/>
          </p:cNvCxnSpPr>
          <p:nvPr/>
        </p:nvCxnSpPr>
        <p:spPr>
          <a:xfrm>
            <a:off x="1714480" y="5214950"/>
            <a:ext cx="2882777" cy="6695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1000100" y="4500570"/>
            <a:ext cx="1428760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65" idx="0"/>
          </p:cNvCxnSpPr>
          <p:nvPr/>
        </p:nvCxnSpPr>
        <p:spPr>
          <a:xfrm rot="5400000" flipH="1" flipV="1">
            <a:off x="5286380" y="4500570"/>
            <a:ext cx="1588" cy="142876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 flipH="1" flipV="1">
            <a:off x="5643570" y="4857760"/>
            <a:ext cx="714380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309668" y="3738563"/>
          <a:ext cx="404812" cy="601662"/>
        </p:xfrm>
        <a:graphic>
          <a:graphicData uri="http://schemas.openxmlformats.org/presentationml/2006/ole">
            <p:oleObj spid="_x0000_s15369" name="Формула" r:id="rId6" imgW="215640" imgH="24120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5810261" y="3898907"/>
          <a:ext cx="404813" cy="601663"/>
        </p:xfrm>
        <a:graphic>
          <a:graphicData uri="http://schemas.openxmlformats.org/presentationml/2006/ole">
            <p:oleObj spid="_x0000_s15370" name="Формула" r:id="rId7" imgW="215640" imgH="241200" progId="Equation.3">
              <p:embed/>
            </p:oleObj>
          </a:graphicData>
        </a:graphic>
      </p:graphicFrame>
      <p:graphicFrame>
        <p:nvGraphicFramePr>
          <p:cNvPr id="79" name="Object 10"/>
          <p:cNvGraphicFramePr>
            <a:graphicFrameLocks noChangeAspect="1"/>
          </p:cNvGraphicFramePr>
          <p:nvPr/>
        </p:nvGraphicFramePr>
        <p:xfrm>
          <a:off x="5500694" y="2500306"/>
          <a:ext cx="1095375" cy="602093"/>
        </p:xfrm>
        <a:graphic>
          <a:graphicData uri="http://schemas.openxmlformats.org/presentationml/2006/ole">
            <p:oleObj spid="_x0000_s15371" name="Формула" r:id="rId8" imgW="622080" imgH="215640" progId="Equation.3">
              <p:embed/>
            </p:oleObj>
          </a:graphicData>
        </a:graphic>
      </p:graphicFrame>
      <p:graphicFrame>
        <p:nvGraphicFramePr>
          <p:cNvPr id="80" name="Object 10"/>
          <p:cNvGraphicFramePr>
            <a:graphicFrameLocks noChangeAspect="1"/>
          </p:cNvGraphicFramePr>
          <p:nvPr/>
        </p:nvGraphicFramePr>
        <p:xfrm>
          <a:off x="6929454" y="2071678"/>
          <a:ext cx="1203876" cy="1048702"/>
        </p:xfrm>
        <a:graphic>
          <a:graphicData uri="http://schemas.openxmlformats.org/presentationml/2006/ole">
            <p:oleObj spid="_x0000_s15372" name="Формула" r:id="rId9" imgW="533160" imgH="419040" progId="Equation.3">
              <p:embed/>
            </p:oleObj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2428860" y="5572140"/>
          <a:ext cx="488950" cy="736600"/>
        </p:xfrm>
        <a:graphic>
          <a:graphicData uri="http://schemas.openxmlformats.org/presentationml/2006/ole">
            <p:oleObj spid="_x0000_s15364" name="Формула" r:id="rId10" imgW="190440" imgH="215640" progId="Equation.3">
              <p:embed/>
            </p:oleObj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/>
        </p:nvGraphicFramePr>
        <p:xfrm>
          <a:off x="6143636" y="5572140"/>
          <a:ext cx="488950" cy="736600"/>
        </p:xfrm>
        <a:graphic>
          <a:graphicData uri="http://schemas.openxmlformats.org/presentationml/2006/ole">
            <p:oleObj spid="_x0000_s15365" name="Формула" r:id="rId11" imgW="190440" imgH="215640" progId="Equation.3">
              <p:embed/>
            </p:oleObj>
          </a:graphicData>
        </a:graphic>
      </p:graphicFrame>
      <p:graphicFrame>
        <p:nvGraphicFramePr>
          <p:cNvPr id="82" name="Object 10"/>
          <p:cNvGraphicFramePr>
            <a:graphicFrameLocks noChangeAspect="1"/>
          </p:cNvGraphicFramePr>
          <p:nvPr/>
        </p:nvGraphicFramePr>
        <p:xfrm>
          <a:off x="6429388" y="3357562"/>
          <a:ext cx="2214578" cy="1297742"/>
        </p:xfrm>
        <a:graphic>
          <a:graphicData uri="http://schemas.openxmlformats.org/presentationml/2006/ole">
            <p:oleObj spid="_x0000_s15373" name="Формула" r:id="rId12" imgW="888840" imgH="469800" progId="Equation.3">
              <p:embed/>
            </p:oleObj>
          </a:graphicData>
        </a:graphic>
      </p:graphicFrame>
      <p:graphicFrame>
        <p:nvGraphicFramePr>
          <p:cNvPr id="83" name="Object 10"/>
          <p:cNvGraphicFramePr>
            <a:graphicFrameLocks noChangeAspect="1"/>
          </p:cNvGraphicFramePr>
          <p:nvPr/>
        </p:nvGraphicFramePr>
        <p:xfrm>
          <a:off x="7072330" y="4786322"/>
          <a:ext cx="1157287" cy="639762"/>
        </p:xfrm>
        <a:graphic>
          <a:graphicData uri="http://schemas.openxmlformats.org/presentationml/2006/ole">
            <p:oleObj spid="_x0000_s15374" name="Формула" r:id="rId13" imgW="431640" imgH="215640" progId="Equation.3">
              <p:embed/>
            </p:oleObj>
          </a:graphicData>
        </a:graphic>
      </p:graphicFrame>
      <p:cxnSp>
        <p:nvCxnSpPr>
          <p:cNvPr id="86" name="Прямая соединительная линия 85"/>
          <p:cNvCxnSpPr>
            <a:stCxn id="7" idx="7"/>
            <a:endCxn id="65" idx="1"/>
          </p:cNvCxnSpPr>
          <p:nvPr/>
        </p:nvCxnSpPr>
        <p:spPr>
          <a:xfrm rot="5400000" flipH="1" flipV="1">
            <a:off x="3505944" y="4909456"/>
            <a:ext cx="728609" cy="135298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8" idx="1"/>
            <a:endCxn id="65" idx="7"/>
          </p:cNvCxnSpPr>
          <p:nvPr/>
        </p:nvCxnSpPr>
        <p:spPr>
          <a:xfrm rot="16200000" flipV="1">
            <a:off x="4909448" y="4909455"/>
            <a:ext cx="728609" cy="135298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Object 10"/>
          <p:cNvGraphicFramePr>
            <a:graphicFrameLocks noChangeAspect="1"/>
          </p:cNvGraphicFramePr>
          <p:nvPr/>
        </p:nvGraphicFramePr>
        <p:xfrm>
          <a:off x="7000892" y="5500702"/>
          <a:ext cx="1531937" cy="641350"/>
        </p:xfrm>
        <a:graphic>
          <a:graphicData uri="http://schemas.openxmlformats.org/presentationml/2006/ole">
            <p:oleObj spid="_x0000_s15375" name="Формула" r:id="rId14" imgW="571320" imgH="215640" progId="Equation.3">
              <p:embed/>
            </p:oleObj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/>
        </p:nvGraphicFramePr>
        <p:xfrm>
          <a:off x="3095625" y="2571745"/>
          <a:ext cx="1591314" cy="571504"/>
        </p:xfrm>
        <a:graphic>
          <a:graphicData uri="http://schemas.openxmlformats.org/presentationml/2006/ole">
            <p:oleObj spid="_x0000_s15366" name="Формула" r:id="rId15" imgW="787320" imgH="241200" progId="Equation.3">
              <p:embed/>
            </p:oleObj>
          </a:graphicData>
        </a:graphic>
      </p:graphicFrame>
      <p:graphicFrame>
        <p:nvGraphicFramePr>
          <p:cNvPr id="15376" name="Object 16">
            <a:hlinkClick r:id="rId16" action="ppaction://hlinkfile"/>
          </p:cNvPr>
          <p:cNvGraphicFramePr>
            <a:graphicFrameLocks noChangeAspect="1"/>
          </p:cNvGraphicFramePr>
          <p:nvPr/>
        </p:nvGraphicFramePr>
        <p:xfrm>
          <a:off x="7000892" y="6357958"/>
          <a:ext cx="1511300" cy="315913"/>
        </p:xfrm>
        <a:graphic>
          <a:graphicData uri="http://schemas.openxmlformats.org/presentationml/2006/ole">
            <p:oleObj spid="_x0000_s15376" name="Формула" r:id="rId17" imgW="596880" imgH="126720" progId="Equation.3">
              <p:embed/>
            </p:oleObj>
          </a:graphicData>
        </a:graphic>
      </p:graphicFrame>
      <p:sp>
        <p:nvSpPr>
          <p:cNvPr id="60" name="Правая фигурная скобка 59"/>
          <p:cNvSpPr/>
          <p:nvPr/>
        </p:nvSpPr>
        <p:spPr>
          <a:xfrm rot="5400000">
            <a:off x="6679421" y="2464587"/>
            <a:ext cx="357190" cy="1571636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586</TotalTime>
  <Words>72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Бумажная</vt:lpstr>
      <vt:lpstr>Формула</vt:lpstr>
      <vt:lpstr>На рисунке изображен  вектор напряженности Е электрического поля в точке С, которое создано двумя неподвижными  точечными зарядами qА и qВ . Чему равен заряд qВ, если qА = +1мкКл</vt:lpstr>
      <vt:lpstr>На рисунке изображен  вектор напряженности Е электрического поля в точке С, которое создано двумя неподвижными  точечными зарядами qА и qВ . Чему равен заряд qВ, если qА = +1мкКл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Гимназия155</dc:creator>
  <cp:lastModifiedBy>Ray</cp:lastModifiedBy>
  <cp:revision>57</cp:revision>
  <dcterms:created xsi:type="dcterms:W3CDTF">2009-04-09T10:33:48Z</dcterms:created>
  <dcterms:modified xsi:type="dcterms:W3CDTF">2009-04-11T05:08:31Z</dcterms:modified>
</cp:coreProperties>
</file>