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0" r:id="rId10"/>
    <p:sldId id="263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 varScale="1">
        <p:scale>
          <a:sx n="102" d="100"/>
          <a:sy n="102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470025"/>
          </a:xfrm>
        </p:spPr>
        <p:txBody>
          <a:bodyPr/>
          <a:lstStyle>
            <a:lvl1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428868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E75A-F6B1-4C41-9430-BBF655818C33}" type="datetimeFigureOut">
              <a:rPr lang="ru-RU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CB371-69D9-4F54-A729-F2069D1C0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FDEE7-586D-4E64-9805-4DDCB62F4F93}" type="datetimeFigureOut">
              <a:rPr lang="ru-RU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34D2-834D-4D93-87E1-DB93D2283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B907-6A54-4395-A704-896685A9199B}" type="datetimeFigureOut">
              <a:rPr lang="ru-RU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FBD5-6F7F-4D95-88AD-34053FCBA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9A95-3207-4A53-9E67-FBF09B4F3D04}" type="datetimeFigureOut">
              <a:rPr lang="ru-RU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33FD1-1D6E-4F50-98B2-517E02133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08AE-927D-49AC-95B2-537C0A746EA6}" type="datetimeFigureOut">
              <a:rPr lang="ru-RU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2EA4-C3D9-42CC-BB4F-EE34B9C59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5358-EDD6-4C5C-B7B4-C2F3255D7C9D}" type="datetimeFigureOut">
              <a:rPr lang="ru-RU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716D-53C2-4F57-B810-A45BCDE84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4D34-1591-4306-B83C-A054827DB5FD}" type="datetimeFigureOut">
              <a:rPr lang="ru-RU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1582-81EE-41E8-96C6-1169E6674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3308-3151-48AC-BDA6-F0D36CD7AF26}" type="datetimeFigureOut">
              <a:rPr lang="ru-RU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22A3-4541-4BCC-A865-B75C3672A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B5F4-AFAE-4712-8EE2-F73405C96EE9}" type="datetimeFigureOut">
              <a:rPr lang="ru-RU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67D44-84E6-496C-A750-3F51C7A64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3346666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5" y="47625"/>
            <a:ext cx="1852613" cy="142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3B8A4A-DAEF-4D59-B986-CE4E5CB26296}" type="datetimeFigureOut">
              <a:rPr lang="ru-RU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98CEDC-799C-4D20-A593-E14E5D896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C43D1F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43D1F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43D1F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43D1F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43D1F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43D1F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43D1F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43D1F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C43D1F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</a:t>
            </a:r>
            <a:r>
              <a:rPr lang="ru-RU" dirty="0" smtClean="0"/>
              <a:t>отребность </a:t>
            </a:r>
            <a:r>
              <a:rPr lang="ru-RU" dirty="0" smtClean="0"/>
              <a:t>человека в питании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2500307"/>
            <a:ext cx="6400800" cy="16811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</a:t>
            </a:r>
            <a:r>
              <a:rPr lang="ru-RU" dirty="0" smtClean="0"/>
              <a:t> </a:t>
            </a:r>
            <a:r>
              <a:rPr lang="ru-RU" dirty="0" smtClean="0"/>
              <a:t>ее влияние на биосферу.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/>
              <a:t>Разнообразие национальных кухонь</a:t>
            </a:r>
            <a:endParaRPr lang="ru-RU" sz="3200" u="sng" dirty="0"/>
          </a:p>
        </p:txBody>
      </p:sp>
      <p:pic>
        <p:nvPicPr>
          <p:cNvPr id="23554" name="Picture 2" descr="D:\Documents and Settings\Наташа.АВЕРЬЯНОВ\Рабочий стол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1819275" cy="2505075"/>
          </a:xfrm>
          <a:prstGeom prst="rect">
            <a:avLst/>
          </a:prstGeom>
          <a:noFill/>
        </p:spPr>
      </p:pic>
      <p:pic>
        <p:nvPicPr>
          <p:cNvPr id="23558" name="Picture 6" descr="D:\Documents and Settings\Наташа.АВЕРЬЯНОВ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85992"/>
            <a:ext cx="4253301" cy="3214704"/>
          </a:xfrm>
          <a:prstGeom prst="rect">
            <a:avLst/>
          </a:prstGeom>
          <a:noFill/>
        </p:spPr>
      </p:pic>
      <p:pic>
        <p:nvPicPr>
          <p:cNvPr id="23559" name="Picture 7" descr="D:\Documents and Settings\Наташа.АВЕРЬЯНОВ\Рабочий стол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2"/>
            <a:ext cx="3585545" cy="2386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85729"/>
            <a:ext cx="6829444" cy="1000131"/>
          </a:xfrm>
        </p:spPr>
        <p:txBody>
          <a:bodyPr/>
          <a:lstStyle/>
          <a:p>
            <a:r>
              <a:rPr lang="ru-RU" b="0" dirty="0" smtClean="0"/>
              <a:t>Япония. Семья </a:t>
            </a:r>
            <a:r>
              <a:rPr lang="ru-RU" b="0" dirty="0" err="1" smtClean="0"/>
              <a:t>Укита</a:t>
            </a:r>
            <a:r>
              <a:rPr lang="ru-RU" b="0" dirty="0" smtClean="0"/>
              <a:t> из </a:t>
            </a:r>
            <a:r>
              <a:rPr lang="ru-RU" b="0" dirty="0" err="1" smtClean="0"/>
              <a:t>Кодайры</a:t>
            </a:r>
            <a:r>
              <a:rPr lang="ru-RU" b="0" dirty="0" smtClean="0"/>
              <a:t>.</a:t>
            </a:r>
            <a:br>
              <a:rPr lang="ru-RU" b="0" dirty="0" smtClean="0"/>
            </a:br>
            <a:r>
              <a:rPr lang="ru-RU" b="0" dirty="0" smtClean="0"/>
              <a:t>Расходы в неделю на еду: 37,699 </a:t>
            </a:r>
            <a:r>
              <a:rPr lang="ru-RU" b="0" dirty="0" err="1" smtClean="0"/>
              <a:t>Yen</a:t>
            </a:r>
            <a:r>
              <a:rPr lang="ru-RU" b="0" dirty="0" smtClean="0"/>
              <a:t> или $317.25</a:t>
            </a:r>
            <a:endParaRPr lang="ru-RU" dirty="0"/>
          </a:p>
        </p:txBody>
      </p:sp>
      <p:pic>
        <p:nvPicPr>
          <p:cNvPr id="4" name="Picture 2" descr="D:\Documents and Settings\Наташа.АВЕРЬЯНОВ\Рабочий стол\1185171636_526204200_9ff7bbd1e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000" y="1939130"/>
            <a:ext cx="6574888" cy="434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14291"/>
            <a:ext cx="7143800" cy="1357322"/>
          </a:xfrm>
        </p:spPr>
        <p:txBody>
          <a:bodyPr/>
          <a:lstStyle/>
          <a:p>
            <a:r>
              <a:rPr lang="ru-RU" b="0" dirty="0" smtClean="0"/>
              <a:t>Италия. Семья </a:t>
            </a:r>
            <a:r>
              <a:rPr lang="ru-RU" b="0" dirty="0" err="1" smtClean="0"/>
              <a:t>Манзо</a:t>
            </a:r>
            <a:r>
              <a:rPr lang="ru-RU" b="0" dirty="0" smtClean="0"/>
              <a:t> из Сицилии.</a:t>
            </a:r>
            <a:br>
              <a:rPr lang="ru-RU" b="0" dirty="0" smtClean="0"/>
            </a:br>
            <a:r>
              <a:rPr lang="ru-RU" b="0" dirty="0" smtClean="0"/>
              <a:t>Расходы в неделю на еду: 214.36 </a:t>
            </a:r>
            <a:r>
              <a:rPr lang="ru-RU" b="0" dirty="0" err="1" smtClean="0"/>
              <a:t>Euros</a:t>
            </a:r>
            <a:r>
              <a:rPr lang="ru-RU" b="0" dirty="0" smtClean="0"/>
              <a:t> или $260.11</a:t>
            </a:r>
            <a:endParaRPr lang="ru-RU" dirty="0"/>
          </a:p>
        </p:txBody>
      </p:sp>
      <p:pic>
        <p:nvPicPr>
          <p:cNvPr id="25603" name="Picture 3" descr="D:\Documents and Settings\Наташа.АВЕРЬЯНОВ\Рабочий стол\1185171674_526293479_8248e0839e_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548433" cy="499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85729"/>
            <a:ext cx="7000924" cy="1143008"/>
          </a:xfrm>
        </p:spPr>
        <p:txBody>
          <a:bodyPr/>
          <a:lstStyle/>
          <a:p>
            <a:r>
              <a:rPr lang="ru-RU" sz="2400" b="0" dirty="0" smtClean="0"/>
              <a:t>Чад. Семья </a:t>
            </a:r>
            <a:r>
              <a:rPr lang="ru-RU" sz="2400" b="0" dirty="0" err="1" smtClean="0"/>
              <a:t>Абубакар</a:t>
            </a:r>
            <a:r>
              <a:rPr lang="ru-RU" sz="2400" b="0" dirty="0" smtClean="0"/>
              <a:t> из поселения </a:t>
            </a:r>
            <a:r>
              <a:rPr lang="ru-RU" sz="2400" b="0" dirty="0" err="1" smtClean="0"/>
              <a:t>Брейджинг</a:t>
            </a:r>
            <a:r>
              <a:rPr lang="ru-RU" sz="2400" b="0" dirty="0" smtClean="0"/>
              <a:t>. Расходы в неделю на еду: 685 CFA </a:t>
            </a:r>
            <a:r>
              <a:rPr lang="ru-RU" sz="2400" b="0" dirty="0" err="1" smtClean="0"/>
              <a:t>Francs</a:t>
            </a:r>
            <a:r>
              <a:rPr lang="ru-RU" sz="2400" b="0" dirty="0" smtClean="0"/>
              <a:t> или $1.23</a:t>
            </a:r>
            <a:br>
              <a:rPr lang="ru-RU" sz="2400" b="0" dirty="0" smtClean="0"/>
            </a:br>
            <a:endParaRPr lang="ru-RU" sz="2400" dirty="0"/>
          </a:p>
        </p:txBody>
      </p:sp>
      <p:pic>
        <p:nvPicPr>
          <p:cNvPr id="26627" name="Picture 3" descr="D:\Documents and Settings\Наташа.АВЕРЬЯНОВ\Рабочий стол\1185172545_526202720_51236ccc49_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440392" cy="4919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14291"/>
            <a:ext cx="7072362" cy="1500198"/>
          </a:xfrm>
        </p:spPr>
        <p:txBody>
          <a:bodyPr/>
          <a:lstStyle/>
          <a:p>
            <a:r>
              <a:rPr lang="ru-RU" sz="2800" b="0" dirty="0" smtClean="0"/>
              <a:t>Кувейт. Семья Аль </a:t>
            </a:r>
            <a:r>
              <a:rPr lang="ru-RU" sz="2800" b="0" dirty="0" err="1" smtClean="0"/>
              <a:t>Хагган</a:t>
            </a:r>
            <a:r>
              <a:rPr lang="ru-RU" sz="2800" b="0" dirty="0" smtClean="0"/>
              <a:t> из Кувейта.</a:t>
            </a:r>
            <a:br>
              <a:rPr lang="ru-RU" sz="2800" b="0" dirty="0" smtClean="0"/>
            </a:br>
            <a:r>
              <a:rPr lang="ru-RU" sz="2800" b="0" dirty="0" smtClean="0"/>
              <a:t>Расходы в неделю на еду: 63.63 </a:t>
            </a:r>
            <a:r>
              <a:rPr lang="ru-RU" sz="2800" b="0" dirty="0" err="1" smtClean="0"/>
              <a:t>dinar</a:t>
            </a:r>
            <a:r>
              <a:rPr lang="ru-RU" sz="2800" b="0" dirty="0" smtClean="0"/>
              <a:t> или $221.45</a:t>
            </a:r>
            <a:endParaRPr lang="ru-RU" sz="2800" dirty="0"/>
          </a:p>
        </p:txBody>
      </p:sp>
      <p:pic>
        <p:nvPicPr>
          <p:cNvPr id="27650" name="Picture 2" descr="D:\Documents and Settings\Наташа.АВЕРЬЯНОВ\Рабочий стол\1185172673_526204354_2877a7b2d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447615" cy="492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14290"/>
            <a:ext cx="7215238" cy="1714513"/>
          </a:xfrm>
        </p:spPr>
        <p:txBody>
          <a:bodyPr/>
          <a:lstStyle/>
          <a:p>
            <a:r>
              <a:rPr lang="ru-RU" sz="2400" b="0" dirty="0" smtClean="0"/>
              <a:t>Мексика. Семья </a:t>
            </a:r>
            <a:r>
              <a:rPr lang="ru-RU" sz="2400" b="0" dirty="0" err="1" smtClean="0"/>
              <a:t>Касалес</a:t>
            </a:r>
            <a:r>
              <a:rPr lang="ru-RU" sz="2400" b="0" dirty="0" smtClean="0"/>
              <a:t> из </a:t>
            </a:r>
            <a:r>
              <a:rPr lang="ru-RU" sz="2400" b="0" dirty="0" err="1" smtClean="0"/>
              <a:t>Куэрнаваки</a:t>
            </a:r>
            <a:r>
              <a:rPr lang="ru-RU" sz="2400" b="0" dirty="0" smtClean="0"/>
              <a:t>.</a:t>
            </a:r>
            <a:br>
              <a:rPr lang="ru-RU" sz="2400" b="0" dirty="0" smtClean="0"/>
            </a:br>
            <a:r>
              <a:rPr lang="ru-RU" sz="2400" b="0" dirty="0" smtClean="0"/>
              <a:t>Расходы в неделю на еду: 1,862.78 </a:t>
            </a:r>
            <a:r>
              <a:rPr lang="ru-RU" sz="2400" b="0" dirty="0" err="1" smtClean="0"/>
              <a:t>Mexican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Pesos</a:t>
            </a:r>
            <a:r>
              <a:rPr lang="ru-RU" sz="2400" b="0" dirty="0" smtClean="0"/>
              <a:t> или $189.09</a:t>
            </a:r>
            <a:endParaRPr lang="ru-RU" sz="2400" dirty="0"/>
          </a:p>
        </p:txBody>
      </p:sp>
      <p:pic>
        <p:nvPicPr>
          <p:cNvPr id="28674" name="Picture 2" descr="D:\Documents and Settings\Наташа.АВЕРЬЯНОВ\Рабочий стол\1185172875_526293881_91f975f35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428313" cy="491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14291"/>
            <a:ext cx="6858048" cy="1571636"/>
          </a:xfrm>
        </p:spPr>
        <p:txBody>
          <a:bodyPr/>
          <a:lstStyle/>
          <a:p>
            <a:r>
              <a:rPr lang="ru-RU" sz="2800" b="0" dirty="0" smtClean="0"/>
              <a:t>Китай. Семья Донг из Пекина.</a:t>
            </a:r>
            <a:br>
              <a:rPr lang="ru-RU" sz="2800" b="0" dirty="0" smtClean="0"/>
            </a:br>
            <a:r>
              <a:rPr lang="ru-RU" sz="2800" b="0" dirty="0" smtClean="0"/>
              <a:t>Расходы в неделю на еду: 1,233.76 </a:t>
            </a:r>
            <a:r>
              <a:rPr lang="ru-RU" sz="2800" b="0" dirty="0" err="1" smtClean="0"/>
              <a:t>Yuan</a:t>
            </a:r>
            <a:r>
              <a:rPr lang="ru-RU" sz="2800" b="0" dirty="0" smtClean="0"/>
              <a:t> или $155.06</a:t>
            </a:r>
            <a:endParaRPr lang="ru-RU" sz="2800" dirty="0"/>
          </a:p>
        </p:txBody>
      </p:sp>
      <p:pic>
        <p:nvPicPr>
          <p:cNvPr id="29699" name="Picture 3" descr="D:\Documents and Settings\Наташа.АВЕРЬЯНОВ\Рабочий стол\1185172944_526292629_1ae2e84ea9_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7231533" cy="478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14291"/>
            <a:ext cx="7000924" cy="1285884"/>
          </a:xfrm>
        </p:spPr>
        <p:txBody>
          <a:bodyPr/>
          <a:lstStyle/>
          <a:p>
            <a:r>
              <a:rPr lang="ru-RU" sz="2800" b="0" dirty="0" smtClean="0"/>
              <a:t>Египет. Семья Ахмед из Каира.</a:t>
            </a:r>
            <a:br>
              <a:rPr lang="ru-RU" sz="2800" b="0" dirty="0" smtClean="0"/>
            </a:br>
            <a:r>
              <a:rPr lang="ru-RU" sz="2800" b="0" dirty="0" smtClean="0"/>
              <a:t>Расходы в неделю на еду: 387.85 </a:t>
            </a:r>
            <a:r>
              <a:rPr lang="ru-RU" sz="2800" b="0" dirty="0" err="1" smtClean="0"/>
              <a:t>Egyptian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Pounds</a:t>
            </a:r>
            <a:r>
              <a:rPr lang="ru-RU" sz="2800" b="0" dirty="0" smtClean="0"/>
              <a:t> или $68.53</a:t>
            </a:r>
            <a:endParaRPr lang="ru-RU" sz="2800" dirty="0"/>
          </a:p>
        </p:txBody>
      </p:sp>
      <p:pic>
        <p:nvPicPr>
          <p:cNvPr id="30722" name="Picture 2" descr="D:\Documents and Settings\Наташа.АВЕРЬЯНОВ\Рабочий стол\1185173060_526292953_e67d0b9c21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339574" cy="485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14291"/>
            <a:ext cx="7143768" cy="1143008"/>
          </a:xfrm>
        </p:spPr>
        <p:txBody>
          <a:bodyPr/>
          <a:lstStyle/>
          <a:p>
            <a:r>
              <a:rPr lang="ru-RU" b="0" dirty="0" smtClean="0"/>
              <a:t>Эквадор. Семья </a:t>
            </a:r>
            <a:r>
              <a:rPr lang="ru-RU" b="0" dirty="0" err="1" smtClean="0"/>
              <a:t>Айме</a:t>
            </a:r>
            <a:r>
              <a:rPr lang="ru-RU" b="0" dirty="0" smtClean="0"/>
              <a:t> из </a:t>
            </a:r>
            <a:r>
              <a:rPr lang="ru-RU" b="0" dirty="0" err="1" smtClean="0"/>
              <a:t>Тинго</a:t>
            </a:r>
            <a:r>
              <a:rPr lang="ru-RU" b="0" dirty="0" smtClean="0"/>
              <a:t>.</a:t>
            </a:r>
            <a:br>
              <a:rPr lang="ru-RU" b="0" dirty="0" smtClean="0"/>
            </a:br>
            <a:r>
              <a:rPr lang="ru-RU" b="0" dirty="0" smtClean="0"/>
              <a:t>Расходы в неделю на еду: $31.55</a:t>
            </a:r>
            <a:endParaRPr lang="ru-RU" dirty="0"/>
          </a:p>
        </p:txBody>
      </p:sp>
      <p:pic>
        <p:nvPicPr>
          <p:cNvPr id="31746" name="Picture 2" descr="D:\Documents and Settings\Наташа.АВЕРЬЯНОВ\Рабочий стол\1185173087_526292801_8683d44b5d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231533" cy="478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076" y="214290"/>
            <a:ext cx="7000924" cy="1143008"/>
          </a:xfrm>
        </p:spPr>
        <p:txBody>
          <a:bodyPr/>
          <a:lstStyle/>
          <a:p>
            <a:r>
              <a:rPr lang="ru-RU" sz="2800" b="0" dirty="0" smtClean="0"/>
              <a:t>Монголия. Семья </a:t>
            </a:r>
            <a:r>
              <a:rPr lang="ru-RU" sz="2800" b="0" dirty="0" err="1" smtClean="0"/>
              <a:t>Батцури</a:t>
            </a:r>
            <a:r>
              <a:rPr lang="ru-RU" sz="2800" b="0" dirty="0" smtClean="0"/>
              <a:t> из Улан-Батор. Расходы в неделю на еду: 41,985.85 </a:t>
            </a:r>
            <a:r>
              <a:rPr lang="ru-RU" sz="2800" b="0" dirty="0" err="1" smtClean="0"/>
              <a:t>togrogs</a:t>
            </a:r>
            <a:r>
              <a:rPr lang="ru-RU" sz="2800" b="0" dirty="0" smtClean="0"/>
              <a:t> или $40.02</a:t>
            </a:r>
            <a:br>
              <a:rPr lang="ru-RU" sz="2800" b="0" dirty="0" smtClean="0"/>
            </a:br>
            <a:endParaRPr lang="ru-RU" sz="2800" dirty="0"/>
          </a:p>
        </p:txBody>
      </p:sp>
      <p:pic>
        <p:nvPicPr>
          <p:cNvPr id="32770" name="Picture 2" descr="D:\Documents and Settings\Наташа.АВЕРЬЯНОВ\Рабочий стол\1185173334_526294013_a94a7edc2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7339574" cy="485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Обмен веществ – свойство любого живого существа. Он происходит за счет питания, дыхания, выделения. Любое живое существо – звено пищевых цепей.</a:t>
            </a:r>
            <a:endParaRPr lang="ru-RU" sz="2400" dirty="0"/>
          </a:p>
        </p:txBody>
      </p:sp>
      <p:pic>
        <p:nvPicPr>
          <p:cNvPr id="16386" name="Picture 2" descr="D:\Documents and Settings\Наташа.АВЕРЬЯНОВ\Рабочий стол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642918"/>
            <a:ext cx="3873510" cy="564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14291"/>
            <a:ext cx="7072362" cy="1285883"/>
          </a:xfrm>
        </p:spPr>
        <p:txBody>
          <a:bodyPr/>
          <a:lstStyle/>
          <a:p>
            <a:r>
              <a:rPr lang="ru-RU" sz="2400" b="0" dirty="0" smtClean="0"/>
              <a:t>Германия. Семья </a:t>
            </a:r>
            <a:r>
              <a:rPr lang="ru-RU" sz="2400" b="0" dirty="0" err="1" smtClean="0"/>
              <a:t>Меландер</a:t>
            </a:r>
            <a:r>
              <a:rPr lang="ru-RU" sz="2400" b="0" dirty="0" smtClean="0"/>
              <a:t>, из </a:t>
            </a:r>
            <a:r>
              <a:rPr lang="ru-RU" sz="2400" b="0" dirty="0" err="1" smtClean="0"/>
              <a:t>Баргтехейт</a:t>
            </a:r>
            <a:r>
              <a:rPr lang="ru-RU" sz="2400" b="0" dirty="0" smtClean="0"/>
              <a:t>.</a:t>
            </a:r>
            <a:br>
              <a:rPr lang="ru-RU" sz="2400" b="0" dirty="0" smtClean="0"/>
            </a:br>
            <a:r>
              <a:rPr lang="ru-RU" sz="2400" b="0" dirty="0" smtClean="0"/>
              <a:t>Расходы в неделю на еду: 375.39 </a:t>
            </a:r>
            <a:r>
              <a:rPr lang="ru-RU" sz="2400" b="0" dirty="0" err="1" smtClean="0"/>
              <a:t>Euros</a:t>
            </a:r>
            <a:r>
              <a:rPr lang="ru-RU" sz="2400" b="0" dirty="0" smtClean="0"/>
              <a:t> или $500.07</a:t>
            </a:r>
            <a:endParaRPr lang="ru-RU" sz="2400" dirty="0"/>
          </a:p>
        </p:txBody>
      </p:sp>
      <p:pic>
        <p:nvPicPr>
          <p:cNvPr id="33794" name="Picture 2" descr="D:\Documents and Settings\Наташа.АВЕРЬЯНОВ\Рабочий стол\1185173575_526293117_993e9c454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555656" cy="499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"/>
            <a:ext cx="7000924" cy="1571612"/>
          </a:xfrm>
        </p:spPr>
        <p:txBody>
          <a:bodyPr/>
          <a:lstStyle/>
          <a:p>
            <a:r>
              <a:rPr lang="ru-RU" sz="2800" b="0" dirty="0" smtClean="0"/>
              <a:t>Австралия. Семья Браун из </a:t>
            </a:r>
            <a:r>
              <a:rPr lang="ru-RU" sz="2800" b="0" dirty="0" err="1" smtClean="0"/>
              <a:t>Райвер</a:t>
            </a:r>
            <a:r>
              <a:rPr lang="ru-RU" sz="2800" b="0" dirty="0" smtClean="0"/>
              <a:t> Вью.</a:t>
            </a:r>
            <a:br>
              <a:rPr lang="ru-RU" sz="2800" b="0" dirty="0" smtClean="0"/>
            </a:br>
            <a:r>
              <a:rPr lang="ru-RU" sz="2800" b="0" dirty="0" smtClean="0"/>
              <a:t>Расходы в неделю на еду: 481.14 </a:t>
            </a:r>
            <a:r>
              <a:rPr lang="ru-RU" sz="2800" b="0" dirty="0" err="1" smtClean="0"/>
              <a:t>Australian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dollars</a:t>
            </a:r>
            <a:r>
              <a:rPr lang="ru-RU" sz="2800" b="0" dirty="0" smtClean="0"/>
              <a:t> или US$376.45</a:t>
            </a:r>
            <a:endParaRPr lang="ru-RU" sz="2800" dirty="0"/>
          </a:p>
        </p:txBody>
      </p:sp>
      <p:pic>
        <p:nvPicPr>
          <p:cNvPr id="34818" name="Picture 2" descr="D:\Documents and Settings\Наташа.АВЕРЬЯНОВ\Рабочий стол\1185173804_862191016_79e87beb7c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447615" cy="492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14291"/>
            <a:ext cx="7215238" cy="1214445"/>
          </a:xfrm>
        </p:spPr>
        <p:txBody>
          <a:bodyPr/>
          <a:lstStyle/>
          <a:p>
            <a:r>
              <a:rPr lang="ru-RU" sz="2800" b="0" dirty="0" smtClean="0"/>
              <a:t>Индия. Семья </a:t>
            </a:r>
            <a:r>
              <a:rPr lang="ru-RU" sz="2800" b="0" dirty="0" err="1" smtClean="0"/>
              <a:t>Паткарс</a:t>
            </a:r>
            <a:r>
              <a:rPr lang="ru-RU" sz="2800" b="0" dirty="0" smtClean="0"/>
              <a:t> из </a:t>
            </a:r>
            <a:r>
              <a:rPr lang="ru-RU" sz="2800" b="0" dirty="0" err="1" smtClean="0"/>
              <a:t>Ujjain</a:t>
            </a:r>
            <a:r>
              <a:rPr lang="ru-RU" sz="2800" b="0" dirty="0" smtClean="0"/>
              <a:t>.</a:t>
            </a:r>
            <a:br>
              <a:rPr lang="ru-RU" sz="2800" b="0" dirty="0" smtClean="0"/>
            </a:br>
            <a:r>
              <a:rPr lang="ru-RU" sz="2800" b="0" dirty="0" smtClean="0"/>
              <a:t>Расходы в неделю на еду: 1,636.25 </a:t>
            </a:r>
            <a:r>
              <a:rPr lang="ru-RU" sz="2800" b="0" dirty="0" err="1" smtClean="0"/>
              <a:t>rupees</a:t>
            </a:r>
            <a:r>
              <a:rPr lang="ru-RU" sz="2800" b="0" dirty="0" smtClean="0"/>
              <a:t> или $39.27</a:t>
            </a:r>
            <a:endParaRPr lang="ru-RU" sz="2800" dirty="0"/>
          </a:p>
        </p:txBody>
      </p:sp>
      <p:pic>
        <p:nvPicPr>
          <p:cNvPr id="35842" name="Picture 2" descr="D:\Documents and Settings\Наташа.АВЕРЬЯНОВ\Рабочий стол\1185173919_861331463_053eb9318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71739" cy="513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85729"/>
            <a:ext cx="7215238" cy="1357322"/>
          </a:xfrm>
        </p:spPr>
        <p:txBody>
          <a:bodyPr/>
          <a:lstStyle/>
          <a:p>
            <a:r>
              <a:rPr lang="ru-RU" sz="2800" b="0" dirty="0" smtClean="0"/>
              <a:t>Мали. Семья </a:t>
            </a:r>
            <a:r>
              <a:rPr lang="ru-RU" sz="2800" b="0" dirty="0" err="1" smtClean="0"/>
              <a:t>Натомос</a:t>
            </a:r>
            <a:r>
              <a:rPr lang="ru-RU" sz="2800" b="0" dirty="0" smtClean="0"/>
              <a:t> из </a:t>
            </a:r>
            <a:r>
              <a:rPr lang="ru-RU" sz="2800" b="0" dirty="0" err="1" smtClean="0"/>
              <a:t>Kouakourou</a:t>
            </a:r>
            <a:r>
              <a:rPr lang="ru-RU" sz="2800" b="0" dirty="0" smtClean="0"/>
              <a:t>.</a:t>
            </a:r>
            <a:br>
              <a:rPr lang="ru-RU" sz="2800" b="0" dirty="0" smtClean="0"/>
            </a:br>
            <a:r>
              <a:rPr lang="ru-RU" sz="2800" b="0" dirty="0" smtClean="0"/>
              <a:t>Расходы в неделю на еду: 17,670 </a:t>
            </a:r>
            <a:r>
              <a:rPr lang="ru-RU" sz="2800" b="0" dirty="0" err="1" smtClean="0"/>
              <a:t>francs</a:t>
            </a:r>
            <a:r>
              <a:rPr lang="ru-RU" sz="2800" b="0" dirty="0" smtClean="0"/>
              <a:t> или $26.39</a:t>
            </a:r>
            <a:endParaRPr lang="ru-RU" sz="2800" dirty="0"/>
          </a:p>
        </p:txBody>
      </p:sp>
      <p:pic>
        <p:nvPicPr>
          <p:cNvPr id="36866" name="Picture 2" descr="D:\Documents and Settings\Наташа.АВЕРЬЯНОВ\Рабочий стол\1185173985_862193044_66f16aee4b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771739" cy="513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85729"/>
            <a:ext cx="7072362" cy="1143008"/>
          </a:xfrm>
        </p:spPr>
        <p:txBody>
          <a:bodyPr/>
          <a:lstStyle/>
          <a:p>
            <a:r>
              <a:rPr lang="ru-RU" sz="2800" b="0" dirty="0" smtClean="0"/>
              <a:t>Франция. Семья </a:t>
            </a:r>
            <a:r>
              <a:rPr lang="ru-RU" sz="2800" b="0" dirty="0" err="1" smtClean="0"/>
              <a:t>Ла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Монс</a:t>
            </a:r>
            <a:r>
              <a:rPr lang="ru-RU" sz="2800" b="0" dirty="0" smtClean="0"/>
              <a:t> из </a:t>
            </a:r>
            <a:r>
              <a:rPr lang="ru-RU" sz="2800" b="0" dirty="0" err="1" smtClean="0"/>
              <a:t>Мотрэя</a:t>
            </a:r>
            <a:r>
              <a:rPr lang="ru-RU" sz="2800" b="0" dirty="0" smtClean="0"/>
              <a:t>.</a:t>
            </a:r>
            <a:br>
              <a:rPr lang="ru-RU" sz="2800" b="0" dirty="0" smtClean="0"/>
            </a:br>
            <a:r>
              <a:rPr lang="ru-RU" sz="2800" b="0" dirty="0" smtClean="0"/>
              <a:t>Расходы в неделю на еду: 315.17 </a:t>
            </a:r>
            <a:r>
              <a:rPr lang="ru-RU" sz="2800" b="0" dirty="0" err="1" smtClean="0"/>
              <a:t>euros</a:t>
            </a:r>
            <a:r>
              <a:rPr lang="ru-RU" sz="2800" b="0" dirty="0" smtClean="0"/>
              <a:t> или $419.95</a:t>
            </a:r>
            <a:endParaRPr lang="ru-RU" sz="2800" dirty="0"/>
          </a:p>
        </p:txBody>
      </p:sp>
      <p:pic>
        <p:nvPicPr>
          <p:cNvPr id="37890" name="Picture 2" descr="D:\Documents and Settings\Наташа.АВЕРЬЯНОВ\Рабочий стол\1185174103_862189496_ee6186182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447615" cy="492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0"/>
            <a:ext cx="6929486" cy="1571612"/>
          </a:xfrm>
        </p:spPr>
        <p:txBody>
          <a:bodyPr/>
          <a:lstStyle/>
          <a:p>
            <a:r>
              <a:rPr lang="ru-RU" sz="2800" b="0" dirty="0" smtClean="0"/>
              <a:t>Гренландия. Семья </a:t>
            </a:r>
            <a:r>
              <a:rPr lang="ru-RU" sz="2800" b="0" dirty="0" err="1" smtClean="0"/>
              <a:t>Мадсенс</a:t>
            </a:r>
            <a:r>
              <a:rPr lang="ru-RU" sz="2800" b="0" dirty="0" smtClean="0"/>
              <a:t> из Кап </a:t>
            </a:r>
            <a:r>
              <a:rPr lang="ru-RU" sz="2800" b="0" dirty="0" err="1" smtClean="0"/>
              <a:t>Хоуп</a:t>
            </a:r>
            <a:r>
              <a:rPr lang="ru-RU" sz="2800" b="0" dirty="0" smtClean="0"/>
              <a:t>. Расходы в неделю на еду: 1,928.80 </a:t>
            </a:r>
            <a:r>
              <a:rPr lang="ru-RU" sz="2800" b="0" dirty="0" err="1" smtClean="0"/>
              <a:t>Danish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krone</a:t>
            </a:r>
            <a:r>
              <a:rPr lang="ru-RU" sz="2800" b="0" dirty="0" smtClean="0"/>
              <a:t> или $277.12</a:t>
            </a:r>
            <a:br>
              <a:rPr lang="ru-RU" sz="2800" b="0" dirty="0" smtClean="0"/>
            </a:br>
            <a:endParaRPr lang="ru-RU" sz="2800" dirty="0"/>
          </a:p>
        </p:txBody>
      </p:sp>
      <p:pic>
        <p:nvPicPr>
          <p:cNvPr id="38914" name="Picture 2" descr="D:\Documents and Settings\Наташа.АВЕРЬЯНОВ\Рабочий стол\1185174160_861329349_19727205f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7447615" cy="492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Для поддержания здоровья питание должно быть</a:t>
            </a:r>
            <a:r>
              <a:rPr lang="ru-RU" u="sng" dirty="0" smtClean="0"/>
              <a:t> адекватным</a:t>
            </a:r>
            <a:r>
              <a:rPr lang="ru-RU" dirty="0" smtClean="0"/>
              <a:t>. Необходимо учитывать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Экологические условия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Трудовые затраты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Темперамент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Особенности пищеварительной системы, унаследованные от предков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3050"/>
            <a:ext cx="3500462" cy="1162050"/>
          </a:xfrm>
        </p:spPr>
        <p:txBody>
          <a:bodyPr/>
          <a:lstStyle/>
          <a:p>
            <a:r>
              <a:rPr lang="ru-RU" sz="3200" dirty="0" smtClean="0">
                <a:ln>
                  <a:noFill/>
                </a:ln>
                <a:solidFill>
                  <a:srgbClr val="C00000"/>
                </a:solidFill>
                <a:effectLst/>
                <a:ea typeface="+mn-ea"/>
                <a:cs typeface="+mn-cs"/>
              </a:rPr>
              <a:t>Пищевая цепь</a:t>
            </a:r>
            <a:endParaRPr lang="ru-RU" dirty="0"/>
          </a:p>
        </p:txBody>
      </p:sp>
      <p:pic>
        <p:nvPicPr>
          <p:cNvPr id="17410" name="Picture 2" descr="D:\Documents and Settings\Наташа.АВЕРЬЯНОВ\Рабочий стол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669113" cy="39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829576" cy="4554551"/>
          </a:xfrm>
        </p:spPr>
        <p:txBody>
          <a:bodyPr/>
          <a:lstStyle/>
          <a:p>
            <a:r>
              <a:rPr lang="ru-RU" dirty="0" smtClean="0"/>
              <a:t>Пищевая цепь – последовательность групп организмов (пищевых звеньев). Через которые в экосистеме происходит переход и преобразование веществ и энергии. Каждая группа служит пищей для последующей группы.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428605"/>
            <a:ext cx="6615130" cy="1214446"/>
          </a:xfrm>
        </p:spPr>
        <p:txBody>
          <a:bodyPr/>
          <a:lstStyle/>
          <a:p>
            <a:r>
              <a:rPr lang="ru-RU" dirty="0" smtClean="0"/>
              <a:t>Изменения в характере питания человека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7972452" cy="4411675"/>
          </a:xfrm>
        </p:spPr>
        <p:txBody>
          <a:bodyPr/>
          <a:lstStyle/>
          <a:p>
            <a:r>
              <a:rPr lang="ru-RU" sz="2000" u="sng" dirty="0" smtClean="0"/>
              <a:t>Этап охоты и собирательства   </a:t>
            </a:r>
            <a:r>
              <a:rPr lang="ru-RU" sz="2000" dirty="0" smtClean="0"/>
              <a:t>-- растительная пища почти не подвергалась тепловой обработке. Одержит полный комплекс необходимых веществ. Нельзя долго хранить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D:\Documents and Settings\Наташа.АВЕРЬЯНОВ\Рабочий стол\загружен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928934"/>
            <a:ext cx="1595312" cy="1104901"/>
          </a:xfrm>
          <a:prstGeom prst="rect">
            <a:avLst/>
          </a:prstGeom>
          <a:noFill/>
        </p:spPr>
      </p:pic>
      <p:pic>
        <p:nvPicPr>
          <p:cNvPr id="18435" name="Picture 3" descr="D:\Documents and Settings\Наташа.АВЕРЬЯНОВ\Рабочий стол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143380"/>
            <a:ext cx="2859467" cy="2133602"/>
          </a:xfrm>
          <a:prstGeom prst="rect">
            <a:avLst/>
          </a:prstGeom>
          <a:noFill/>
        </p:spPr>
      </p:pic>
      <p:pic>
        <p:nvPicPr>
          <p:cNvPr id="18436" name="Picture 4" descr="D:\Documents and Settings\Наташа.АВЕРЬЯНОВ\Рабочий стол\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786190"/>
            <a:ext cx="2499135" cy="1514476"/>
          </a:xfrm>
          <a:prstGeom prst="rect">
            <a:avLst/>
          </a:prstGeom>
          <a:noFill/>
        </p:spPr>
      </p:pic>
      <p:pic>
        <p:nvPicPr>
          <p:cNvPr id="18438" name="Picture 6" descr="D:\Documents and Settings\Наташа.АВЕРЬЯНОВ\Рабочий стол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3" y="3929066"/>
            <a:ext cx="176493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868346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Этап земледелия и скотоводства 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ru-RU" dirty="0" smtClean="0"/>
              <a:t>Увеличилась доля углеводов.</a:t>
            </a:r>
            <a:endParaRPr lang="ru-RU" dirty="0"/>
          </a:p>
        </p:txBody>
      </p:sp>
      <p:pic>
        <p:nvPicPr>
          <p:cNvPr id="19458" name="Picture 2" descr="D:\Documents and Settings\Наташа.АВЕРЬЯНОВ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571612"/>
            <a:ext cx="2038350" cy="2247900"/>
          </a:xfrm>
          <a:prstGeom prst="rect">
            <a:avLst/>
          </a:prstGeom>
          <a:noFill/>
        </p:spPr>
      </p:pic>
      <p:pic>
        <p:nvPicPr>
          <p:cNvPr id="19461" name="Picture 5" descr="D:\Documents and Settings\Наташа.АВЕРЬЯНОВ\Рабочий стол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86256"/>
            <a:ext cx="2162175" cy="2114550"/>
          </a:xfrm>
          <a:prstGeom prst="rect">
            <a:avLst/>
          </a:prstGeom>
          <a:noFill/>
        </p:spPr>
      </p:pic>
      <p:pic>
        <p:nvPicPr>
          <p:cNvPr id="19463" name="Picture 7" descr="D:\Documents and Settings\Наташа.АВЕРЬЯНОВ\Рабочий стол\загруженно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14686"/>
            <a:ext cx="4572032" cy="3236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/>
              <a:t>Этапы индустриализации и постиндустриального общества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</p:spPr>
        <p:txBody>
          <a:bodyPr/>
          <a:lstStyle/>
          <a:p>
            <a:r>
              <a:rPr lang="ru-RU" sz="2400" dirty="0" smtClean="0"/>
              <a:t>Производство пищи приобрело промышленный характер. Используется консервация и рафинирование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D:\Documents and Settings\Наташа.АВЕРЬЯНОВ\Рабочий стол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643446"/>
            <a:ext cx="3659721" cy="1900240"/>
          </a:xfrm>
          <a:prstGeom prst="rect">
            <a:avLst/>
          </a:prstGeom>
          <a:noFill/>
        </p:spPr>
      </p:pic>
      <p:pic>
        <p:nvPicPr>
          <p:cNvPr id="20483" name="Picture 3" descr="D:\Documents and Settings\Наташа.АВЕРЬЯНОВ\Рабочий стол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928934"/>
            <a:ext cx="2705100" cy="1685925"/>
          </a:xfrm>
          <a:prstGeom prst="rect">
            <a:avLst/>
          </a:prstGeom>
          <a:noFill/>
        </p:spPr>
      </p:pic>
      <p:pic>
        <p:nvPicPr>
          <p:cNvPr id="20485" name="Picture 5" descr="D:\Documents and Settings\Наташа.АВЕРЬЯНОВ\Рабочий стол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143248"/>
            <a:ext cx="233408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3050"/>
            <a:ext cx="5715040" cy="11620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Экологически чистая пища</a:t>
            </a:r>
            <a:endParaRPr lang="ru-RU" sz="2800" dirty="0"/>
          </a:p>
        </p:txBody>
      </p:sp>
      <p:pic>
        <p:nvPicPr>
          <p:cNvPr id="21506" name="Picture 2" descr="D:\Documents and Settings\Наташа.АВЕРЬЯНОВ\Рабочий стол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86446" y="2495932"/>
            <a:ext cx="3009908" cy="3962022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6043626" cy="4483113"/>
          </a:xfrm>
        </p:spPr>
        <p:txBody>
          <a:bodyPr/>
          <a:lstStyle/>
          <a:p>
            <a:r>
              <a:rPr lang="ru-RU" sz="2400" dirty="0" smtClean="0"/>
              <a:t>Ксенобиотики – чужеродные для организма химические вещества, порожденные хозяйственной деятельностью человека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Промышленные загрязнители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Лекарственные препараты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Ядохимикаты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Препараты бытовой химии</a:t>
            </a:r>
          </a:p>
          <a:p>
            <a:r>
              <a:rPr lang="ru-RU" sz="2400" dirty="0" smtClean="0"/>
              <a:t>При попадании в естественный круговорот  они , как правило, не обезвреживаются.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500043"/>
            <a:ext cx="6286544" cy="785817"/>
          </a:xfrm>
        </p:spPr>
        <p:txBody>
          <a:bodyPr/>
          <a:lstStyle/>
          <a:p>
            <a:r>
              <a:rPr lang="ru-RU" sz="2000" dirty="0" smtClean="0"/>
              <a:t>Несбалансированное питание – нарушение рациона питания по калорийности или по соотношению компонентов.</a:t>
            </a:r>
            <a:endParaRPr lang="ru-RU" sz="2000" dirty="0"/>
          </a:p>
        </p:txBody>
      </p:sp>
      <p:pic>
        <p:nvPicPr>
          <p:cNvPr id="22530" name="Picture 2" descr="D:\Documents and Settings\Наташа.АВЕРЬЯНОВ\Рабочий стол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428220"/>
            <a:ext cx="4872990" cy="3242753"/>
          </a:xfrm>
          <a:prstGeom prst="rect">
            <a:avLst/>
          </a:prstGeom>
          <a:noFill/>
        </p:spPr>
      </p:pic>
      <p:pic>
        <p:nvPicPr>
          <p:cNvPr id="22531" name="Picture 3" descr="D:\Documents and Settings\Наташа.АВЕРЬЯНОВ\Рабочий стол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364997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ubnika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klubnika</Template>
  <TotalTime>100</TotalTime>
  <Words>340</Words>
  <Application>Microsoft Office PowerPoint</Application>
  <PresentationFormat>Экран (4:3)</PresentationFormat>
  <Paragraphs>40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klubnika</vt:lpstr>
      <vt:lpstr>Потребность человека в питании</vt:lpstr>
      <vt:lpstr>Слайд 2</vt:lpstr>
      <vt:lpstr>Пищевая цепь</vt:lpstr>
      <vt:lpstr>Слайд 4</vt:lpstr>
      <vt:lpstr>Слайд 5</vt:lpstr>
      <vt:lpstr>Этап земледелия и скотоводства </vt:lpstr>
      <vt:lpstr>Этапы индустриализации и постиндустриального общества</vt:lpstr>
      <vt:lpstr>Экологически чистая пища</vt:lpstr>
      <vt:lpstr>Слайд 9</vt:lpstr>
      <vt:lpstr>Разнообразие национальных кухонь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Потребность человека в питании</dc:title>
  <dc:creator>Наташа</dc:creator>
  <cp:lastModifiedBy>Наташа</cp:lastModifiedBy>
  <cp:revision>12</cp:revision>
  <dcterms:created xsi:type="dcterms:W3CDTF">2011-10-10T16:47:13Z</dcterms:created>
  <dcterms:modified xsi:type="dcterms:W3CDTF">2012-05-12T20:21:24Z</dcterms:modified>
</cp:coreProperties>
</file>