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7" y="260648"/>
            <a:ext cx="8143931" cy="3882732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 мира </a:t>
            </a:r>
            <a:br>
              <a:rPr lang="ru-RU" dirty="0" smtClean="0"/>
            </a:br>
            <a:r>
              <a:rPr lang="ru-RU" dirty="0" smtClean="0"/>
              <a:t>и разоружения, предотвращение ядерной войны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22910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00400"/>
            <a:ext cx="527257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Проблема и ее сущность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606190" cy="3219343"/>
          </a:xfrm>
        </p:spPr>
        <p:txBody>
          <a:bodyPr/>
          <a:lstStyle/>
          <a:p>
            <a:r>
              <a:rPr lang="ru-RU" sz="3000" dirty="0" smtClean="0"/>
              <a:t>На протяжении нескольких десятилетий </a:t>
            </a:r>
            <a:r>
              <a:rPr lang="en-US" sz="3000" dirty="0" smtClean="0"/>
              <a:t>“</a:t>
            </a:r>
            <a:r>
              <a:rPr lang="ru-RU" sz="3000" dirty="0" smtClean="0"/>
              <a:t>холодной войны</a:t>
            </a:r>
            <a:r>
              <a:rPr lang="en-US" sz="3000" dirty="0" smtClean="0"/>
              <a:t>”</a:t>
            </a:r>
            <a:r>
              <a:rPr lang="ru-RU" sz="3000" dirty="0" smtClean="0"/>
              <a:t>проблема войны и мира оставалась проблемой №1.</a:t>
            </a:r>
          </a:p>
          <a:p>
            <a:r>
              <a:rPr lang="ru-RU" sz="3000" dirty="0" smtClean="0"/>
              <a:t>Предотвращение </a:t>
            </a:r>
            <a:r>
              <a:rPr lang="ru-RU" sz="3000" dirty="0"/>
              <a:t>войны; проблема мира и </a:t>
            </a:r>
            <a:r>
              <a:rPr lang="ru-RU" sz="3000" dirty="0" smtClean="0"/>
              <a:t>разоружения.</a:t>
            </a:r>
            <a:endParaRPr lang="ru-RU" sz="3000" dirty="0"/>
          </a:p>
          <a:p>
            <a:r>
              <a:rPr lang="ru-RU" sz="3000" dirty="0" smtClean="0"/>
              <a:t>Мир </a:t>
            </a:r>
            <a:r>
              <a:rPr lang="ru-RU" sz="3000" dirty="0"/>
              <a:t>под угрозой </a:t>
            </a:r>
            <a:r>
              <a:rPr lang="ru-RU" sz="3000" dirty="0" smtClean="0"/>
              <a:t>уничтожения, </a:t>
            </a:r>
            <a:r>
              <a:rPr lang="ru-RU" sz="3000" dirty="0"/>
              <a:t>ядерной </a:t>
            </a:r>
            <a:r>
              <a:rPr lang="ru-RU" sz="3000" dirty="0" smtClean="0"/>
              <a:t>войны.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12704"/>
            <a:ext cx="3310392" cy="28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664797"/>
          </a:xfrm>
        </p:spPr>
        <p:txBody>
          <a:bodyPr>
            <a:normAutofit/>
          </a:bodyPr>
          <a:lstStyle/>
          <a:p>
            <a:r>
              <a:rPr lang="ru-RU" b="1" dirty="0"/>
              <a:t>Причины возникновения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5724128" cy="3200876"/>
          </a:xfrm>
        </p:spPr>
        <p:txBody>
          <a:bodyPr/>
          <a:lstStyle/>
          <a:p>
            <a:r>
              <a:rPr lang="ru-RU" dirty="0" smtClean="0"/>
              <a:t>Две </a:t>
            </a:r>
            <a:r>
              <a:rPr lang="ru-RU" dirty="0"/>
              <a:t>мировые войны 20-го </a:t>
            </a:r>
            <a:r>
              <a:rPr lang="ru-RU" dirty="0" smtClean="0"/>
              <a:t>века, результатом которых стала </a:t>
            </a:r>
            <a:r>
              <a:rPr lang="en-US" dirty="0" smtClean="0"/>
              <a:t>“</a:t>
            </a:r>
            <a:r>
              <a:rPr lang="ru-RU" dirty="0" smtClean="0"/>
              <a:t>гонка вооружения</a:t>
            </a:r>
            <a:r>
              <a:rPr lang="en-US" dirty="0" smtClean="0"/>
              <a:t>”</a:t>
            </a:r>
            <a:endParaRPr lang="ru-RU" dirty="0"/>
          </a:p>
          <a:p>
            <a:r>
              <a:rPr lang="ru-RU" dirty="0" smtClean="0"/>
              <a:t>Технический прогресс.  </a:t>
            </a:r>
            <a:r>
              <a:rPr lang="ru-RU" dirty="0"/>
              <a:t>Создание и распространение новых видов оружия (в частности </a:t>
            </a:r>
            <a:r>
              <a:rPr lang="ru-RU" dirty="0" smtClean="0"/>
              <a:t>ядерного)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074" y="1124744"/>
            <a:ext cx="285443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1"/>
            <a:ext cx="8750776" cy="5355312"/>
          </a:xfrm>
        </p:spPr>
        <p:txBody>
          <a:bodyPr/>
          <a:lstStyle/>
          <a:p>
            <a:r>
              <a:rPr lang="ru-RU" sz="2400" dirty="0" smtClean="0"/>
              <a:t>В связи с двумя глобальными войнами </a:t>
            </a:r>
            <a:r>
              <a:rPr lang="en-US" sz="2400" dirty="0" smtClean="0"/>
              <a:t>XX</a:t>
            </a:r>
            <a:r>
              <a:rPr lang="ru-RU" sz="2400" dirty="0" smtClean="0"/>
              <a:t> века, в которых погибло более 100 млн. человек, а позднее с противостоянием двух великих держав(СССР и США) появилась так называемая </a:t>
            </a:r>
            <a:r>
              <a:rPr lang="en-US" sz="2400" dirty="0" smtClean="0"/>
              <a:t>“</a:t>
            </a:r>
            <a:r>
              <a:rPr lang="ru-RU" sz="2400" dirty="0" smtClean="0"/>
              <a:t>гонка вооружения</a:t>
            </a:r>
            <a:r>
              <a:rPr lang="en-US" sz="2400" dirty="0" smtClean="0"/>
              <a:t>”</a:t>
            </a:r>
            <a:r>
              <a:rPr lang="ru-RU" sz="2400" dirty="0" smtClean="0"/>
              <a:t>. Значительную роль сыграло открытие ядерного оружия.</a:t>
            </a:r>
          </a:p>
          <a:p>
            <a:r>
              <a:rPr lang="ru-RU" sz="2400" dirty="0" smtClean="0"/>
              <a:t>Уже к концу двадцатого века мир подошёл к критической точке, под угрозой находились миллиарды жизней.</a:t>
            </a:r>
          </a:p>
          <a:p>
            <a:r>
              <a:rPr lang="ru-RU" sz="2400" dirty="0" smtClean="0"/>
              <a:t>Но положение резко изменилась  в начале 90-ых. А на рубеже </a:t>
            </a:r>
            <a:r>
              <a:rPr lang="en-US" sz="2400" dirty="0" smtClean="0"/>
              <a:t>XX </a:t>
            </a:r>
            <a:r>
              <a:rPr lang="ru-RU" sz="2400" dirty="0" smtClean="0"/>
              <a:t>и </a:t>
            </a:r>
            <a:r>
              <a:rPr lang="en-US" sz="2400" dirty="0" smtClean="0"/>
              <a:t>XXI</a:t>
            </a:r>
            <a:r>
              <a:rPr lang="ru-RU" sz="2400" dirty="0" smtClean="0"/>
              <a:t> вв. начало происходить масштабное сокращение глобального арсенала вооружений, снижение военных расходов и сокращение ракетно-ядерного потенциала.</a:t>
            </a:r>
          </a:p>
          <a:p>
            <a:r>
              <a:rPr lang="ru-RU" sz="2400" dirty="0" smtClean="0"/>
              <a:t>Особо важное значение имели договора между СССР и США(СНВ-1), а позднее между США и Россией(СНВ-2). </a:t>
            </a:r>
          </a:p>
          <a:p>
            <a:r>
              <a:rPr lang="ru-RU" sz="2400" dirty="0" smtClean="0"/>
              <a:t>Однако угроза по-прежнему остаётся в силе.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0030"/>
            <a:ext cx="4139952" cy="29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427984" cy="394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46376"/>
            <a:ext cx="5004048" cy="31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4319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Несмотря на определенные позитивные изменения в последнее десятилетие, такие, как улучшение отношений между Россией и США, достигнутые подвижки в процессе разоружения, мир не стал более стабильным и безопасным</a:t>
            </a:r>
            <a:r>
              <a:rPr lang="ru-RU" dirty="0" smtClean="0"/>
              <a:t>. </a:t>
            </a:r>
            <a:r>
              <a:rPr lang="ru-RU" dirty="0" smtClean="0"/>
              <a:t>На смену прежнему идеологическому противоборству пришло геополитическое соперничество новых центров силы, противостояние этносов, религий и цивилизаций.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Пути </a:t>
            </a:r>
            <a:r>
              <a:rPr lang="ru-RU" b="1" dirty="0" smtClean="0"/>
              <a:t>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874"/>
            <a:ext cx="4789766" cy="4185761"/>
          </a:xfrm>
        </p:spPr>
        <p:txBody>
          <a:bodyPr/>
          <a:lstStyle/>
          <a:p>
            <a:r>
              <a:rPr lang="ru-RU" dirty="0" smtClean="0"/>
              <a:t>Установление </a:t>
            </a:r>
            <a:r>
              <a:rPr lang="ru-RU" dirty="0"/>
              <a:t>более жесткого контроля  за ядерным и химическим </a:t>
            </a:r>
            <a:r>
              <a:rPr lang="ru-RU" dirty="0" smtClean="0"/>
              <a:t>оружием.</a:t>
            </a:r>
            <a:endParaRPr lang="ru-RU" dirty="0"/>
          </a:p>
          <a:p>
            <a:r>
              <a:rPr lang="ru-RU" dirty="0" smtClean="0"/>
              <a:t>Сокращение обычных видов вооружения </a:t>
            </a:r>
            <a:r>
              <a:rPr lang="ru-RU" dirty="0"/>
              <a:t>и торговли </a:t>
            </a:r>
            <a:r>
              <a:rPr lang="ru-RU" dirty="0" smtClean="0"/>
              <a:t>оружием.</a:t>
            </a:r>
            <a:endParaRPr lang="ru-RU" dirty="0"/>
          </a:p>
          <a:p>
            <a:r>
              <a:rPr lang="ru-RU" dirty="0" smtClean="0"/>
              <a:t>Общее </a:t>
            </a:r>
            <a:r>
              <a:rPr lang="ru-RU" dirty="0"/>
              <a:t>сокращение военных </a:t>
            </a:r>
            <a:r>
              <a:rPr lang="ru-RU" dirty="0" smtClean="0"/>
              <a:t>расходов.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916832"/>
            <a:ext cx="4211959" cy="315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6647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Достигнутые результаты и </a:t>
            </a:r>
            <a:r>
              <a:rPr lang="ru-RU" b="1" dirty="0" smtClean="0"/>
              <a:t>существенные </a:t>
            </a:r>
            <a:r>
              <a:rPr lang="ru-RU" b="1" dirty="0"/>
              <a:t>трудности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28800"/>
            <a:ext cx="8750206" cy="4968552"/>
          </a:xfrm>
        </p:spPr>
        <p:txBody>
          <a:bodyPr>
            <a:noAutofit/>
          </a:bodyPr>
          <a:lstStyle/>
          <a:p>
            <a:r>
              <a:rPr lang="ru-RU" sz="2700" dirty="0" smtClean="0"/>
              <a:t>Подписание </a:t>
            </a:r>
            <a:r>
              <a:rPr lang="ru-RU" sz="2700" dirty="0"/>
              <a:t>международных договоров: о нераспространении ядерного оружия (1968 г. - 180 </a:t>
            </a:r>
            <a:r>
              <a:rPr lang="ru-RU" sz="2700" dirty="0" smtClean="0"/>
              <a:t>государств), </a:t>
            </a:r>
            <a:r>
              <a:rPr lang="ru-RU" sz="2700" dirty="0"/>
              <a:t>о запрете ядерных испытаний, конвенция о запрещении разработки, </a:t>
            </a:r>
            <a:r>
              <a:rPr lang="ru-RU" sz="2700" dirty="0" smtClean="0"/>
              <a:t>производства химического </a:t>
            </a:r>
            <a:r>
              <a:rPr lang="ru-RU" sz="2700" dirty="0"/>
              <a:t>оружия (1997 г.) и т.д.</a:t>
            </a:r>
          </a:p>
          <a:p>
            <a:r>
              <a:rPr lang="ru-RU" sz="2700" dirty="0" smtClean="0"/>
              <a:t>Торговля </a:t>
            </a:r>
            <a:r>
              <a:rPr lang="ru-RU" sz="2700" dirty="0"/>
              <a:t>оружием сократилась в 2 р. (с 1987 по 1994 гг.)</a:t>
            </a:r>
          </a:p>
          <a:p>
            <a:r>
              <a:rPr lang="ru-RU" sz="2700" dirty="0" smtClean="0"/>
              <a:t>Сокращение </a:t>
            </a:r>
            <a:r>
              <a:rPr lang="ru-RU" sz="2700" dirty="0"/>
              <a:t>военных расходов на 1\3 (за 1990-е гг.)</a:t>
            </a:r>
          </a:p>
          <a:p>
            <a:r>
              <a:rPr lang="ru-RU" sz="2700" dirty="0" smtClean="0"/>
              <a:t>Усиленный </a:t>
            </a:r>
            <a:r>
              <a:rPr lang="ru-RU" sz="2700" dirty="0"/>
              <a:t>контроль за нераспространением ядерного и др. оружия со стороны международной общественности (Пр.: деятельность МАГАТЭ, и др. межд. организаций</a:t>
            </a:r>
            <a:r>
              <a:rPr lang="ru-RU" sz="2700" dirty="0" smtClean="0"/>
              <a:t>)</a:t>
            </a:r>
            <a:endParaRPr lang="ru-RU" sz="27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6712"/>
            <a:ext cx="8548718" cy="408782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800" dirty="0" smtClean="0"/>
              <a:t>К договорам о нераспространении разных видов оружия присоединились не все страны, либо некоторые страны выходят из подобных договоров (Пр.: США односторонне вышли из договора по ПРО в 2002 г.);</a:t>
            </a:r>
          </a:p>
          <a:p>
            <a:r>
              <a:rPr lang="ru-RU" sz="2800" dirty="0" smtClean="0"/>
              <a:t>Деятельность некоторых стран дает основания полагать, что они разрабатывают ядерное оружие (КНДР, Иран)</a:t>
            </a:r>
          </a:p>
          <a:p>
            <a:r>
              <a:rPr lang="ru-RU" sz="2800" dirty="0" smtClean="0"/>
              <a:t>Не прекращаются вооруженные конфликты (Ливан - Израиль, война в Ираке и т.п.)</a:t>
            </a:r>
          </a:p>
          <a:p>
            <a:r>
              <a:rPr lang="ru-RU" sz="2800" dirty="0" smtClean="0"/>
              <a:t>Одним словом, все еще далеко от совершенства…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TS010286723</Template>
  <TotalTime>232</TotalTime>
  <Words>371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Gray Segoe 4-3 template-template_April-17-2007</vt:lpstr>
      <vt:lpstr>White with Courier font for code slides</vt:lpstr>
      <vt:lpstr>Проблема мира  и разоружения, предотвращение ядерной войны</vt:lpstr>
      <vt:lpstr>Проблема и ее сущность </vt:lpstr>
      <vt:lpstr>Причины возникновения </vt:lpstr>
      <vt:lpstr>История</vt:lpstr>
      <vt:lpstr>Слайд 5</vt:lpstr>
      <vt:lpstr>Современная ситуация</vt:lpstr>
      <vt:lpstr>Пути решения</vt:lpstr>
      <vt:lpstr>Достигнутые результаты и существенные трудности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мира и разоружения, предотвращения ядерной войны.</dc:title>
  <dc:creator>al</dc:creator>
  <cp:lastModifiedBy>Алекс</cp:lastModifiedBy>
  <cp:revision>26</cp:revision>
  <dcterms:created xsi:type="dcterms:W3CDTF">2012-05-04T16:05:15Z</dcterms:created>
  <dcterms:modified xsi:type="dcterms:W3CDTF">2013-05-14T07:16:18Z</dcterms:modified>
</cp:coreProperties>
</file>