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A17D3-72DA-44FB-8F5C-119454F7D9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FD06-792E-4235-9E62-1A17BCD59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BFCE-2D11-4C8F-B9F3-FDD53B23D6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ADD4D-3854-41E2-81A5-04C35C422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6C5A7-C99E-444C-BC06-9F5E4B880E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CEA55-ACCD-43D8-9DBF-E582A56773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B4A25-3232-4A40-841A-E500A8FEC0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3855B-1BFD-4E3A-9406-87B2047F18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19D0E-55FE-4C23-9E10-B390206236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25FB1-940D-4FB1-89D5-823DC5BC20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51A54-6C3A-4874-8AAA-B166F217C2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294E3D-4570-48B2-92C7-93AB15D699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833324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929066"/>
            <a:ext cx="2437521" cy="2589596"/>
          </a:xfrm>
          <a:prstGeom prst="rect">
            <a:avLst/>
          </a:prstGeom>
          <a:noFill/>
        </p:spPr>
      </p:pic>
      <p:pic>
        <p:nvPicPr>
          <p:cNvPr id="2061" name="Picture 13" descr="514D738C3F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4214818"/>
            <a:ext cx="3078064" cy="2308222"/>
          </a:xfrm>
          <a:prstGeom prst="rect">
            <a:avLst/>
          </a:prstGeom>
          <a:noFill/>
        </p:spPr>
      </p:pic>
      <p:pic>
        <p:nvPicPr>
          <p:cNvPr id="2060" name="Picture 12" descr="969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57810"/>
            <a:ext cx="2749540" cy="2226690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59113" y="549275"/>
            <a:ext cx="2974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«Где родился</a:t>
            </a:r>
          </a:p>
          <a:p>
            <a:r>
              <a:rPr lang="ru-RU" sz="2800"/>
              <a:t>                  мяч?»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00429" y="1571612"/>
            <a:ext cx="221457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/>
              <a:t>Презентацию </a:t>
            </a:r>
            <a:r>
              <a:rPr lang="ru-RU" sz="2000" dirty="0" smtClean="0"/>
              <a:t>          </a:t>
            </a:r>
            <a:r>
              <a:rPr lang="ru-RU" sz="2000" dirty="0" smtClean="0"/>
              <a:t>урока для 4-6   классов подготовила</a:t>
            </a:r>
            <a:endParaRPr lang="ru-RU" sz="2000" dirty="0"/>
          </a:p>
          <a:p>
            <a:r>
              <a:rPr lang="ru-RU" sz="2000" dirty="0"/>
              <a:t>Киселева Е. В. – </a:t>
            </a:r>
            <a:r>
              <a:rPr lang="ru-RU" sz="2000" dirty="0" smtClean="0"/>
              <a:t>  учитель</a:t>
            </a:r>
            <a:endParaRPr lang="ru-RU" sz="2000" dirty="0"/>
          </a:p>
          <a:p>
            <a:r>
              <a:rPr lang="ru-RU" sz="2000" dirty="0" smtClean="0"/>
              <a:t>  физической </a:t>
            </a:r>
            <a:r>
              <a:rPr lang="ru-RU" sz="2000" dirty="0"/>
              <a:t>культуры</a:t>
            </a:r>
          </a:p>
          <a:p>
            <a:r>
              <a:rPr lang="ru-RU" sz="2000" dirty="0"/>
              <a:t>ш</a:t>
            </a:r>
            <a:r>
              <a:rPr lang="ru-RU" sz="2000" dirty="0" smtClean="0"/>
              <a:t>колы </a:t>
            </a:r>
            <a:r>
              <a:rPr lang="ru-RU" sz="2000" dirty="0"/>
              <a:t>№ 525</a:t>
            </a:r>
          </a:p>
          <a:p>
            <a:r>
              <a:rPr lang="ru-RU" sz="2000" dirty="0"/>
              <a:t>Московского </a:t>
            </a:r>
            <a:r>
              <a:rPr lang="ru-RU" sz="2000" dirty="0" smtClean="0"/>
              <a:t>  </a:t>
            </a:r>
            <a:r>
              <a:rPr lang="ru-RU" sz="2000" dirty="0" smtClean="0"/>
              <a:t>  района</a:t>
            </a:r>
          </a:p>
          <a:p>
            <a:r>
              <a:rPr lang="ru-RU" sz="2000" dirty="0" smtClean="0"/>
              <a:t>г.Санкт-Петербурга</a:t>
            </a:r>
            <a:endParaRPr lang="ru-RU" sz="2000" dirty="0"/>
          </a:p>
        </p:txBody>
      </p:sp>
      <p:pic>
        <p:nvPicPr>
          <p:cNvPr id="2059" name="Picture 11" descr="1boll_che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81075"/>
            <a:ext cx="2921000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264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	После </a:t>
            </a:r>
            <a:r>
              <a:rPr lang="ru-RU" sz="2400" dirty="0"/>
              <a:t>показательного матча при испанском </a:t>
            </a:r>
            <a:r>
              <a:rPr lang="ru-RU" sz="2400" dirty="0" smtClean="0"/>
              <a:t>дворе слава </a:t>
            </a:r>
            <a:r>
              <a:rPr lang="ru-RU" sz="2400" dirty="0"/>
              <a:t>о прыгучем мяче «поскакала» по всей </a:t>
            </a:r>
            <a:r>
              <a:rPr lang="ru-RU" sz="2400" dirty="0" smtClean="0"/>
              <a:t>Европе. Изменились </a:t>
            </a:r>
            <a:r>
              <a:rPr lang="ru-RU" sz="2400" dirty="0"/>
              <a:t>мячи – изменились и сами игры. </a:t>
            </a:r>
            <a:r>
              <a:rPr lang="ru-RU" sz="2400" dirty="0" smtClean="0"/>
              <a:t>Правило «</a:t>
            </a:r>
            <a:r>
              <a:rPr lang="ru-RU" sz="2400" dirty="0" err="1" smtClean="0"/>
              <a:t>тлачтли</a:t>
            </a:r>
            <a:r>
              <a:rPr lang="ru-RU" sz="2400" dirty="0"/>
              <a:t>» - </a:t>
            </a:r>
            <a:r>
              <a:rPr lang="ru-RU" sz="2400" dirty="0" smtClean="0"/>
              <a:t>«не </a:t>
            </a:r>
            <a:r>
              <a:rPr lang="ru-RU" sz="2400" dirty="0"/>
              <a:t>дать коснуться </a:t>
            </a:r>
            <a:r>
              <a:rPr lang="ru-RU" sz="2400" dirty="0" smtClean="0"/>
              <a:t>земли»  – </a:t>
            </a:r>
            <a:r>
              <a:rPr lang="ru-RU" sz="2400" dirty="0"/>
              <a:t>перешло </a:t>
            </a:r>
            <a:r>
              <a:rPr lang="ru-RU" sz="2400" dirty="0" smtClean="0"/>
              <a:t>в волейбол, а </a:t>
            </a:r>
            <a:r>
              <a:rPr lang="ru-RU" sz="2400" dirty="0"/>
              <a:t>появление прыгающего мяча </a:t>
            </a:r>
            <a:r>
              <a:rPr lang="ru-RU" sz="2400" dirty="0" smtClean="0"/>
              <a:t>позволило отбивать </a:t>
            </a:r>
            <a:r>
              <a:rPr lang="ru-RU" sz="2400" dirty="0"/>
              <a:t>его на </a:t>
            </a:r>
            <a:r>
              <a:rPr lang="ru-RU" sz="2400" dirty="0" smtClean="0"/>
              <a:t>большую высоту</a:t>
            </a:r>
            <a:r>
              <a:rPr lang="ru-RU" sz="2400" dirty="0"/>
              <a:t>, исключив ловлю руками. Позднее открытие </a:t>
            </a:r>
            <a:r>
              <a:rPr lang="ru-RU" sz="2400" dirty="0" smtClean="0"/>
              <a:t>секрета синтеза резины </a:t>
            </a:r>
            <a:r>
              <a:rPr lang="ru-RU" sz="2400" dirty="0"/>
              <a:t>при помощи химических реакций позволило наладить </a:t>
            </a:r>
            <a:r>
              <a:rPr lang="ru-RU" sz="2400" dirty="0" smtClean="0"/>
              <a:t>массовое производство </a:t>
            </a:r>
            <a:r>
              <a:rPr lang="ru-RU" sz="2400" dirty="0"/>
              <a:t>мячей с надувной камерой, сделать их доступными, </a:t>
            </a:r>
            <a:r>
              <a:rPr lang="ru-RU" sz="2400" dirty="0" smtClean="0"/>
              <a:t>привело к </a:t>
            </a:r>
            <a:r>
              <a:rPr lang="ru-RU" sz="2400" dirty="0"/>
              <a:t>специализации мячей </a:t>
            </a:r>
            <a:r>
              <a:rPr lang="ru-RU" sz="2400" dirty="0" smtClean="0"/>
              <a:t>в зависимости </a:t>
            </a:r>
            <a:r>
              <a:rPr lang="ru-RU" sz="2400" dirty="0"/>
              <a:t>от </a:t>
            </a:r>
            <a:r>
              <a:rPr lang="ru-RU" sz="2400" dirty="0" smtClean="0"/>
              <a:t>видов спортивных </a:t>
            </a:r>
            <a:r>
              <a:rPr lang="ru-RU" sz="2400" dirty="0"/>
              <a:t>игр.</a:t>
            </a:r>
          </a:p>
        </p:txBody>
      </p:sp>
      <p:sp>
        <p:nvSpPr>
          <p:cNvPr id="1127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308725"/>
            <a:ext cx="865187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666750"/>
            <a:ext cx="5151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Ресурсы, использованные в презентации: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544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«Нестандартные уроки физкультуры»</a:t>
            </a:r>
          </a:p>
          <a:p>
            <a:r>
              <a:rPr lang="ru-RU"/>
              <a:t>                                        издательство «Корифей»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2740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Химический справочник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1188" y="5516563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Яндекс. Картинки</a:t>
            </a:r>
          </a:p>
        </p:txBody>
      </p:sp>
      <p:pic>
        <p:nvPicPr>
          <p:cNvPr id="12296" name="Picture 8" descr="mjac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068638"/>
            <a:ext cx="4535488" cy="340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786050" y="500042"/>
            <a:ext cx="2214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Оглавление</a:t>
            </a:r>
          </a:p>
        </p:txBody>
      </p:sp>
      <p:sp>
        <p:nvSpPr>
          <p:cNvPr id="3077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929190" y="1571612"/>
            <a:ext cx="2735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мяч?</a:t>
            </a:r>
          </a:p>
        </p:txBody>
      </p:sp>
      <p:sp>
        <p:nvSpPr>
          <p:cNvPr id="3078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285984" y="2143116"/>
            <a:ext cx="2319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спорта</a:t>
            </a:r>
          </a:p>
        </p:txBody>
      </p:sp>
      <p:sp>
        <p:nvSpPr>
          <p:cNvPr id="307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14678" y="3857628"/>
            <a:ext cx="1225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Мяч…</a:t>
            </a:r>
          </a:p>
        </p:txBody>
      </p:sp>
      <p:sp>
        <p:nvSpPr>
          <p:cNvPr id="3080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57158" y="4572008"/>
            <a:ext cx="4856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«Счастливый спутник человека»</a:t>
            </a:r>
          </a:p>
        </p:txBody>
      </p:sp>
      <p:sp>
        <p:nvSpPr>
          <p:cNvPr id="3081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286380" y="3071810"/>
            <a:ext cx="2618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спорта 2</a:t>
            </a:r>
          </a:p>
        </p:txBody>
      </p:sp>
      <p:sp>
        <p:nvSpPr>
          <p:cNvPr id="3082" name="Text Box 1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786182" y="5429264"/>
            <a:ext cx="5113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«Счастливый спутник человека» 2</a:t>
            </a:r>
          </a:p>
        </p:txBody>
      </p:sp>
      <p:sp>
        <p:nvSpPr>
          <p:cNvPr id="3083" name="Text Box 11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285984" y="6000768"/>
            <a:ext cx="2489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 и Европа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/>
      <p:bldP spid="3081" grpId="0"/>
      <p:bldP spid="3082" grpId="0"/>
      <p:bldP spid="30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3870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Среди предметов, вокруг которых,</a:t>
            </a:r>
          </a:p>
          <a:p>
            <a:r>
              <a:rPr lang="ru-RU"/>
              <a:t>как планеты вокруг солнца,</a:t>
            </a:r>
          </a:p>
          <a:p>
            <a:r>
              <a:rPr lang="ru-RU"/>
              <a:t>вращаются спортивные</a:t>
            </a:r>
          </a:p>
          <a:p>
            <a:r>
              <a:rPr lang="ru-RU"/>
              <a:t>страсти, наверняка</a:t>
            </a:r>
          </a:p>
          <a:p>
            <a:r>
              <a:rPr lang="ru-RU"/>
              <a:t>на первом месте</a:t>
            </a:r>
          </a:p>
          <a:p>
            <a:r>
              <a:rPr lang="ru-RU"/>
              <a:t>стоит мяч.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80063" y="5229225"/>
            <a:ext cx="301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/>
              <a:t>Каждый человек с детства</a:t>
            </a:r>
          </a:p>
          <a:p>
            <a:pPr algn="r"/>
            <a:r>
              <a:rPr lang="ru-RU"/>
              <a:t>знаком с мячом.</a:t>
            </a:r>
          </a:p>
        </p:txBody>
      </p:sp>
      <p:pic>
        <p:nvPicPr>
          <p:cNvPr id="4102" name="Picture 6" descr="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268413"/>
            <a:ext cx="4681538" cy="3511550"/>
          </a:xfrm>
          <a:prstGeom prst="rect">
            <a:avLst/>
          </a:prstGeom>
          <a:noFill/>
        </p:spPr>
      </p:pic>
      <p:pic>
        <p:nvPicPr>
          <p:cNvPr id="4103" name="Picture 7" descr="0008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92375"/>
            <a:ext cx="3165475" cy="4221163"/>
          </a:xfrm>
          <a:prstGeom prst="rect">
            <a:avLst/>
          </a:prstGeom>
          <a:noFill/>
        </p:spPr>
      </p:pic>
      <p:sp>
        <p:nvSpPr>
          <p:cNvPr id="410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6308725"/>
            <a:ext cx="865187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47813" y="333375"/>
            <a:ext cx="6392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/>
              <a:t>Виды спорта, в которых применяется</a:t>
            </a:r>
          </a:p>
          <a:p>
            <a:pPr algn="ctr"/>
            <a:r>
              <a:rPr lang="ru-RU" sz="2800"/>
              <a:t>мяч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00113" y="1557338"/>
            <a:ext cx="966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Футбол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00113" y="2924175"/>
            <a:ext cx="1298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Баскетбол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00113" y="4292600"/>
            <a:ext cx="1241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Волейбол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00113" y="573405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Гандбол</a:t>
            </a:r>
          </a:p>
        </p:txBody>
      </p:sp>
      <p:pic>
        <p:nvPicPr>
          <p:cNvPr id="5129" name="Picture 9" descr="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268413"/>
            <a:ext cx="4024313" cy="2554287"/>
          </a:xfrm>
          <a:prstGeom prst="rect">
            <a:avLst/>
          </a:prstGeom>
          <a:noFill/>
        </p:spPr>
      </p:pic>
      <p:pic>
        <p:nvPicPr>
          <p:cNvPr id="5130" name="Picture 10" descr="4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268413"/>
            <a:ext cx="3349625" cy="5027612"/>
          </a:xfrm>
          <a:prstGeom prst="rect">
            <a:avLst/>
          </a:prstGeom>
          <a:noFill/>
        </p:spPr>
      </p:pic>
      <p:pic>
        <p:nvPicPr>
          <p:cNvPr id="5131" name="Picture 11" descr="DSC_29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989138"/>
            <a:ext cx="3367087" cy="4637087"/>
          </a:xfrm>
          <a:prstGeom prst="rect">
            <a:avLst/>
          </a:prstGeom>
          <a:noFill/>
        </p:spPr>
      </p:pic>
      <p:pic>
        <p:nvPicPr>
          <p:cNvPr id="5132" name="Picture 12" descr="375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844675"/>
            <a:ext cx="4487862" cy="4792663"/>
          </a:xfrm>
          <a:prstGeom prst="rect">
            <a:avLst/>
          </a:prstGeom>
          <a:noFill/>
        </p:spPr>
      </p:pic>
      <p:sp>
        <p:nvSpPr>
          <p:cNvPr id="5133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12088" y="6308725"/>
            <a:ext cx="865187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4213" y="692150"/>
            <a:ext cx="155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Водное поло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4213" y="1916113"/>
            <a:ext cx="1906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Хоккей на траве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4213" y="3213100"/>
            <a:ext cx="1957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Теннис большой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84213" y="4797425"/>
            <a:ext cx="2281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Теннис настольный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4213" y="6092825"/>
            <a:ext cx="322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Художественная гимнастика</a:t>
            </a:r>
          </a:p>
        </p:txBody>
      </p:sp>
      <p:pic>
        <p:nvPicPr>
          <p:cNvPr id="6153" name="Picture 9" descr="d67hc7qe5ykt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4752975" cy="3565525"/>
          </a:xfrm>
          <a:prstGeom prst="rect">
            <a:avLst/>
          </a:prstGeom>
          <a:noFill/>
        </p:spPr>
      </p:pic>
      <p:pic>
        <p:nvPicPr>
          <p:cNvPr id="6154" name="Picture 10" descr="418573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133600"/>
            <a:ext cx="4103687" cy="2520950"/>
          </a:xfrm>
          <a:prstGeom prst="rect">
            <a:avLst/>
          </a:prstGeom>
          <a:noFill/>
        </p:spPr>
      </p:pic>
      <p:pic>
        <p:nvPicPr>
          <p:cNvPr id="6155" name="Picture 11" descr="1200476488_post-24260-11790797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36838"/>
            <a:ext cx="4238625" cy="3849687"/>
          </a:xfrm>
          <a:prstGeom prst="rect">
            <a:avLst/>
          </a:prstGeom>
          <a:noFill/>
        </p:spPr>
      </p:pic>
      <p:pic>
        <p:nvPicPr>
          <p:cNvPr id="6156" name="Picture 12" descr="nastol_nyj_tenn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981075"/>
            <a:ext cx="4968875" cy="3197225"/>
          </a:xfrm>
          <a:prstGeom prst="rect">
            <a:avLst/>
          </a:prstGeom>
          <a:noFill/>
        </p:spPr>
      </p:pic>
      <p:pic>
        <p:nvPicPr>
          <p:cNvPr id="6157" name="Picture 13" descr="184785_lar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2924175"/>
            <a:ext cx="4144962" cy="3467100"/>
          </a:xfrm>
          <a:prstGeom prst="rect">
            <a:avLst/>
          </a:prstGeom>
          <a:noFill/>
        </p:spPr>
      </p:pic>
      <p:sp>
        <p:nvSpPr>
          <p:cNvPr id="6158" name="AutoShape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12088" y="6308725"/>
            <a:ext cx="865187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51275" y="333375"/>
            <a:ext cx="1214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Мяч…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9646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Его гоняют, сидя на лошади (поло), на верблюдах и на слонах, на мотоциклах водных и сухопутных.</a:t>
            </a:r>
          </a:p>
          <a:p>
            <a:r>
              <a:rPr lang="ru-RU"/>
              <a:t>В регби и американском футболе кумир преобразуется в «дыню», но сущности своей не потерял: он был и остается основным спортивным снарядом, с которым каждый из нас имеет дело всю жизнь.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79613" y="2492375"/>
            <a:ext cx="5675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Кто же создал этот гениально простой шедевр?</a:t>
            </a:r>
          </a:p>
          <a:p>
            <a:pPr algn="ctr"/>
            <a:r>
              <a:rPr lang="ru-RU" b="1"/>
              <a:t>Что натолкнуло на мысль о его создании?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79388" y="3213100"/>
            <a:ext cx="6750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Крупная капелька росы, скользящая по листку ранним утром,</a:t>
            </a:r>
          </a:p>
          <a:p>
            <a:r>
              <a:rPr lang="ru-RU"/>
              <a:t>переливающаяся всеми цветами радуги в первых солнечных</a:t>
            </a:r>
          </a:p>
          <a:p>
            <a:r>
              <a:rPr lang="ru-RU"/>
              <a:t>лучах?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05338" y="6216650"/>
            <a:ext cx="4538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/>
              <a:t>Форма Луны, которую чтили как великую</a:t>
            </a:r>
          </a:p>
          <a:p>
            <a:pPr algn="r"/>
            <a:r>
              <a:rPr lang="ru-RU"/>
              <a:t>богиню все народы древности.</a:t>
            </a:r>
          </a:p>
        </p:txBody>
      </p:sp>
      <p:pic>
        <p:nvPicPr>
          <p:cNvPr id="7177" name="Picture 9" descr="176638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860800"/>
            <a:ext cx="2282825" cy="2401888"/>
          </a:xfrm>
          <a:prstGeom prst="rect">
            <a:avLst/>
          </a:prstGeom>
          <a:noFill/>
        </p:spPr>
      </p:pic>
      <p:pic>
        <p:nvPicPr>
          <p:cNvPr id="7178" name="Picture 10" descr="moon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933825"/>
            <a:ext cx="2000250" cy="2708275"/>
          </a:xfrm>
          <a:prstGeom prst="rect">
            <a:avLst/>
          </a:prstGeom>
          <a:noFill/>
        </p:spPr>
      </p:pic>
      <p:sp>
        <p:nvSpPr>
          <p:cNvPr id="7179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188913"/>
            <a:ext cx="865187" cy="360362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123238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Еще в Древнем Египте играли в мяч, перебрасывая его друг другу.</a:t>
            </a:r>
          </a:p>
          <a:p>
            <a:r>
              <a:rPr lang="ru-RU" dirty="0"/>
              <a:t>В античной Греции существовала целая классификация разновидностей</a:t>
            </a:r>
          </a:p>
          <a:p>
            <a:r>
              <a:rPr lang="ru-RU" dirty="0"/>
              <a:t>игр и упражнений с мячом среди атлетов.</a:t>
            </a:r>
          </a:p>
          <a:p>
            <a:endParaRPr lang="ru-RU" dirty="0"/>
          </a:p>
          <a:p>
            <a:r>
              <a:rPr lang="ru-RU" dirty="0"/>
              <a:t>Древнеримский врач Гален называл мяч «счастливым спутником людей»,</a:t>
            </a:r>
          </a:p>
          <a:p>
            <a:r>
              <a:rPr lang="ru-RU" dirty="0"/>
              <a:t>поскольку уже в древности с ним забавлялись и упражнялись все, </a:t>
            </a:r>
            <a:r>
              <a:rPr lang="ru-RU" dirty="0" smtClean="0"/>
              <a:t>не</a:t>
            </a:r>
            <a:r>
              <a:rPr lang="en-US" dirty="0" smtClean="0"/>
              <a:t>-</a:t>
            </a:r>
            <a:endParaRPr lang="ru-RU" dirty="0"/>
          </a:p>
          <a:p>
            <a:r>
              <a:rPr lang="ru-RU" dirty="0"/>
              <a:t>зависимо от сословий.</a:t>
            </a:r>
          </a:p>
          <a:p>
            <a:endParaRPr lang="ru-RU" dirty="0"/>
          </a:p>
          <a:p>
            <a:r>
              <a:rPr lang="ru-RU" dirty="0"/>
              <a:t>Для развития спортивных игр с мячом революцией стало появление</a:t>
            </a:r>
          </a:p>
          <a:p>
            <a:r>
              <a:rPr lang="ru-RU" dirty="0"/>
              <a:t>резины.</a:t>
            </a:r>
          </a:p>
          <a:p>
            <a:endParaRPr lang="ru-RU" dirty="0"/>
          </a:p>
          <a:p>
            <a:r>
              <a:rPr lang="ru-RU" dirty="0"/>
              <a:t>А появился первый резиновый мяч в Европе</a:t>
            </a:r>
          </a:p>
          <a:p>
            <a:r>
              <a:rPr lang="ru-RU" dirty="0"/>
              <a:t>в 1496 году, благодаря Христофору Колумбу.</a:t>
            </a:r>
          </a:p>
          <a:p>
            <a:r>
              <a:rPr lang="ru-RU" dirty="0"/>
              <a:t>Именно он, отправившись на поиски западного</a:t>
            </a:r>
          </a:p>
          <a:p>
            <a:r>
              <a:rPr lang="ru-RU" dirty="0"/>
              <a:t>пути в Индию, но открыв вместо него Америку,</a:t>
            </a:r>
          </a:p>
          <a:p>
            <a:r>
              <a:rPr lang="ru-RU" dirty="0"/>
              <a:t>привез вместе с другими редкостями и эту</a:t>
            </a:r>
          </a:p>
          <a:p>
            <a:r>
              <a:rPr lang="ru-RU" dirty="0"/>
              <a:t>драгоценность.</a:t>
            </a:r>
          </a:p>
          <a:p>
            <a:endParaRPr lang="ru-RU" dirty="0"/>
          </a:p>
          <a:p>
            <a:r>
              <a:rPr lang="ru-RU" dirty="0"/>
              <a:t>Эта серая жемчужина умела прыгать, ведь мяч была сделан из каучука –</a:t>
            </a:r>
          </a:p>
          <a:p>
            <a:r>
              <a:rPr lang="ru-RU" dirty="0"/>
              <a:t>естественной «резины» раньше в Европе не виданный.</a:t>
            </a:r>
          </a:p>
        </p:txBody>
      </p:sp>
      <p:pic>
        <p:nvPicPr>
          <p:cNvPr id="8197" name="Picture 5" descr="col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068638"/>
            <a:ext cx="1901825" cy="2339975"/>
          </a:xfrm>
          <a:prstGeom prst="rect">
            <a:avLst/>
          </a:prstGeom>
          <a:noFill/>
        </p:spPr>
      </p:pic>
      <p:sp>
        <p:nvSpPr>
          <p:cNvPr id="819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6308725"/>
            <a:ext cx="865187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174625"/>
            <a:ext cx="845502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Каучуковое дерево, или гевея, растет в лесах Центральной и Южной</a:t>
            </a:r>
          </a:p>
          <a:p>
            <a:r>
              <a:rPr lang="ru-RU" dirty="0"/>
              <a:t>Америки. И оно считалось у индейских племен священным.</a:t>
            </a:r>
          </a:p>
          <a:p>
            <a:r>
              <a:rPr lang="ru-RU" dirty="0"/>
              <a:t>Индейцы очень ценили каучуковые изделия, особенно мячи, которые</a:t>
            </a:r>
          </a:p>
          <a:p>
            <a:r>
              <a:rPr lang="ru-RU" dirty="0"/>
              <a:t>научились изготавливать более 3000 лет назад. Только в столицу</a:t>
            </a:r>
          </a:p>
          <a:p>
            <a:r>
              <a:rPr lang="ru-RU" dirty="0"/>
              <a:t>древних ацтеков каждый год в качестве дани от городов юго-западной</a:t>
            </a:r>
          </a:p>
          <a:p>
            <a:r>
              <a:rPr lang="ru-RU" dirty="0"/>
              <a:t>Мексики, где произрастали каучуконосы, ежегодно доставлялось около</a:t>
            </a:r>
          </a:p>
          <a:p>
            <a:r>
              <a:rPr lang="ru-RU" dirty="0"/>
              <a:t>20 тысяч мячей.</a:t>
            </a:r>
          </a:p>
          <a:p>
            <a:r>
              <a:rPr lang="ru-RU" dirty="0"/>
              <a:t>В 1528 году в Испанию вернулся из экспедиции </a:t>
            </a:r>
            <a:r>
              <a:rPr lang="ru-RU" dirty="0" err="1"/>
              <a:t>Энрико</a:t>
            </a:r>
            <a:r>
              <a:rPr lang="ru-RU" dirty="0"/>
              <a:t> Кортес. Он</a:t>
            </a:r>
          </a:p>
          <a:p>
            <a:r>
              <a:rPr lang="ru-RU" dirty="0"/>
              <a:t>доставил ко двору короля Карла </a:t>
            </a:r>
            <a:r>
              <a:rPr lang="en-US" dirty="0"/>
              <a:t>V</a:t>
            </a:r>
            <a:r>
              <a:rPr lang="ru-RU" dirty="0"/>
              <a:t> не только золото и драгоценности, но</a:t>
            </a:r>
          </a:p>
          <a:p>
            <a:r>
              <a:rPr lang="ru-RU" dirty="0"/>
              <a:t>и несколько туземцев.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                 Бегут индейцы к берегу,</a:t>
            </a:r>
          </a:p>
          <a:p>
            <a:r>
              <a:rPr lang="ru-RU" dirty="0"/>
              <a:t>                                                                           И европейцы видят:</a:t>
            </a:r>
          </a:p>
          <a:p>
            <a:r>
              <a:rPr lang="ru-RU" dirty="0"/>
              <a:t>                                                                           Они играют с шариком,</a:t>
            </a:r>
          </a:p>
          <a:p>
            <a:r>
              <a:rPr lang="ru-RU" dirty="0"/>
              <a:t>                                                                           И шарик этот скачет.</a:t>
            </a:r>
          </a:p>
          <a:p>
            <a:r>
              <a:rPr lang="ru-RU" dirty="0"/>
              <a:t>                                                                           Любого – млад иль старенький –</a:t>
            </a:r>
          </a:p>
          <a:p>
            <a:r>
              <a:rPr lang="ru-RU" dirty="0"/>
              <a:t>                                                                           Такое озадачит.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Пленные индейцы продемонстрировали игру </a:t>
            </a:r>
            <a:r>
              <a:rPr lang="ru-RU" dirty="0" smtClean="0"/>
              <a:t>«</a:t>
            </a:r>
            <a:r>
              <a:rPr lang="ru-RU" dirty="0" err="1" smtClean="0"/>
              <a:t>тлачтли</a:t>
            </a:r>
            <a:r>
              <a:rPr lang="ru-RU" dirty="0"/>
              <a:t>», которой увлекались</a:t>
            </a:r>
          </a:p>
          <a:p>
            <a:r>
              <a:rPr lang="ru-RU" dirty="0"/>
              <a:t>на их родине во всех племенах. Европейцы были поражены ловкостью и</a:t>
            </a:r>
          </a:p>
          <a:p>
            <a:r>
              <a:rPr lang="ru-RU" dirty="0"/>
              <a:t>сноровкой игроков, поскольку раньше даже и представления не имели о том,</a:t>
            </a:r>
          </a:p>
          <a:p>
            <a:r>
              <a:rPr lang="ru-RU" dirty="0"/>
              <a:t>что можно проделывать с мячом, особенно если он прыгает и меняет</a:t>
            </a:r>
          </a:p>
          <a:p>
            <a:r>
              <a:rPr lang="ru-RU" dirty="0"/>
              <a:t>траекторию полета.</a:t>
            </a:r>
          </a:p>
        </p:txBody>
      </p:sp>
      <p:pic>
        <p:nvPicPr>
          <p:cNvPr id="9221" name="Picture 5" descr="indeet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997200"/>
            <a:ext cx="1836737" cy="2447925"/>
          </a:xfrm>
          <a:prstGeom prst="rect">
            <a:avLst/>
          </a:prstGeom>
          <a:noFill/>
        </p:spPr>
      </p:pic>
      <p:sp>
        <p:nvSpPr>
          <p:cNvPr id="922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56550" y="6381750"/>
            <a:ext cx="865188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75100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428860" y="571480"/>
            <a:ext cx="2322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ym typeface="Wingdings" pitchFamily="2" charset="2"/>
              </a:rPr>
              <a:t> </a:t>
            </a:r>
            <a:r>
              <a:rPr lang="ru-RU" sz="3200" dirty="0">
                <a:sym typeface="Wingdings" pitchFamily="2" charset="2"/>
              </a:rPr>
              <a:t>Прыгает</a:t>
            </a:r>
            <a:endParaRPr lang="ru-RU" sz="3200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786182" y="4214818"/>
            <a:ext cx="3975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/>
              <a:t>Меняет траекторию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</a:t>
            </a:r>
            <a:endParaRPr lang="ru-RU" sz="2800" dirty="0"/>
          </a:p>
        </p:txBody>
      </p:sp>
      <p:sp>
        <p:nvSpPr>
          <p:cNvPr id="10250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6308725"/>
            <a:ext cx="865187" cy="360363"/>
          </a:xfrm>
          <a:prstGeom prst="lef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9" descr="Untitled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282892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6.2341E-6 C 0.00104 0.2674 0.00208 0.53481 0.00538 0.53457 C 0.00867 0.53434 0.01718 -0.00024 0.01944 -0.0014 C 0.0217 -0.00255 0.01753 0.52856 0.01944 0.5274 C 0.02135 0.52625 0.01701 0.01225 0.03124 -0.00857 C 0.04548 -0.02939 0.07812 0.36178 0.10538 0.40272 C 0.13263 0.44367 0.17968 0.29701 0.19461 0.23779 C 0.20954 0.17857 0.19374 0.102 0.19461 0.04741 C 0.19548 -0.00718 0.18038 -0.0819 0.19999 -0.09022 C 0.21961 -0.09855 0.27986 -0.04326 0.31284 -0.00278 C 0.34583 0.0377 0.3526 0.1145 0.39791 0.15336 C 0.44305 0.19222 0.53159 0.22646 0.58489 0.23085 C 0.63819 0.23525 0.69461 0.19199 0.71822 0.17927 C 0.74183 0.16654 0.73437 0.16053 0.7269 0.15475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544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Катерина</cp:lastModifiedBy>
  <cp:revision>21</cp:revision>
  <dcterms:created xsi:type="dcterms:W3CDTF">2008-09-26T09:51:47Z</dcterms:created>
  <dcterms:modified xsi:type="dcterms:W3CDTF">2014-01-13T18:30:56Z</dcterms:modified>
</cp:coreProperties>
</file>