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81" r:id="rId10"/>
    <p:sldId id="268" r:id="rId11"/>
    <p:sldId id="282" r:id="rId12"/>
    <p:sldId id="269" r:id="rId13"/>
    <p:sldId id="270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73" r:id="rId26"/>
    <p:sldId id="301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5697" autoAdjust="0"/>
    <p:restoredTop sz="94985" autoAdjust="0"/>
  </p:normalViewPr>
  <p:slideViewPr>
    <p:cSldViewPr>
      <p:cViewPr varScale="1">
        <p:scale>
          <a:sx n="83" d="100"/>
          <a:sy n="83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9E634-2B9E-4753-B6CD-345FE8EADD05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D7635-532E-4E97-8D9E-062BC610A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635-532E-4E97-8D9E-062BC610A1D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D048-1454-470F-843B-C5CF63EC3CF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1187-EA0E-44C6-BEE1-88447EF5C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FA13-47EA-42F5-9FCE-32CA33DE099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05E9-9CE7-4D47-88DA-9CA9DD841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8602-9166-4955-84F4-B59576AE638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5CAD-5589-45D1-BE4E-ACE681789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420F-53D9-4ABA-997A-9E56E6D4785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272F-1989-44AB-9478-D5306202B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2F22-6850-45AC-A0F6-521C5951020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968F-3DA7-44F4-A828-73ED424E6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D3C6-EA22-481C-A457-1D439A3398A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3013-DFBA-4672-A035-0492BDFC3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FD1B-8285-4507-B30C-2279EB7CD37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CFCB-55BB-42F1-BAEF-3C99E9B6C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E764-8BF2-4EA5-93CE-DCACE05B859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0D5E-FC43-439E-97B0-95139E028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9F58-C9C2-47AA-B842-2DE840B57A3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D711-F042-4881-8852-F783317E5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773B-C7FC-41CB-A223-D6946004479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D22D-386E-49D6-9C59-EC6E9C6CA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D5B-92D8-4976-9FE2-3325C375A90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180D-6723-41DB-BF13-6E0253532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EAEF0-0DC3-4EBA-87E3-3D41C9C3238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E10D1-1C7F-4DCB-B256-4D887AB68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5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ransition spd="med" advClick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FF000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00B05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00034" y="0"/>
            <a:ext cx="8072494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Средняя общеобразовательная школа № 27.</a:t>
            </a:r>
          </a:p>
          <a:p>
            <a:pPr algn="ctr"/>
            <a:endParaRPr lang="ru-RU" sz="2000" b="1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Интегрированный урок-практикум.</a:t>
            </a:r>
          </a:p>
          <a:p>
            <a:pPr algn="ctr"/>
            <a:endParaRPr lang="ru-RU" sz="1400" b="1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Тема:  «Основные источники радиации в Белгородской области,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их воздействие на биосферу».</a:t>
            </a:r>
          </a:p>
          <a:p>
            <a:pPr algn="ctr"/>
            <a:endParaRPr lang="ru-RU" sz="1400" b="1" dirty="0" smtClean="0">
              <a:solidFill>
                <a:schemeClr val="bg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Подготовили :</a:t>
            </a:r>
          </a:p>
          <a:p>
            <a:pPr algn="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учитель биологии: Гостищева Э.Р.</a:t>
            </a:r>
          </a:p>
          <a:p>
            <a:pPr algn="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учитель ОБЖ: Колпаков Ю.Г.</a:t>
            </a:r>
          </a:p>
          <a:p>
            <a:pPr algn="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учащиеся  11 «А» класса</a:t>
            </a:r>
          </a:p>
          <a:p>
            <a:pPr algn="r"/>
            <a:endParaRPr lang="ru-RU" sz="1400" b="1" dirty="0" smtClean="0">
              <a:solidFill>
                <a:schemeClr val="bg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bg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bg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bg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bg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Белгород 2012</a:t>
            </a:r>
          </a:p>
          <a:p>
            <a:pPr algn="ctr"/>
            <a:endParaRPr lang="ru-RU" sz="14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49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Дозы и последствия облучения ими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285860"/>
          <a:ext cx="7472386" cy="34021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73310"/>
                <a:gridCol w="4999076"/>
              </a:tblGrid>
              <a:tr h="3695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Доза излучения, 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Последствия облучения </a:t>
                      </a:r>
                      <a:endParaRPr lang="ru-RU" dirty="0"/>
                    </a:p>
                  </a:txBody>
                  <a:tcPr/>
                </a:tc>
              </a:tr>
              <a:tr h="6393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Каких либо изменений</a:t>
                      </a:r>
                      <a:r>
                        <a:rPr lang="ru-RU" baseline="0" dirty="0" smtClean="0"/>
                        <a:t> состояния здоровья не обнаруживается</a:t>
                      </a:r>
                      <a:endParaRPr lang="ru-RU" dirty="0"/>
                    </a:p>
                  </a:txBody>
                  <a:tcPr/>
                </a:tc>
              </a:tr>
              <a:tr h="3695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Незначительные обратимые процессы</a:t>
                      </a:r>
                      <a:endParaRPr lang="ru-RU" dirty="0"/>
                    </a:p>
                  </a:txBody>
                  <a:tcPr/>
                </a:tc>
              </a:tr>
              <a:tr h="3695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Легкая форма лучевой болезни</a:t>
                      </a:r>
                      <a:endParaRPr lang="ru-RU" dirty="0"/>
                    </a:p>
                  </a:txBody>
                  <a:tcPr/>
                </a:tc>
              </a:tr>
              <a:tr h="3695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Лучевая болезнь средней тяжести</a:t>
                      </a:r>
                      <a:endParaRPr lang="ru-RU" dirty="0"/>
                    </a:p>
                  </a:txBody>
                  <a:tcPr/>
                </a:tc>
              </a:tr>
              <a:tr h="9133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Тяжелая форма</a:t>
                      </a:r>
                      <a:r>
                        <a:rPr lang="ru-RU" baseline="0" dirty="0" smtClean="0"/>
                        <a:t> лучевой болезни. Без лечения возможен смертельный исход </a:t>
                      </a:r>
                    </a:p>
                    <a:p>
                      <a:pPr algn="ctr"/>
                      <a:r>
                        <a:rPr lang="ru-RU" baseline="0" dirty="0" smtClean="0"/>
                        <a:t>(в 50 % случаев)</a:t>
                      </a:r>
                      <a:endParaRPr lang="ru-RU" dirty="0"/>
                    </a:p>
                  </a:txBody>
                  <a:tcPr/>
                </a:tc>
              </a:tr>
              <a:tr h="3695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Крайне тяжелая форма</a:t>
                      </a:r>
                      <a:r>
                        <a:rPr lang="ru-RU" baseline="0" dirty="0" smtClean="0"/>
                        <a:t> лучевой болезни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713067"/>
            <a:ext cx="3929090" cy="214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a43e_6b344017_X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8143932" cy="6837011"/>
          </a:xfr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излучения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1. Естественные (природные, космические) </a:t>
            </a:r>
          </a:p>
          <a:p>
            <a:pPr>
              <a:buNone/>
            </a:pPr>
            <a:r>
              <a:rPr lang="ru-RU" sz="2400" dirty="0" smtClean="0"/>
              <a:t>2. Техногенные (медицинские, промышленные)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Вывод: на территории Белгородской области радиационная обстановка  обусловлена техногенными и естественными источниками  ионизирующего излучения.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"/>
            <a:ext cx="7429552" cy="2786058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Задание: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Заполнить второй столбик личными данными годовой дозы радиоактивного облучения. Сравнить с нормой – 170 Р в год.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Сделать вывод: каким образом можно уменьшить воздействие радиации на организм человека?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643050"/>
          <a:ext cx="8786874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3603"/>
                <a:gridCol w="1913271"/>
              </a:tblGrid>
              <a:tr h="2668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Источник радиации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Доза за год, Р</a:t>
                      </a:r>
                      <a:endParaRPr lang="ru-RU" sz="1400" dirty="0"/>
                    </a:p>
                  </a:txBody>
                  <a:tcPr/>
                </a:tc>
              </a:tr>
              <a:tr h="2668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Космические лучи на уровне моря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5670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Дополнительно, в зависимости от расположения над уровнем моря:</a:t>
                      </a:r>
                    </a:p>
                    <a:p>
                      <a:r>
                        <a:rPr lang="ru-RU" sz="1400" dirty="0" smtClean="0"/>
                        <a:t>А)1000 м</a:t>
                      </a:r>
                    </a:p>
                    <a:p>
                      <a:r>
                        <a:rPr lang="ru-RU" sz="1400" dirty="0" smtClean="0"/>
                        <a:t>Б) 2000 м</a:t>
                      </a:r>
                    </a:p>
                    <a:p>
                      <a:r>
                        <a:rPr lang="ru-RU" sz="1400" dirty="0" smtClean="0"/>
                        <a:t>В) Белгородская</a:t>
                      </a:r>
                      <a:r>
                        <a:rPr lang="ru-RU" sz="1400" baseline="0" dirty="0" smtClean="0"/>
                        <a:t> область-200 метров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</a:t>
                      </a:r>
                    </a:p>
                    <a:p>
                      <a:pPr algn="ctr"/>
                      <a:r>
                        <a:rPr lang="ru-RU" sz="1400" dirty="0" smtClean="0"/>
                        <a:t>30</a:t>
                      </a:r>
                    </a:p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7987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Выберите материал, из которого построен ваш дом:</a:t>
                      </a:r>
                    </a:p>
                    <a:p>
                      <a:r>
                        <a:rPr lang="ru-RU" sz="1400" dirty="0" smtClean="0"/>
                        <a:t>А) дерево</a:t>
                      </a:r>
                    </a:p>
                    <a:p>
                      <a:r>
                        <a:rPr lang="ru-RU" sz="1400" dirty="0" smtClean="0"/>
                        <a:t>Б) кирпич</a:t>
                      </a:r>
                    </a:p>
                    <a:p>
                      <a:r>
                        <a:rPr lang="ru-RU" sz="1400" dirty="0" smtClean="0"/>
                        <a:t>В) бетон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40</a:t>
                      </a:r>
                    </a:p>
                    <a:p>
                      <a:pPr algn="ctr"/>
                      <a:r>
                        <a:rPr lang="ru-RU" sz="1400" dirty="0" smtClean="0"/>
                        <a:t>75</a:t>
                      </a:r>
                    </a:p>
                    <a:p>
                      <a:pPr algn="ctr"/>
                      <a:r>
                        <a:rPr lang="ru-RU" sz="1400" dirty="0" smtClean="0"/>
                        <a:t>85</a:t>
                      </a:r>
                      <a:endParaRPr lang="ru-RU" sz="1400" dirty="0"/>
                    </a:p>
                  </a:txBody>
                  <a:tcPr/>
                </a:tc>
              </a:tr>
              <a:tr h="2668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Радиация от горных пород и почвы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2668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Пища, вода, воздух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</a:tr>
              <a:tr h="2668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Осадки после испытания ядерного оружия (в</a:t>
                      </a:r>
                      <a:r>
                        <a:rPr lang="ru-RU" sz="1400" baseline="0" dirty="0" smtClean="0"/>
                        <a:t> среднем по стране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</a:tr>
              <a:tr h="2668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Медицинские рентгеновские</a:t>
                      </a:r>
                      <a:r>
                        <a:rPr lang="ru-RU" sz="1400" baseline="0" dirty="0" smtClean="0"/>
                        <a:t> лучи</a:t>
                      </a:r>
                    </a:p>
                    <a:p>
                      <a:r>
                        <a:rPr lang="ru-RU" sz="1400" baseline="0" dirty="0" smtClean="0"/>
                        <a:t>А) флюорография (умножить на число раз за год)</a:t>
                      </a:r>
                    </a:p>
                    <a:p>
                      <a:r>
                        <a:rPr lang="ru-RU" sz="1400" baseline="0" dirty="0" smtClean="0"/>
                        <a:t>Б) желудочно-кишечный тракт (умножить на число раз за год)</a:t>
                      </a:r>
                    </a:p>
                    <a:p>
                      <a:r>
                        <a:rPr lang="ru-RU" sz="1400" baseline="0" dirty="0" smtClean="0"/>
                        <a:t>В) рентген костей, зубов (умножить на число раз за год)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</a:t>
                      </a:r>
                      <a:r>
                        <a:rPr lang="en-US" sz="1400" dirty="0" smtClean="0"/>
                        <a:t>X</a:t>
                      </a:r>
                      <a:r>
                        <a:rPr lang="ru-RU" sz="1400" dirty="0" smtClean="0"/>
                        <a:t>…</a:t>
                      </a:r>
                    </a:p>
                    <a:p>
                      <a:pPr algn="ctr"/>
                      <a:r>
                        <a:rPr lang="ru-RU" sz="1400" dirty="0" smtClean="0"/>
                        <a:t>200</a:t>
                      </a:r>
                      <a:r>
                        <a:rPr lang="en-US" sz="1400" dirty="0" smtClean="0"/>
                        <a:t>X</a:t>
                      </a:r>
                      <a:r>
                        <a:rPr lang="ru-RU" sz="1400" dirty="0" smtClean="0"/>
                        <a:t>…</a:t>
                      </a:r>
                    </a:p>
                    <a:p>
                      <a:pPr algn="ctr"/>
                      <a:r>
                        <a:rPr lang="ru-RU" sz="1400" dirty="0" smtClean="0"/>
                        <a:t>10</a:t>
                      </a:r>
                      <a:r>
                        <a:rPr lang="en-US" sz="1400" dirty="0" smtClean="0"/>
                        <a:t>X</a:t>
                      </a:r>
                      <a:r>
                        <a:rPr lang="ru-RU" sz="1400" dirty="0" smtClean="0"/>
                        <a:t>…</a:t>
                      </a:r>
                      <a:endParaRPr lang="ru-RU" sz="1400" dirty="0"/>
                    </a:p>
                  </a:txBody>
                  <a:tcPr/>
                </a:tc>
              </a:tr>
              <a:tr h="2668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Соседство</a:t>
                      </a:r>
                      <a:r>
                        <a:rPr lang="ru-RU" sz="1400" baseline="0" dirty="0" smtClean="0"/>
                        <a:t> с АЭС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2668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Трагедия Чернобыля – это урок для всего мира</a:t>
            </a:r>
            <a:r>
              <a:rPr lang="ru-RU" sz="40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Крупнейшая в истории всего мира техногенная катастрофа разразилась 26 апреля 1986 года, на 4-м блоке Чернобыльской атомной электростанции,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  <p:pic>
        <p:nvPicPr>
          <p:cNvPr id="3076" name="Picture 4" descr="A18-4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953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Трагедия Чернобыля – это урок для всего мира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</a:t>
            </a:r>
            <a:r>
              <a:rPr lang="ru-RU" sz="2400" b="1" smtClean="0">
                <a:latin typeface="Times New Roman" pitchFamily="18" charset="0"/>
              </a:rPr>
              <a:t>Большое количество убийственных радиоактивных веществ попало прямо в воздух.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  <p:pic>
        <p:nvPicPr>
          <p:cNvPr id="4100" name="Picture 4" descr="Chernobyl_i__chernobylcy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8006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Трагедия Чернобыля – это урок для всего мира</a:t>
            </a:r>
            <a:r>
              <a:rPr lang="ru-RU" sz="400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8229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С утра, 26 апреля, все дороги Чернобыля были залиты водой и непонятным белым раствором, всё было белым, все обочины </a:t>
            </a:r>
          </a:p>
        </p:txBody>
      </p:sp>
      <p:pic>
        <p:nvPicPr>
          <p:cNvPr id="5124" name="Picture 5" descr="618345_06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134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Трагедия Чернобыля – это урок для всего мира</a:t>
            </a:r>
            <a:r>
              <a:rPr lang="ru-RU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  <a:r>
              <a:rPr lang="ru-RU" sz="2400" smtClean="0">
                <a:latin typeface="Times New Roman" pitchFamily="18" charset="0"/>
              </a:rPr>
              <a:t>вывозили из радиационной зоны всё население Припяти — женщин, стариков, взрослых людей и новорожденных младенцев.. Так Припять и превратилась в город-призрак</a:t>
            </a:r>
          </a:p>
        </p:txBody>
      </p:sp>
      <p:pic>
        <p:nvPicPr>
          <p:cNvPr id="6148" name="Picture 6" descr="169113489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40576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post2211219936222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28863"/>
            <a:ext cx="3905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Трагедия Чернобыля – это урок для всего мира</a:t>
            </a:r>
            <a:r>
              <a:rPr lang="ru-RU" sz="40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Сотни тысяч людей , выполняя свой гражданский долг добровольцами отправились на ликвидацию последствий аварии</a:t>
            </a:r>
            <a:r>
              <a:rPr lang="ru-RU" sz="2000" b="1" smtClean="0"/>
              <a:t> . </a:t>
            </a:r>
            <a:endParaRPr lang="ru-RU" sz="2000" smtClean="0"/>
          </a:p>
        </p:txBody>
      </p:sp>
      <p:pic>
        <p:nvPicPr>
          <p:cNvPr id="7172" name="Picture 5" descr="01953993_400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35305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Трагедия Чернобыля – это урок для всего мира</a:t>
            </a:r>
            <a:r>
              <a:rPr lang="ru-RU" sz="40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Многих уже нет в живых , но их подвиг будет жить в памяти народа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8196" name="Picture 5" descr="23620109_1209206199_2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667000"/>
            <a:ext cx="36766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162622_01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501122" cy="2071702"/>
          </a:xfrm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no Pro Smbd Subhead" pitchFamily="18" charset="0"/>
              </a:rPr>
              <a:t/>
            </a:r>
            <a:br>
              <a:rPr lang="ru-RU" sz="2400" dirty="0" smtClean="0">
                <a:latin typeface="Arno Pro Smbd Subhead" pitchFamily="18" charset="0"/>
              </a:rPr>
            </a:br>
            <a:r>
              <a:rPr lang="ru-RU" sz="2400" dirty="0" smtClean="0">
                <a:latin typeface="Arno Pro Smbd Subhead" pitchFamily="18" charset="0"/>
              </a:rPr>
              <a:t/>
            </a:r>
            <a:br>
              <a:rPr lang="ru-RU" sz="2400" dirty="0" smtClean="0">
                <a:latin typeface="Arno Pro Smbd Subhead" pitchFamily="18" charset="0"/>
              </a:rPr>
            </a:br>
            <a:r>
              <a:rPr lang="ru-RU" sz="2400" b="1" i="1" dirty="0" smtClean="0">
                <a:latin typeface="Arno Pro Smbd Subhead" pitchFamily="18" charset="0"/>
              </a:rPr>
              <a:t>Человек родился быть господином, «повелителем», царем природы, но мудрость, с которой он должен править, не дана ему от рождения: она приобретается с учением.</a:t>
            </a:r>
            <a:br>
              <a:rPr lang="ru-RU" sz="2400" b="1" i="1" dirty="0" smtClean="0">
                <a:latin typeface="Arno Pro Smbd Subhead" pitchFamily="18" charset="0"/>
              </a:rPr>
            </a:br>
            <a:r>
              <a:rPr lang="ru-RU" sz="2400" b="1" i="1" dirty="0" smtClean="0">
                <a:latin typeface="Arno Pro Smbd Subhead" pitchFamily="18" charset="0"/>
              </a:rPr>
              <a:t>Николай Иванович Лобачевский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643182"/>
            <a:ext cx="8401080" cy="348298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Проблема урока:</a:t>
            </a:r>
            <a:r>
              <a:rPr lang="ru-RU" sz="2400" dirty="0" smtClean="0">
                <a:solidFill>
                  <a:schemeClr val="accent1"/>
                </a:solidFill>
              </a:rPr>
              <a:t> 	«Исследование» является 				универсальным типом мыслительной 			деятельности, средством 				формирования экологической 				культуры школьников.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				Справедливо ли это утверждение?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Последствия радиации</a:t>
            </a: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  <p:pic>
        <p:nvPicPr>
          <p:cNvPr id="9220" name="Picture 5" descr="o-00056796-a-000057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985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Последствия радиации</a:t>
            </a: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  <p:pic>
        <p:nvPicPr>
          <p:cNvPr id="10244" name="Picture 5" descr="1233151348_1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63246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Последствия радиации</a:t>
            </a: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  <p:pic>
        <p:nvPicPr>
          <p:cNvPr id="11268" name="Picture 6" descr="45caf3a6e68cb0941b2d66880724c8d0baf0c4f24bb2a940bcca685d3197a904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46132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/>
          <a:lstStyle/>
          <a:p>
            <a:pPr algn="ctr"/>
            <a:r>
              <a:rPr lang="ru-RU" sz="2800" dirty="0" smtClean="0"/>
              <a:t>Последствия трагедии на ЧАЭС на территории </a:t>
            </a:r>
            <a:br>
              <a:rPr lang="ru-RU" sz="2800" dirty="0" smtClean="0"/>
            </a:br>
            <a:r>
              <a:rPr lang="ru-RU" sz="2800" dirty="0" smtClean="0"/>
              <a:t>Белгородской области</a:t>
            </a:r>
            <a:endParaRPr lang="ru-RU" sz="2800" dirty="0"/>
          </a:p>
        </p:txBody>
      </p:sp>
      <p:pic>
        <p:nvPicPr>
          <p:cNvPr id="1026" name="Picture 2" descr="F:\Радиактивность\01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358246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pPr algn="ctr"/>
            <a:r>
              <a:rPr lang="ru-RU" sz="3200" dirty="0" smtClean="0"/>
              <a:t>В память о погибших </a:t>
            </a:r>
            <a:r>
              <a:rPr lang="ru-RU" sz="3200" dirty="0" err="1" smtClean="0"/>
              <a:t>белгородцах</a:t>
            </a:r>
            <a:r>
              <a:rPr lang="ru-RU" sz="3200" dirty="0" smtClean="0"/>
              <a:t> во время</a:t>
            </a:r>
            <a:br>
              <a:rPr lang="ru-RU" sz="3200" dirty="0" smtClean="0"/>
            </a:br>
            <a:r>
              <a:rPr lang="ru-RU" sz="3200" dirty="0" smtClean="0"/>
              <a:t>аварии на ЧАЭС</a:t>
            </a:r>
            <a:endParaRPr lang="ru-RU" sz="3200" dirty="0"/>
          </a:p>
        </p:txBody>
      </p:sp>
      <p:pic>
        <p:nvPicPr>
          <p:cNvPr id="3074" name="Picture 2" descr="F:\Чернобыль\b80de6a7c3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5"/>
            <a:ext cx="6500858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Мероприятия по защите человека от радиации</a:t>
            </a:r>
            <a:endParaRPr lang="ru-RU" dirty="0"/>
          </a:p>
        </p:txBody>
      </p:sp>
      <p:pic>
        <p:nvPicPr>
          <p:cNvPr id="2051" name="Picture 3" descr="F:\Радиактивность\1757547-223d45be094f5c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13284"/>
            <a:ext cx="7143800" cy="50601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Приборы для измерения радиоактивности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Радиактивность\717254_w640_h640_im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000396" cy="2606347"/>
          </a:xfrm>
          <a:prstGeom prst="rect">
            <a:avLst/>
          </a:prstGeom>
          <a:noFill/>
        </p:spPr>
      </p:pic>
      <p:pic>
        <p:nvPicPr>
          <p:cNvPr id="4099" name="Picture 3" descr="F:\Радиактивность\106306ba52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3"/>
            <a:ext cx="2919399" cy="2571768"/>
          </a:xfrm>
          <a:prstGeom prst="rect">
            <a:avLst/>
          </a:prstGeom>
          <a:noFill/>
        </p:spPr>
      </p:pic>
      <p:pic>
        <p:nvPicPr>
          <p:cNvPr id="4101" name="Picture 5" descr="F:\Радиактивность\untitled 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14620"/>
            <a:ext cx="2670093" cy="370203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429684" cy="6072206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/>
              <a:t>Контроль усвоения знаний (</a:t>
            </a:r>
            <a:r>
              <a:rPr lang="ru-RU" sz="2000" dirty="0" smtClean="0"/>
              <a:t>тестирование</a:t>
            </a:r>
            <a:r>
              <a:rPr lang="ru-RU" sz="2400" dirty="0" smtClean="0"/>
              <a:t> )</a:t>
            </a:r>
          </a:p>
          <a:p>
            <a:pPr marL="550862" indent="-514350">
              <a:buNone/>
            </a:pPr>
            <a:r>
              <a:rPr lang="ru-RU" sz="2000" u="sng" dirty="0" smtClean="0"/>
              <a:t>1. Единица измерения радиоактивности в системе СИ:</a:t>
            </a:r>
          </a:p>
          <a:p>
            <a:pPr marL="550862" indent="-514350">
              <a:buNone/>
            </a:pPr>
            <a:r>
              <a:rPr lang="ru-RU" sz="1800" i="1" dirty="0" smtClean="0"/>
              <a:t>1) беккерель; 2) грей; 3) кюри; 4) рентген</a:t>
            </a:r>
          </a:p>
          <a:p>
            <a:pPr marL="550862" indent="-514350">
              <a:buNone/>
            </a:pPr>
            <a:r>
              <a:rPr lang="ru-RU" sz="2000" u="sng" dirty="0" smtClean="0"/>
              <a:t>2. Источники радиации, от которых получает основную дозу </a:t>
            </a:r>
            <a:r>
              <a:rPr lang="ru-RU" sz="2000" dirty="0" smtClean="0"/>
              <a:t>облучения население Белгородской области:</a:t>
            </a:r>
          </a:p>
          <a:p>
            <a:pPr marL="550862" indent="-514350">
              <a:buNone/>
            </a:pPr>
            <a:r>
              <a:rPr lang="ru-RU" sz="1600" i="1" dirty="0" smtClean="0"/>
              <a:t>1) АЭС в соседних обл.; 2) естественные источники</a:t>
            </a:r>
          </a:p>
          <a:p>
            <a:pPr marL="550862" indent="-514350">
              <a:buNone/>
            </a:pPr>
            <a:r>
              <a:rPr lang="ru-RU" sz="1600" i="1" dirty="0" smtClean="0"/>
              <a:t>3) радиоактивное глобальное загрязнение; </a:t>
            </a:r>
          </a:p>
          <a:p>
            <a:pPr marL="550862" indent="-514350">
              <a:buNone/>
            </a:pPr>
            <a:r>
              <a:rPr lang="ru-RU" sz="1600" i="1" dirty="0" smtClean="0"/>
              <a:t>4) радиационное загрязнение в зоне последствий аварий на ЧАЭС</a:t>
            </a:r>
          </a:p>
          <a:p>
            <a:pPr marL="550862" indent="-514350">
              <a:buNone/>
            </a:pPr>
            <a:r>
              <a:rPr lang="ru-RU" sz="2000" dirty="0" smtClean="0"/>
              <a:t>3. Тяжелый газ, один из значительных естественных источников радиации:</a:t>
            </a:r>
          </a:p>
          <a:p>
            <a:pPr marL="550862" indent="-514350">
              <a:buNone/>
            </a:pPr>
            <a:r>
              <a:rPr lang="ru-RU" sz="1600" i="1" dirty="0" smtClean="0"/>
              <a:t>1)ксенон; 2) радон;3) стронций; 4) цезий</a:t>
            </a:r>
          </a:p>
          <a:p>
            <a:pPr marL="550862" indent="-514350">
              <a:buNone/>
            </a:pPr>
            <a:r>
              <a:rPr lang="ru-RU" sz="2000" dirty="0" smtClean="0"/>
              <a:t>4. Мощность экспозиционной дозы гамма излучения на местности составляет, в среднем, для Белгородской области:</a:t>
            </a:r>
          </a:p>
          <a:p>
            <a:pPr marL="550862" indent="-514350">
              <a:buNone/>
            </a:pPr>
            <a:r>
              <a:rPr lang="ru-RU" sz="1600" i="1" dirty="0" smtClean="0"/>
              <a:t>1) 0,1 </a:t>
            </a:r>
            <a:r>
              <a:rPr lang="ru-RU" sz="1600" i="1" dirty="0" err="1" smtClean="0"/>
              <a:t>мкР</a:t>
            </a:r>
            <a:r>
              <a:rPr lang="ru-RU" sz="1600" i="1" dirty="0" smtClean="0"/>
              <a:t>/ч.; 2) 1 </a:t>
            </a:r>
            <a:r>
              <a:rPr lang="ru-RU" sz="1600" i="1" dirty="0" err="1" smtClean="0"/>
              <a:t>мкР</a:t>
            </a:r>
            <a:r>
              <a:rPr lang="ru-RU" sz="1600" i="1" dirty="0" smtClean="0"/>
              <a:t>/ч.; 3) 11 </a:t>
            </a:r>
            <a:r>
              <a:rPr lang="ru-RU" sz="1600" i="1" dirty="0" err="1" smtClean="0"/>
              <a:t>мкР</a:t>
            </a:r>
            <a:r>
              <a:rPr lang="ru-RU" sz="1600" i="1" dirty="0" smtClean="0"/>
              <a:t>/ч.; 4) 21 </a:t>
            </a:r>
            <a:r>
              <a:rPr lang="ru-RU" sz="1600" i="1" dirty="0" err="1" smtClean="0"/>
              <a:t>мкР</a:t>
            </a:r>
            <a:r>
              <a:rPr lang="ru-RU" sz="1600" i="1" dirty="0" smtClean="0"/>
              <a:t>/ч</a:t>
            </a:r>
          </a:p>
          <a:p>
            <a:pPr marL="550862" indent="-514350">
              <a:buNone/>
            </a:pPr>
            <a:r>
              <a:rPr lang="ru-RU" sz="2000" dirty="0" smtClean="0"/>
              <a:t>5. Область РФ, наиболее пострадавшая при аварии на ЧАЭС:</a:t>
            </a:r>
          </a:p>
          <a:p>
            <a:pPr marL="550862" indent="-514350">
              <a:buNone/>
            </a:pPr>
            <a:r>
              <a:rPr lang="ru-RU" sz="1600" i="1" dirty="0" smtClean="0"/>
              <a:t>1) Белгородская;2) Брянская; 3) Воронежская; 4) Калужская</a:t>
            </a:r>
          </a:p>
          <a:p>
            <a:pPr marL="550862" indent="-514350">
              <a:buNone/>
            </a:pPr>
            <a:endParaRPr lang="ru-RU" sz="2000" dirty="0" smtClean="0"/>
          </a:p>
          <a:p>
            <a:pPr marL="550862" indent="-514350">
              <a:buNone/>
            </a:pPr>
            <a:endParaRPr lang="ru-RU" sz="2800" dirty="0" smtClean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429684" cy="564360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6. Наиболее пострадавшая часть Белгородской области при аварии на ЧАЭС:</a:t>
            </a:r>
          </a:p>
          <a:p>
            <a:pPr marL="493712" indent="-457200">
              <a:buNone/>
            </a:pPr>
            <a:r>
              <a:rPr lang="ru-RU" sz="2000" dirty="0" smtClean="0"/>
              <a:t>1) северная; 2) южная; 3) западная; 4) восточная</a:t>
            </a:r>
          </a:p>
          <a:p>
            <a:pPr marL="493712" indent="-457200">
              <a:buNone/>
            </a:pPr>
            <a:r>
              <a:rPr lang="ru-RU" sz="2000" dirty="0" smtClean="0"/>
              <a:t>7. Основной </a:t>
            </a:r>
            <a:r>
              <a:rPr lang="ru-RU" sz="2000" dirty="0" err="1" smtClean="0"/>
              <a:t>дозообразующий</a:t>
            </a:r>
            <a:r>
              <a:rPr lang="ru-RU" sz="2000" dirty="0" smtClean="0"/>
              <a:t> радионуклид, загрязняющий почвы Белгородской области вследствие аварии на ЧАЭС:</a:t>
            </a:r>
          </a:p>
          <a:p>
            <a:pPr marL="493712" indent="-457200">
              <a:buNone/>
            </a:pPr>
            <a:r>
              <a:rPr lang="ru-RU" sz="2000" dirty="0" smtClean="0"/>
              <a:t>1) калий – 40; 2) стронций – 90; 3) углерод – 14; 4) уран - 238</a:t>
            </a:r>
          </a:p>
          <a:p>
            <a:pPr marL="493712" indent="-457200">
              <a:buNone/>
            </a:pPr>
            <a:r>
              <a:rPr lang="ru-RU" sz="2000" dirty="0" smtClean="0"/>
              <a:t>8.Удаление радиоактивных загрязнений с поверхности различных предметов и сооружений:</a:t>
            </a:r>
          </a:p>
          <a:p>
            <a:pPr marL="493712" indent="-457200">
              <a:buNone/>
            </a:pPr>
            <a:r>
              <a:rPr lang="ru-RU" sz="2000" dirty="0" smtClean="0"/>
              <a:t>1) дезактивация; 2) дезинфекция; 3) дезодорация; 4) дератизация</a:t>
            </a:r>
          </a:p>
          <a:p>
            <a:pPr marL="493712" indent="-457200">
              <a:buNone/>
            </a:pPr>
            <a:r>
              <a:rPr lang="ru-RU" sz="2000" dirty="0" smtClean="0"/>
              <a:t>9.Выберите район области, где повышено загрязнение почв </a:t>
            </a:r>
          </a:p>
          <a:p>
            <a:pPr marL="493712" indent="-457200">
              <a:buNone/>
            </a:pPr>
            <a:r>
              <a:rPr lang="ru-RU" sz="2000" dirty="0" smtClean="0"/>
              <a:t>цезием – 137:</a:t>
            </a:r>
          </a:p>
          <a:p>
            <a:pPr marL="493712" indent="-457200">
              <a:buNone/>
            </a:pPr>
            <a:r>
              <a:rPr lang="ru-RU" sz="2000" dirty="0" smtClean="0"/>
              <a:t>1) </a:t>
            </a:r>
            <a:r>
              <a:rPr lang="ru-RU" sz="2000" dirty="0" err="1" smtClean="0"/>
              <a:t>Губкинский</a:t>
            </a:r>
            <a:r>
              <a:rPr lang="ru-RU" sz="2000" dirty="0" smtClean="0"/>
              <a:t>; 2) </a:t>
            </a:r>
            <a:r>
              <a:rPr lang="ru-RU" sz="2000" dirty="0" err="1" smtClean="0"/>
              <a:t>Корочанский</a:t>
            </a:r>
            <a:r>
              <a:rPr lang="ru-RU" sz="2000" dirty="0" smtClean="0"/>
              <a:t>; 3) </a:t>
            </a:r>
            <a:r>
              <a:rPr lang="ru-RU" sz="2000" dirty="0" err="1" smtClean="0"/>
              <a:t>Ровеньской</a:t>
            </a:r>
            <a:r>
              <a:rPr lang="ru-RU" sz="2000" dirty="0" smtClean="0"/>
              <a:t>; 4) </a:t>
            </a:r>
            <a:r>
              <a:rPr lang="ru-RU" sz="2000" dirty="0" err="1" smtClean="0"/>
              <a:t>Яковлевский</a:t>
            </a:r>
            <a:endParaRPr lang="ru-RU" sz="2000" dirty="0" smtClean="0"/>
          </a:p>
          <a:p>
            <a:pPr marL="493712" indent="-457200">
              <a:buNone/>
            </a:pPr>
            <a:r>
              <a:rPr lang="ru-RU" sz="2000" dirty="0" smtClean="0"/>
              <a:t>10.Укажите реку области, для которой в донных илах зафиксировано повышение уровня загрязнения цезием – 137:</a:t>
            </a:r>
          </a:p>
          <a:p>
            <a:pPr marL="493712" indent="-457200">
              <a:buNone/>
            </a:pPr>
            <a:r>
              <a:rPr lang="ru-RU" sz="2000" dirty="0" smtClean="0"/>
              <a:t>1) </a:t>
            </a:r>
            <a:r>
              <a:rPr lang="ru-RU" sz="2000" dirty="0" err="1" smtClean="0"/>
              <a:t>Везелка</a:t>
            </a:r>
            <a:r>
              <a:rPr lang="ru-RU" sz="2000" dirty="0" smtClean="0"/>
              <a:t>; 2) </a:t>
            </a:r>
            <a:r>
              <a:rPr lang="ru-RU" sz="2000" dirty="0" err="1" smtClean="0"/>
              <a:t>Ворскла</a:t>
            </a:r>
            <a:r>
              <a:rPr lang="ru-RU" sz="2000" dirty="0" smtClean="0"/>
              <a:t>; 3) Северский Донец; 4) Тихая Сосна.</a:t>
            </a:r>
            <a:endParaRPr lang="ru-RU" sz="20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 оценки: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5-6 правильных ответов – отметка «3»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7-8 правильных ответов – отметка «4»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9-10 правильных ответов – отметка «5»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Ответы:</a:t>
            </a:r>
          </a:p>
          <a:p>
            <a:pPr>
              <a:buNone/>
            </a:pPr>
            <a:r>
              <a:rPr lang="ru-RU" sz="2400" dirty="0" smtClean="0"/>
              <a:t>1- 1 (беккерель)		2 – 2 (естественные источники)</a:t>
            </a:r>
          </a:p>
          <a:p>
            <a:pPr>
              <a:buNone/>
            </a:pPr>
            <a:r>
              <a:rPr lang="ru-RU" sz="2400" dirty="0" smtClean="0"/>
              <a:t>3 – 2 (радон)		4 – 3 (11 </a:t>
            </a:r>
            <a:r>
              <a:rPr lang="ru-RU" sz="2400" dirty="0" err="1" smtClean="0"/>
              <a:t>мкР</a:t>
            </a:r>
            <a:r>
              <a:rPr lang="ru-RU" sz="2400" dirty="0" smtClean="0"/>
              <a:t>/ч)	  </a:t>
            </a:r>
          </a:p>
          <a:p>
            <a:pPr>
              <a:buNone/>
            </a:pPr>
            <a:r>
              <a:rPr lang="ru-RU" sz="2400" dirty="0" smtClean="0"/>
              <a:t>5 – 2 (Брянская)		6 – 4 (восточная)</a:t>
            </a:r>
          </a:p>
          <a:p>
            <a:pPr>
              <a:buNone/>
            </a:pPr>
            <a:r>
              <a:rPr lang="ru-RU" sz="2400" dirty="0" smtClean="0"/>
              <a:t>7 – 2 (стронций - 90)	8 – 1 (дезактивация)</a:t>
            </a:r>
          </a:p>
          <a:p>
            <a:pPr>
              <a:buNone/>
            </a:pPr>
            <a:r>
              <a:rPr lang="ru-RU" sz="2400" dirty="0" smtClean="0"/>
              <a:t>9 – 4  (</a:t>
            </a:r>
            <a:r>
              <a:rPr lang="ru-RU" sz="2400" dirty="0" err="1" smtClean="0"/>
              <a:t>Яковлевский</a:t>
            </a:r>
            <a:r>
              <a:rPr lang="ru-RU" sz="2400" dirty="0" smtClean="0"/>
              <a:t>)	10 – 4 (Тихая Сосна)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197493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Экстремальные воздействия на биосферу на территории Белгородской области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Антропогенные</a:t>
            </a:r>
            <a:r>
              <a:rPr lang="ru-RU" dirty="0" smtClean="0"/>
              <a:t>			</a:t>
            </a:r>
            <a:r>
              <a:rPr lang="ru-RU" u="sng" dirty="0" smtClean="0"/>
              <a:t>Природные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Военные действия</a:t>
            </a:r>
            <a:r>
              <a:rPr lang="ru-RU" sz="1800" i="1" dirty="0" smtClean="0"/>
              <a:t> (отсутствуют)</a:t>
            </a:r>
            <a:r>
              <a:rPr lang="ru-RU" sz="1800" dirty="0" smtClean="0"/>
              <a:t>		Природные стихии</a:t>
            </a:r>
          </a:p>
          <a:p>
            <a:pPr>
              <a:buNone/>
            </a:pPr>
            <a:r>
              <a:rPr lang="ru-RU" sz="1800" dirty="0" smtClean="0"/>
              <a:t>Аварии 	(Курская и Воронежская АЭС)		</a:t>
            </a:r>
            <a:r>
              <a:rPr lang="ru-RU" sz="1800" i="1" dirty="0" smtClean="0"/>
              <a:t>(вероятны, в связи с</a:t>
            </a:r>
          </a:p>
          <a:p>
            <a:pPr>
              <a:buNone/>
            </a:pPr>
            <a:r>
              <a:rPr lang="ru-RU" sz="1800" dirty="0" smtClean="0"/>
              <a:t>Катастрофы </a:t>
            </a:r>
            <a:r>
              <a:rPr lang="ru-RU" sz="1800" i="1" dirty="0" smtClean="0"/>
              <a:t>(Чернобыльская АЭС)		изменением климата)</a:t>
            </a:r>
            <a:endParaRPr lang="ru-RU" sz="1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000100" y="228599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6786578" y="2214554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901014" cy="1143000"/>
          </a:xfrm>
        </p:spPr>
        <p:txBody>
          <a:bodyPr/>
          <a:lstStyle/>
          <a:p>
            <a:pPr algn="ctr"/>
            <a:r>
              <a:rPr lang="ru-RU" dirty="0" smtClean="0">
                <a:latin typeface="Malahit" pitchFamily="2" charset="0"/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543956" cy="490063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alahit" pitchFamily="2" charset="0"/>
              </a:rPr>
              <a:t>Всегда ли радиация приносит вред человеку?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alahit" pitchFamily="2" charset="0"/>
              </a:rPr>
              <a:t>В чем проявляется положительное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alahit" pitchFamily="2" charset="0"/>
              </a:rPr>
              <a:t>использование радиации? </a:t>
            </a:r>
            <a:endParaRPr lang="ru-RU" dirty="0" smtClean="0">
              <a:latin typeface="Malahit" pitchFamily="2" charset="0"/>
            </a:endParaRPr>
          </a:p>
          <a:p>
            <a:pPr>
              <a:buNone/>
            </a:pPr>
            <a:r>
              <a:rPr lang="ru-RU" sz="2000" b="1" i="1" dirty="0" smtClean="0">
                <a:latin typeface="Arial Black" pitchFamily="34" charset="0"/>
              </a:rPr>
              <a:t>Человек – кузнец своего счастья, и поэтому, если он хочет жить и выживать, то он должен научиться безопасно использовать этого «джина из бутылки» под названием радиация. Человек еще молод для осознания дара данного природой ему. </a:t>
            </a:r>
          </a:p>
          <a:p>
            <a:pPr>
              <a:buNone/>
            </a:pPr>
            <a:r>
              <a:rPr lang="ru-RU" sz="2000" b="1" i="1" dirty="0" smtClean="0">
                <a:latin typeface="Arial Black" pitchFamily="34" charset="0"/>
              </a:rPr>
              <a:t>Если он научится управлять им без вреда для себя и всего окружающего мира, то он достигнет небывалого рассвета цивилизации. А пока нам необходимо прожить первые робкие шаги, в изучении радиации и остаться в живых, сохранив накопленные знания для следующих поколений. </a:t>
            </a:r>
            <a:endParaRPr lang="ru-RU" sz="2000" b="1" i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868346"/>
          </a:xfrm>
        </p:spPr>
        <p:txBody>
          <a:bodyPr/>
          <a:lstStyle/>
          <a:p>
            <a:pPr algn="ctr"/>
            <a:r>
              <a:rPr lang="ru-RU" dirty="0" smtClean="0"/>
              <a:t>Исследование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15370" cy="542928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«Изучение информации учащихся школы о радиоактивности.»</a:t>
            </a:r>
          </a:p>
          <a:p>
            <a:pPr algn="ctr">
              <a:buNone/>
            </a:pPr>
            <a:r>
              <a:rPr lang="ru-RU" sz="2400" i="1" dirty="0" smtClean="0"/>
              <a:t>Метод: </a:t>
            </a:r>
            <a:r>
              <a:rPr lang="ru-RU" sz="2400" i="1" u="sng" dirty="0" smtClean="0"/>
              <a:t>анкетирование</a:t>
            </a:r>
          </a:p>
          <a:p>
            <a:pPr algn="ctr">
              <a:buNone/>
            </a:pPr>
            <a:r>
              <a:rPr lang="ru-RU" sz="2400" i="1" u="sng" dirty="0" smtClean="0">
                <a:solidFill>
                  <a:schemeClr val="accent3">
                    <a:lumMod val="75000"/>
                  </a:schemeClr>
                </a:solidFill>
              </a:rPr>
              <a:t>Вопросы анкетирования: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1. Что такое радиация?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2. Какие источники излучения радиации Вам известны?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3. Какой прибор измеряет радиоактивность?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4. Как облучение сказывается на состоянии живых организмов?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5. Сколько лет прошло с момента взрыва на Чернобыльской АЭС?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6. Какие последствия обнаружились в результате аварии на 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Чернобыльской АЭС?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7. Существует ли опасность радиоактивного облучения на территории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Белгородской области? В чем она проявляется?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8. Как уберечься от чрезмерного облучения?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9. Необходимы ли меры безопасности при работе с компьютером? Почему?</a:t>
            </a:r>
          </a:p>
          <a:p>
            <a:pPr marL="550862" indent="-514350">
              <a:buNone/>
            </a:pPr>
            <a:r>
              <a:rPr lang="ru-RU" sz="1700" i="1" dirty="0" smtClean="0">
                <a:solidFill>
                  <a:schemeClr val="accent1"/>
                </a:solidFill>
              </a:rPr>
              <a:t>10. Как можно контролировать перемещения радиоактивных веществ?</a:t>
            </a:r>
          </a:p>
          <a:p>
            <a:pPr marL="550862" indent="-514350" algn="ctr">
              <a:buNone/>
            </a:pPr>
            <a:endParaRPr lang="ru-RU" sz="2000" i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928670"/>
          </a:xfrm>
        </p:spPr>
        <p:txBody>
          <a:bodyPr/>
          <a:lstStyle/>
          <a:p>
            <a:pPr algn="ctr"/>
            <a:r>
              <a:rPr lang="ru-RU" dirty="0" smtClean="0"/>
              <a:t>Результаты исследования.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Опрошено 30 учащихся школы – 5 – 10 классы.</a:t>
            </a:r>
          </a:p>
          <a:p>
            <a:pPr algn="ctr">
              <a:buNone/>
            </a:pPr>
            <a:r>
              <a:rPr lang="ru-RU" sz="2000" dirty="0" smtClean="0"/>
              <a:t>Результативная таблица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Вывод: 100 % </a:t>
            </a:r>
            <a:r>
              <a:rPr lang="ru-RU" sz="2000" smtClean="0"/>
              <a:t>знания никто не показал. </a:t>
            </a:r>
            <a:endParaRPr lang="ru-RU" sz="2000" dirty="0" smtClean="0"/>
          </a:p>
          <a:p>
            <a:pPr algn="ctr">
              <a:buNone/>
            </a:pP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928802"/>
          <a:ext cx="7215236" cy="429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0748"/>
                <a:gridCol w="1030748"/>
                <a:gridCol w="1030748"/>
                <a:gridCol w="1030748"/>
                <a:gridCol w="1030748"/>
                <a:gridCol w="1030748"/>
                <a:gridCol w="1030748"/>
              </a:tblGrid>
              <a:tr h="244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39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54098"/>
          </a:xfrm>
        </p:spPr>
        <p:txBody>
          <a:bodyPr/>
          <a:lstStyle/>
          <a:p>
            <a:pPr algn="ctr"/>
            <a:r>
              <a:rPr lang="ru-RU" dirty="0" smtClean="0"/>
              <a:t>Основные источники радиации</a:t>
            </a:r>
            <a:br>
              <a:rPr lang="ru-RU" dirty="0" smtClean="0"/>
            </a:br>
            <a:r>
              <a:rPr lang="ru-RU" dirty="0" smtClean="0"/>
              <a:t>в Белгородской области: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-естественный радиационный фон;</a:t>
            </a:r>
          </a:p>
          <a:p>
            <a:pPr>
              <a:buNone/>
            </a:pPr>
            <a:r>
              <a:rPr lang="ru-RU" dirty="0" smtClean="0"/>
              <a:t>- радиоактивное глобальное загрязнение;</a:t>
            </a:r>
          </a:p>
          <a:p>
            <a:pPr>
              <a:buNone/>
            </a:pPr>
            <a:r>
              <a:rPr lang="ru-RU" dirty="0" smtClean="0"/>
              <a:t>- радиационное загрязнение территорий, оказавшихся в зонах распространения радиоактивных облаков, выбросов при радиационной аварии на Чернобыльской АЭС.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Радиоактивность (от латинского </a:t>
            </a:r>
            <a:r>
              <a:rPr lang="en-US" sz="2000" dirty="0" smtClean="0"/>
              <a:t>radio </a:t>
            </a:r>
            <a:r>
              <a:rPr lang="ru-RU" sz="2000" dirty="0" smtClean="0"/>
              <a:t>- излучаю, </a:t>
            </a:r>
            <a:r>
              <a:rPr lang="en-US" sz="2000" dirty="0" smtClean="0"/>
              <a:t>radius </a:t>
            </a:r>
            <a:r>
              <a:rPr lang="ru-RU" sz="2000" dirty="0" smtClean="0"/>
              <a:t>- луч и </a:t>
            </a:r>
            <a:r>
              <a:rPr lang="en-US" sz="2000" dirty="0" err="1" smtClean="0"/>
              <a:t>activius</a:t>
            </a:r>
            <a:r>
              <a:rPr lang="en-US" sz="2000" dirty="0" smtClean="0"/>
              <a:t> </a:t>
            </a:r>
            <a:r>
              <a:rPr lang="ru-RU" sz="2000" dirty="0" smtClean="0"/>
              <a:t>- действенный), такое название получило открытое явление, которое оказалось привилегией самых тяжелых элементов периодической системы Д.И.Менделеева. </a:t>
            </a:r>
          </a:p>
          <a:p>
            <a:pPr>
              <a:buNone/>
            </a:pPr>
            <a:r>
              <a:rPr lang="ru-RU" sz="2000" dirty="0" smtClean="0"/>
              <a:t>«Радиоактивность - это самопроизвольное (спонтанное) превращение неустойчивого изотопа химического элемента в другой изотоп (обычно изотоп другого элемента); при этом происходит испускание электронов, протонов, нейтронов или ядер гелия (</a:t>
            </a:r>
            <a:r>
              <a:rPr lang="ru-RU" sz="2000" dirty="0" err="1" smtClean="0"/>
              <a:t>а-частиц</a:t>
            </a:r>
            <a:r>
              <a:rPr lang="ru-RU" sz="2000" dirty="0" smtClean="0"/>
              <a:t>)»</a:t>
            </a:r>
          </a:p>
          <a:p>
            <a:pPr>
              <a:buNone/>
            </a:pPr>
            <a:r>
              <a:rPr lang="ru-RU" sz="2000" dirty="0" smtClean="0"/>
              <a:t>Сущностью открытого явления было в самопроизвольном изменении состава атомного ядра, находящегося в основном состоянии либо в возбужденном долгоживущем состоянии.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Радиация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Радиация существовала всегда. Радиоактивные элементы входили в состав Земли с начала ее существования и продолжают присутствовать до настоящего времени. Однако само явление радиоактивности было открыто всего сто лет назад.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buNone/>
            </a:pP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 1896 году французский ученый Анри Беккерель случайно обнаружил,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что после продолжительного соприкосновения с куском минерала, содержащего уран, на фотографических пластинках после проявки появились следы излучения.</a:t>
            </a:r>
          </a:p>
          <a:p>
            <a:pPr eaLnBrk="0" hangingPunct="0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Позже этим явлением заинтересовались Мария Кюри (автор термина “радиоактивность”) и ее муж Пьер Кюри. В 1898 году они обнаружили, что в результате излучения уран превращается в другие элементы, которые молодые ученые назвали полонием и радием. </a:t>
            </a:r>
          </a:p>
          <a:p>
            <a:pPr eaLnBrk="0" hangingPunct="0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К сожалению люди, профессионально занимающиеся радиацией, подвергали свое здоровье, и даже жизнь опасности из-за частого контакта с радиоактивными веществами. Несмотря на это исследования продолжались, и в результате человечество располагает весьма достоверными сведениями о процессе протекания реакций в радиоактивных массах, в значительной мере обусловленных особенностями строения и свойствами атома.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/>
            <a:endParaRPr lang="ru-RU" sz="3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sz="3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JAOPFCA0TT1RXCA6S0R6ZCAGR9OHVCAUN445DCA2FRFCMCAFU7W4YCALCMV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735"/>
            <a:ext cx="3500462" cy="20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7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Единицы, в которых измеряются радиоактивность и её воздействие на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Беккерель.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1 Бк. Радиоактивность вещества, в котором происходит одна реакция деления в секунду. Международная система СИ.</a:t>
            </a:r>
          </a:p>
          <a:p>
            <a:pPr algn="just"/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Кюри.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 Ки. Радиоактивность эманации (то есть образовавшегося в результате распада газа) радия (в данном случае, радона), находящейся в состоянии радиоактивного равновесия с 1 г изотопа радий- 226. Внесистемная.</a:t>
            </a:r>
          </a:p>
          <a:p>
            <a:pPr algn="just"/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Рентген.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 Р. Экспозиционная доза рентгеновского или гамма- излучения, приводящая к ионизации 1 г сухого воздуха при стандартных условиях на единицу заряда, что соответствует рождению 2 млрд. ионных пар. Внесистемная.</a:t>
            </a:r>
          </a:p>
          <a:p>
            <a:pPr algn="just"/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Биологический эквивалент рентгена.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 Бэр. Доза, поглощённая живым организмом, при которой наблюдается тот же биологический эффект, что и при облучении 1 Р рентгеновского или гамма-излучения. Внесистемная.</a:t>
            </a:r>
          </a:p>
          <a:p>
            <a:pPr algn="just"/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5.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Грей.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 Гр. Поглощённая доза, при которой на каждый килограмм приходится один джоуль поглощённой энергии. Международная система СИ.</a:t>
            </a:r>
          </a:p>
          <a:p>
            <a:pPr algn="just"/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6.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Зиверт.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 Зв. Эффективная доза, показывающая реакцию организма на поглощение 1 Гр радиации. Международная система СИ.</a:t>
            </a:r>
          </a:p>
          <a:p>
            <a:pPr algn="just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6">
      <a:dk1>
        <a:srgbClr val="A116E0"/>
      </a:dk1>
      <a:lt1>
        <a:srgbClr val="5602C6"/>
      </a:lt1>
      <a:dk2>
        <a:srgbClr val="E5E6E8"/>
      </a:dk2>
      <a:lt2>
        <a:srgbClr val="E8E7EC"/>
      </a:lt2>
      <a:accent1>
        <a:srgbClr val="15141A"/>
      </a:accent1>
      <a:accent2>
        <a:srgbClr val="7E848D"/>
      </a:accent2>
      <a:accent3>
        <a:srgbClr val="FF0000"/>
      </a:accent3>
      <a:accent4>
        <a:srgbClr val="00B050"/>
      </a:accent4>
      <a:accent5>
        <a:srgbClr val="FFFF00"/>
      </a:accent5>
      <a:accent6>
        <a:srgbClr val="0070C0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430</TotalTime>
  <Words>1666</Words>
  <Application>Microsoft Office PowerPoint</Application>
  <PresentationFormat>Экран (4:3)</PresentationFormat>
  <Paragraphs>298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Слайд 1</vt:lpstr>
      <vt:lpstr>     Человек родился быть господином, «повелителем», царем природы, но мудрость, с которой он должен править, не дана ему от рождения: она приобретается с учением. Николай Иванович Лобачевский   </vt:lpstr>
      <vt:lpstr>Слайд 3</vt:lpstr>
      <vt:lpstr>Исследование </vt:lpstr>
      <vt:lpstr>Результаты исследования.</vt:lpstr>
      <vt:lpstr>Основные источники радиации в Белгородской области:</vt:lpstr>
      <vt:lpstr>Слайд 7</vt:lpstr>
      <vt:lpstr>Слайд 8</vt:lpstr>
      <vt:lpstr>Слайд 9</vt:lpstr>
      <vt:lpstr>Дозы и последствия облучения ими</vt:lpstr>
      <vt:lpstr>Слайд 11</vt:lpstr>
      <vt:lpstr>Источники излучения </vt:lpstr>
      <vt:lpstr>Слайд 13</vt:lpstr>
      <vt:lpstr>Трагедия Чернобыля – это урок для всего мира </vt:lpstr>
      <vt:lpstr>Трагедия Чернобыля – это урок для всего мира</vt:lpstr>
      <vt:lpstr>Трагедия Чернобыля – это урок для всего мира </vt:lpstr>
      <vt:lpstr>Трагедия Чернобыля – это урок для всего мира </vt:lpstr>
      <vt:lpstr>Трагедия Чернобыля – это урок для всего мира </vt:lpstr>
      <vt:lpstr>Трагедия Чернобыля – это урок для всего мира </vt:lpstr>
      <vt:lpstr>Последствия радиации</vt:lpstr>
      <vt:lpstr>Последствия радиации</vt:lpstr>
      <vt:lpstr>Последствия радиации</vt:lpstr>
      <vt:lpstr>Последствия трагедии на ЧАЭС на территории  Белгородской области</vt:lpstr>
      <vt:lpstr>В память о погибших белгородцах во время аварии на ЧАЭС</vt:lpstr>
      <vt:lpstr>Мероприятия по защите человека от радиации</vt:lpstr>
      <vt:lpstr>Приборы для измерения радиоактивности</vt:lpstr>
      <vt:lpstr>Слайд 27</vt:lpstr>
      <vt:lpstr>Слайд 28</vt:lpstr>
      <vt:lpstr>Система оценки:</vt:lpstr>
      <vt:lpstr>Рефлексия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Albert</dc:creator>
  <cp:lastModifiedBy>Admin</cp:lastModifiedBy>
  <cp:revision>44</cp:revision>
  <dcterms:created xsi:type="dcterms:W3CDTF">2009-02-24T09:24:16Z</dcterms:created>
  <dcterms:modified xsi:type="dcterms:W3CDTF">2012-01-17T17:52:31Z</dcterms:modified>
</cp:coreProperties>
</file>