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9" r:id="rId3"/>
    <p:sldId id="262" r:id="rId4"/>
    <p:sldId id="260" r:id="rId5"/>
    <p:sldId id="263" r:id="rId6"/>
    <p:sldId id="261" r:id="rId7"/>
    <p:sldId id="264" r:id="rId8"/>
    <p:sldId id="265" r:id="rId9"/>
    <p:sldId id="258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60C41-9D76-41F1-914B-65217B1197A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9CE3-0B90-4C0D-844D-C2DEC4186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Термодинамика</a:t>
            </a:r>
            <a:endParaRPr lang="ru-RU" sz="80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Алгоритмы решения задач.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Стальной шарик массой 300г нагрели, передав ему 6,9 кДж теплоты. Какой стала температура шарика (в градусах по шкале Цельсия), если его начальная температура составляла </a:t>
            </a:r>
            <a:r>
              <a:rPr lang="ru-RU" b="1" i="1" dirty="0" smtClean="0"/>
              <a:t>27</a:t>
            </a:r>
            <a:r>
              <a:rPr lang="ru-RU" b="1" i="1" baseline="30000" dirty="0" smtClean="0"/>
              <a:t>0</a:t>
            </a:r>
            <a:r>
              <a:rPr lang="ru-RU" b="1" i="1" dirty="0" smtClean="0"/>
              <a:t>С</a:t>
            </a:r>
            <a:r>
              <a:rPr lang="ru-RU" b="1" i="1" dirty="0" smtClean="0"/>
              <a:t>?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Не </a:t>
            </a:r>
            <a:r>
              <a:rPr lang="ru-RU" b="1" i="1" dirty="0" smtClean="0">
                <a:solidFill>
                  <a:srgbClr val="FF0000"/>
                </a:solidFill>
              </a:rPr>
              <a:t>забудь определить тип задачи. Следи за оформлением. Справочный материал содержится в приложении «Тепловые свойства веществ». Будь внимателен при переводе табличных величин в систему СИ. 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 идеальной тепловой машине за счет каждого килоджоуля энергии, получаемого от нагревателя, совершается работа 750 Дж. Определите КПД машины и температуру нагревателя (в градусах по шкалам Кельвина и Цельсия), если температура холодильника </a:t>
            </a:r>
            <a:r>
              <a:rPr lang="ru-RU" b="1" i="1" dirty="0" smtClean="0"/>
              <a:t>180</a:t>
            </a:r>
            <a:r>
              <a:rPr lang="ru-RU" b="1" i="1" baseline="30000" dirty="0" smtClean="0"/>
              <a:t>0</a:t>
            </a:r>
            <a:r>
              <a:rPr lang="ru-RU" b="1" i="1" dirty="0" smtClean="0"/>
              <a:t>К</a:t>
            </a:r>
            <a:r>
              <a:rPr lang="ru-RU" i="1" dirty="0" smtClean="0"/>
              <a:t>.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Не </a:t>
            </a:r>
            <a:r>
              <a:rPr lang="ru-RU" i="1" dirty="0" smtClean="0">
                <a:solidFill>
                  <a:srgbClr val="FF0000"/>
                </a:solidFill>
              </a:rPr>
              <a:t>забудь определить тип задачи. Следи за оформлением. Будь внимателен при переводе температуры в градусы по шкале Цельсия.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Определите, какое количество теплоты необходимо затратить, чтобы 4кг льда, взятого при температуре минус 5</a:t>
            </a:r>
            <a:r>
              <a:rPr lang="ru-RU" b="1" baseline="30000" dirty="0" smtClean="0"/>
              <a:t>0</a:t>
            </a:r>
            <a:r>
              <a:rPr lang="ru-RU" b="1" dirty="0" smtClean="0"/>
              <a:t>С, расплавить и полученную воду нагреть до 40</a:t>
            </a:r>
            <a:r>
              <a:rPr lang="ru-RU" b="1" baseline="30000" dirty="0" smtClean="0"/>
              <a:t>0</a:t>
            </a:r>
            <a:r>
              <a:rPr lang="ru-RU" b="1" dirty="0" smtClean="0"/>
              <a:t>С?</a:t>
            </a:r>
            <a:r>
              <a:rPr lang="ru-RU" i="1" dirty="0" smtClean="0"/>
              <a:t> </a:t>
            </a:r>
            <a:endParaRPr lang="ru-RU" i="1" dirty="0" smtClean="0"/>
          </a:p>
          <a:p>
            <a:r>
              <a:rPr lang="ru-RU" i="1" dirty="0" smtClean="0">
                <a:solidFill>
                  <a:srgbClr val="FF0000"/>
                </a:solidFill>
              </a:rPr>
              <a:t>Не </a:t>
            </a:r>
            <a:r>
              <a:rPr lang="ru-RU" i="1" dirty="0" smtClean="0">
                <a:solidFill>
                  <a:srgbClr val="FF0000"/>
                </a:solidFill>
              </a:rPr>
              <a:t>забудь определить тип задачи. Следи за оформлением. Справочный материал содержится в приложении «Тепловые свойства веществ». Будь внимателен при переводе табличных величин в систему СИ.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Нагревание (охлаждение)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3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8429683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Нагревание (охлаждение)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Задача для самостоятельного решения</a:t>
            </a:r>
          </a:p>
          <a:p>
            <a:pPr algn="ctr">
              <a:buNone/>
            </a:pPr>
            <a:r>
              <a:rPr lang="ru-RU" sz="3000" dirty="0" smtClean="0"/>
              <a:t>При охлаждении алюминиевого шарика массой 250г произошло выделение 20,9 кДж теплоты. Какой стала температура шарика (в градусах по шкале Цельсия), если до охлаждения она составляла 125</a:t>
            </a:r>
            <a:r>
              <a:rPr lang="ru-RU" sz="3000" baseline="30000" dirty="0" smtClean="0"/>
              <a:t>0</a:t>
            </a:r>
            <a:r>
              <a:rPr lang="ru-RU" sz="3000" dirty="0" smtClean="0"/>
              <a:t>С?</a:t>
            </a:r>
          </a:p>
          <a:p>
            <a:pPr lvl="0" algn="ctr">
              <a:buNone/>
            </a:pP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 решении задачи обрати внимание на знак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ведь происходит выделение тепла, ведущее к охлаждению (-)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429552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Тепловые двигатели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858180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Тепловые двигатели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solidFill>
                  <a:schemeClr val="bg1"/>
                </a:solidFill>
              </a:rPr>
              <a:t>Задача для самостоятельного решения</a:t>
            </a:r>
          </a:p>
          <a:p>
            <a:pPr algn="ctr">
              <a:buNone/>
            </a:pPr>
            <a:r>
              <a:rPr lang="ru-RU" sz="3000" dirty="0" smtClean="0"/>
              <a:t>В идеальной тепловой машине за счет каждого килоджоуля энергии, получаемого от нагревателя, совершается работа 400 Дж. Определите КПД машины и температуру холодильника (в градусах по шкалам Кельвина и Цельсия), если температура нагревателя 500</a:t>
            </a:r>
            <a:r>
              <a:rPr lang="ru-RU" sz="3000" baseline="30000" dirty="0" smtClean="0"/>
              <a:t>0</a:t>
            </a:r>
            <a:r>
              <a:rPr lang="ru-RU" sz="3000" dirty="0" smtClean="0"/>
              <a:t>К.</a:t>
            </a:r>
          </a:p>
          <a:p>
            <a:pPr lvl="0"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 решении задачи правильно расставь индекс искомой величины, индекс 1 соответствует нагревателю, а индекс 2 – холодильнику.</a:t>
            </a:r>
            <a:endParaRPr lang="ru-RU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Фазовый переход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Фазовый переход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Задача для самостоятельного решения</a:t>
            </a:r>
          </a:p>
          <a:p>
            <a:pPr algn="ctr"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600" dirty="0" smtClean="0"/>
              <a:t>Определите, какое количество теплоты необходимо затратить, чтобы 2кг льда, взятого при температуре минус 30</a:t>
            </a:r>
            <a:r>
              <a:rPr lang="ru-RU" sz="3600" baseline="30000" dirty="0" smtClean="0"/>
              <a:t>0</a:t>
            </a:r>
            <a:r>
              <a:rPr lang="ru-RU" sz="3600" dirty="0" smtClean="0"/>
              <a:t>С, расплавить и полученную воду нагреть до 50</a:t>
            </a:r>
            <a:r>
              <a:rPr lang="ru-RU" sz="3600" baseline="30000" dirty="0" smtClean="0"/>
              <a:t>0</a:t>
            </a:r>
            <a:r>
              <a:rPr lang="ru-RU" sz="3600" dirty="0" smtClean="0"/>
              <a:t>С?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Ответы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543956" cy="528641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 </a:t>
            </a:r>
            <a:r>
              <a:rPr lang="ru-RU" sz="4800" b="1" dirty="0" smtClean="0"/>
              <a:t>Нагревание (охлаждение):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    </a:t>
            </a:r>
            <a:r>
              <a:rPr lang="en-US" sz="4800" b="1" dirty="0" smtClean="0">
                <a:solidFill>
                  <a:srgbClr val="FF0000"/>
                </a:solidFill>
              </a:rPr>
              <a:t>t</a:t>
            </a:r>
            <a:r>
              <a:rPr lang="en-US" sz="48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4800" b="1" dirty="0" smtClean="0">
                <a:solidFill>
                  <a:srgbClr val="FF0000"/>
                </a:solidFill>
              </a:rPr>
              <a:t> = 30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0 </a:t>
            </a:r>
            <a:r>
              <a:rPr lang="en-US" sz="4800" b="1" dirty="0" smtClean="0">
                <a:solidFill>
                  <a:srgbClr val="FF0000"/>
                </a:solidFill>
              </a:rPr>
              <a:t>C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r>
              <a:rPr lang="ru-RU" sz="4800" b="1" dirty="0" smtClean="0"/>
              <a:t> Тепловые двигатели :</a:t>
            </a:r>
          </a:p>
          <a:p>
            <a:pPr>
              <a:buNone/>
            </a:pPr>
            <a:r>
              <a:rPr lang="ru-RU" sz="4800" b="1" dirty="0" smtClean="0"/>
              <a:t>     </a:t>
            </a:r>
            <a:r>
              <a:rPr lang="en-US" sz="4800" b="1" dirty="0" smtClean="0">
                <a:solidFill>
                  <a:srgbClr val="FF0000"/>
                </a:solidFill>
              </a:rPr>
              <a:t>T</a:t>
            </a:r>
            <a:r>
              <a:rPr lang="ru-RU" sz="4800" b="1" baseline="-25000" dirty="0" smtClean="0">
                <a:solidFill>
                  <a:srgbClr val="FF0000"/>
                </a:solidFill>
              </a:rPr>
              <a:t>1</a:t>
            </a:r>
            <a:r>
              <a:rPr lang="ru-RU" sz="4800" b="1" dirty="0" smtClean="0">
                <a:solidFill>
                  <a:srgbClr val="FF0000"/>
                </a:solidFill>
              </a:rPr>
              <a:t> = 300</a:t>
            </a:r>
            <a:r>
              <a:rPr lang="ru-RU" sz="4800" b="1" baseline="30000" dirty="0" smtClean="0">
                <a:solidFill>
                  <a:srgbClr val="FF0000"/>
                </a:solidFill>
              </a:rPr>
              <a:t>0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K</a:t>
            </a:r>
            <a:r>
              <a:rPr lang="ru-RU" sz="4800" b="1" dirty="0" smtClean="0">
                <a:solidFill>
                  <a:srgbClr val="FF0000"/>
                </a:solidFill>
              </a:rPr>
              <a:t> (27</a:t>
            </a:r>
            <a:r>
              <a:rPr lang="ru-RU" sz="4800" b="1" baseline="30000" dirty="0" smtClean="0">
                <a:solidFill>
                  <a:srgbClr val="FF0000"/>
                </a:solidFill>
              </a:rPr>
              <a:t>0 </a:t>
            </a:r>
            <a:r>
              <a:rPr lang="en-US" sz="4800" b="1" dirty="0" smtClean="0">
                <a:solidFill>
                  <a:srgbClr val="FF0000"/>
                </a:solidFill>
              </a:rPr>
              <a:t>C</a:t>
            </a:r>
            <a:r>
              <a:rPr lang="ru-RU" sz="48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4800" b="1" dirty="0" smtClean="0"/>
              <a:t>  Фазовый переход : </a:t>
            </a:r>
          </a:p>
          <a:p>
            <a:pPr>
              <a:buNone/>
            </a:pPr>
            <a:r>
              <a:rPr lang="ru-RU" sz="4800" b="1" dirty="0" smtClean="0"/>
              <a:t>     </a:t>
            </a:r>
            <a:r>
              <a:rPr lang="en-US" sz="4800" b="1" dirty="0" smtClean="0">
                <a:solidFill>
                  <a:srgbClr val="FF0000"/>
                </a:solidFill>
              </a:rPr>
              <a:t>Q</a:t>
            </a:r>
            <a:r>
              <a:rPr lang="ru-RU" sz="4800" b="1" dirty="0" smtClean="0">
                <a:solidFill>
                  <a:srgbClr val="FF0000"/>
                </a:solidFill>
              </a:rPr>
              <a:t>=1206000Дж=1,206 МДж</a:t>
            </a:r>
            <a:endParaRPr lang="ru-RU" sz="4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38"/>
            <a:ext cx="9144000" cy="621506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i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1600" dirty="0">
              <a:solidFill>
                <a:srgbClr val="FF0000"/>
              </a:solidFill>
            </a:endParaRPr>
          </a:p>
          <a:p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1928802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Условия домашних задач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385</Words>
  <Application>Microsoft Office PowerPoint</Application>
  <PresentationFormat>Экран (4:3)</PresentationFormat>
  <Paragraphs>37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Термодинамика</vt:lpstr>
      <vt:lpstr>Нагревание (охлаждение)  </vt:lpstr>
      <vt:lpstr>Нагревание (охлаждение)  </vt:lpstr>
      <vt:lpstr>Тепловые двигатели </vt:lpstr>
      <vt:lpstr>Тепловые двигатели</vt:lpstr>
      <vt:lpstr>Фазовый переход </vt:lpstr>
      <vt:lpstr>Фазовый переход </vt:lpstr>
      <vt:lpstr>Ответы</vt:lpstr>
      <vt:lpstr>Слайд 9</vt:lpstr>
      <vt:lpstr>Задача 1</vt:lpstr>
      <vt:lpstr>Задача 2</vt:lpstr>
      <vt:lpstr>Задача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Подсказка</dc:title>
  <dc:creator>Тютя</dc:creator>
  <cp:lastModifiedBy>Тютя</cp:lastModifiedBy>
  <cp:revision>32</cp:revision>
  <dcterms:created xsi:type="dcterms:W3CDTF">2013-09-22T20:52:37Z</dcterms:created>
  <dcterms:modified xsi:type="dcterms:W3CDTF">2013-10-30T20:44:19Z</dcterms:modified>
</cp:coreProperties>
</file>