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268760"/>
            <a:ext cx="6840760" cy="6712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ГОРОДСКОЕ И СЕЛЬСКОЕ НАСЕЛЕНИЕ РОССИИ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52758" y="2464914"/>
            <a:ext cx="28952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Урок в 8 классе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 по теме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 «НАСЕЛЕНИЕ РОССИИ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02359646"/>
              </p:ext>
            </p:extLst>
          </p:nvPr>
        </p:nvGraphicFramePr>
        <p:xfrm>
          <a:off x="251520" y="1988840"/>
          <a:ext cx="8435280" cy="4451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5880"/>
                <a:gridCol w="1405880"/>
                <a:gridCol w="1405880"/>
                <a:gridCol w="1405880"/>
                <a:gridCol w="1405880"/>
                <a:gridCol w="1405880"/>
              </a:tblGrid>
              <a:tr h="46551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Типы городских поселений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</a:rPr>
                        <a:t>Типы сельских поселений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2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Города - населенные </a:t>
                      </a: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/>
                        </a:rPr>
                        <a:t>пункты</a:t>
                      </a:r>
                      <a:r>
                        <a:rPr lang="ru-RU" sz="1800" baseline="0" dirty="0" smtClean="0">
                          <a:solidFill>
                            <a:srgbClr val="660033"/>
                          </a:solidFill>
                          <a:effectLst/>
                        </a:rPr>
                        <a:t> </a:t>
                      </a:r>
                      <a:endParaRPr lang="en-US" sz="1800" baseline="0" dirty="0" smtClean="0">
                        <a:solidFill>
                          <a:srgbClr val="660033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aseline="0" dirty="0" smtClean="0">
                          <a:solidFill>
                            <a:srgbClr val="660033"/>
                          </a:solidFill>
                          <a:effectLst/>
                        </a:rPr>
                        <a:t>с Ч </a:t>
                      </a:r>
                      <a:r>
                        <a:rPr lang="en-US" sz="1800" baseline="0" dirty="0" smtClean="0">
                          <a:solidFill>
                            <a:srgbClr val="660033"/>
                          </a:solidFill>
                          <a:effectLst/>
                        </a:rPr>
                        <a:t>&gt;</a:t>
                      </a: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12 тыс. чел</a:t>
                      </a: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/>
                        </a:rPr>
                        <a:t>.,</a:t>
                      </a:r>
                      <a:endParaRPr lang="en-US" sz="1800" dirty="0" smtClean="0">
                        <a:solidFill>
                          <a:srgbClr val="660033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/>
                        </a:rPr>
                        <a:t>85</a:t>
                      </a: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% </a:t>
                      </a:r>
                      <a:r>
                        <a:rPr lang="en-US" sz="1800" dirty="0" smtClean="0">
                          <a:solidFill>
                            <a:srgbClr val="660033"/>
                          </a:solidFill>
                          <a:effectLst/>
                        </a:rPr>
                        <a:t>-</a:t>
                      </a:r>
                      <a:r>
                        <a:rPr lang="ru-RU" sz="1800" dirty="0" smtClean="0">
                          <a:solidFill>
                            <a:srgbClr val="660033"/>
                          </a:solidFill>
                          <a:effectLst/>
                        </a:rPr>
                        <a:t>заняты </a:t>
                      </a: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не в с/х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660033"/>
                          </a:solidFill>
                          <a:effectLst/>
                        </a:rPr>
                        <a:t>Поселки городского типа - населенные пункты, с </a:t>
                      </a:r>
                      <a:r>
                        <a:rPr lang="ru-RU" sz="1600" b="1" dirty="0" smtClean="0">
                          <a:solidFill>
                            <a:srgbClr val="660033"/>
                          </a:solidFill>
                          <a:effectLst/>
                        </a:rPr>
                        <a:t>ч </a:t>
                      </a:r>
                      <a:r>
                        <a:rPr lang="ru-RU" sz="1600" b="1" dirty="0">
                          <a:solidFill>
                            <a:srgbClr val="660033"/>
                          </a:solidFill>
                          <a:effectLst/>
                        </a:rPr>
                        <a:t>от 3тыс. до 12 тыс. чел</a:t>
                      </a:r>
                      <a:r>
                        <a:rPr lang="ru-RU" sz="1600" b="1" dirty="0" smtClean="0">
                          <a:solidFill>
                            <a:srgbClr val="660033"/>
                          </a:solidFill>
                          <a:effectLst/>
                        </a:rPr>
                        <a:t>.,</a:t>
                      </a:r>
                      <a:endParaRPr lang="en-US" sz="1600" b="1" dirty="0" smtClean="0">
                        <a:solidFill>
                          <a:srgbClr val="660033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660033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660033"/>
                          </a:solidFill>
                          <a:effectLst/>
                        </a:rPr>
                        <a:t>85% </a:t>
                      </a:r>
                      <a:r>
                        <a:rPr lang="en-US" sz="1600" b="1" baseline="0" dirty="0" smtClean="0">
                          <a:solidFill>
                            <a:srgbClr val="660033"/>
                          </a:solidFill>
                          <a:effectLst/>
                        </a:rPr>
                        <a:t> -</a:t>
                      </a:r>
                      <a:r>
                        <a:rPr lang="ru-RU" sz="1600" b="1" dirty="0" smtClean="0">
                          <a:solidFill>
                            <a:srgbClr val="660033"/>
                          </a:solidFill>
                          <a:effectLst/>
                        </a:rPr>
                        <a:t>заняты </a:t>
                      </a:r>
                      <a:r>
                        <a:rPr lang="ru-RU" sz="1600" b="1" dirty="0">
                          <a:solidFill>
                            <a:srgbClr val="660033"/>
                          </a:solidFill>
                          <a:effectLst/>
                        </a:rPr>
                        <a:t>не в с/х</a:t>
                      </a:r>
                      <a:endParaRPr lang="ru-RU" sz="1600" b="1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</a:rPr>
                        <a:t>Село</a:t>
                      </a:r>
                      <a:r>
                        <a:rPr lang="ru-RU" sz="2000" b="1" dirty="0">
                          <a:solidFill>
                            <a:srgbClr val="006600"/>
                          </a:solidFill>
                          <a:effectLst/>
                        </a:rPr>
                        <a:t>- численность населения 1-2 </a:t>
                      </a:r>
                      <a:r>
                        <a:rPr lang="ru-RU" sz="2000" b="1" dirty="0" err="1">
                          <a:solidFill>
                            <a:srgbClr val="006600"/>
                          </a:solidFill>
                          <a:effectLst/>
                        </a:rPr>
                        <a:t>тыс.чел</a:t>
                      </a:r>
                      <a:r>
                        <a:rPr lang="ru-RU" sz="2000" b="1" dirty="0">
                          <a:solidFill>
                            <a:srgbClr val="006600"/>
                          </a:solidFill>
                          <a:effectLst/>
                        </a:rPr>
                        <a:t>.</a:t>
                      </a:r>
                      <a:endParaRPr lang="ru-RU" sz="2000" b="1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</a:rPr>
                        <a:t>Ау́л</a:t>
                      </a:r>
                      <a:r>
                        <a:rPr lang="ru-RU" sz="1800" b="1" dirty="0">
                          <a:solidFill>
                            <a:srgbClr val="006600"/>
                          </a:solidFill>
                          <a:effectLst/>
                        </a:rPr>
                        <a:t> — населённый пункт сельского типа у тюркских народов.</a:t>
                      </a:r>
                      <a:endParaRPr lang="ru-RU" sz="1800" b="1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rgbClr val="C00000"/>
                          </a:solidFill>
                          <a:effectLst/>
                        </a:rPr>
                        <a:t>Стани́ца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effectLst/>
                        </a:rPr>
                        <a:t> — </a:t>
                      </a:r>
                      <a:r>
                        <a:rPr lang="ru-RU" sz="1600" b="1" dirty="0" err="1">
                          <a:solidFill>
                            <a:srgbClr val="006600"/>
                          </a:solidFill>
                          <a:effectLst/>
                        </a:rPr>
                        <a:t>администра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6600"/>
                          </a:solidFill>
                          <a:effectLst/>
                        </a:rPr>
                        <a:t>тивная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effectLst/>
                        </a:rPr>
                        <a:t> казачья сельская единица, состоит из одного или нескольких казачьих поселений (хутора, посёлки).</a:t>
                      </a:r>
                      <a:endParaRPr lang="ru-RU" sz="1600" b="1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rgbClr val="C00000"/>
                          </a:solidFill>
                          <a:effectLst/>
                        </a:rPr>
                        <a:t>Ху́тор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effectLst/>
                        </a:rPr>
                        <a:t> — населённый пункт крайне маленького размера; отдельная крестьянская усадьба с обособленным хозяйством.</a:t>
                      </a:r>
                      <a:endParaRPr lang="ru-RU" sz="1600" b="1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002060"/>
                </a:solidFill>
              </a:rPr>
              <a:t>Типы населенных пунктов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8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17213604"/>
              </p:ext>
            </p:extLst>
          </p:nvPr>
        </p:nvGraphicFramePr>
        <p:xfrm>
          <a:off x="107505" y="3332258"/>
          <a:ext cx="8579295" cy="2881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255"/>
                <a:gridCol w="953255"/>
                <a:gridCol w="953255"/>
                <a:gridCol w="953255"/>
                <a:gridCol w="953255"/>
                <a:gridCol w="953255"/>
                <a:gridCol w="953255"/>
                <a:gridCol w="953255"/>
                <a:gridCol w="953255"/>
              </a:tblGrid>
              <a:tr h="444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1897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1926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1939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1959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1970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1979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1989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2001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839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Все население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444256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 том числе: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660033"/>
                          </a:solidFill>
                          <a:effectLst/>
                        </a:rPr>
                        <a:t>Городское</a:t>
                      </a:r>
                      <a:endParaRPr lang="ru-RU" sz="14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14,7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17,7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33,5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52,4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62,3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69,3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73,6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660033"/>
                          </a:solidFill>
                          <a:effectLst/>
                        </a:rPr>
                        <a:t>72,9</a:t>
                      </a:r>
                      <a:endParaRPr lang="ru-RU" sz="1800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444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6600"/>
                          </a:solidFill>
                          <a:effectLst/>
                        </a:rPr>
                        <a:t>Сельское</a:t>
                      </a:r>
                      <a:endParaRPr lang="ru-RU" sz="14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6600"/>
                          </a:solidFill>
                          <a:effectLst/>
                        </a:rPr>
                        <a:t>85,3</a:t>
                      </a:r>
                      <a:endParaRPr lang="ru-RU" sz="20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6600"/>
                          </a:solidFill>
                          <a:effectLst/>
                        </a:rPr>
                        <a:t>82,3</a:t>
                      </a:r>
                      <a:endParaRPr lang="ru-RU" sz="20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6600"/>
                          </a:solidFill>
                          <a:effectLst/>
                        </a:rPr>
                        <a:t>66,5</a:t>
                      </a:r>
                      <a:endParaRPr lang="ru-RU" sz="20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6600"/>
                          </a:solidFill>
                          <a:effectLst/>
                        </a:rPr>
                        <a:t>47,6</a:t>
                      </a:r>
                      <a:endParaRPr lang="ru-RU" sz="20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6600"/>
                          </a:solidFill>
                          <a:effectLst/>
                        </a:rPr>
                        <a:t>37,7</a:t>
                      </a:r>
                      <a:endParaRPr lang="ru-RU" sz="20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6600"/>
                          </a:solidFill>
                          <a:effectLst/>
                        </a:rPr>
                        <a:t>30,7</a:t>
                      </a:r>
                      <a:endParaRPr lang="ru-RU" sz="20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6600"/>
                          </a:solidFill>
                          <a:effectLst/>
                        </a:rPr>
                        <a:t>26,4</a:t>
                      </a:r>
                      <a:endParaRPr lang="ru-RU" sz="20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6600"/>
                          </a:solidFill>
                          <a:effectLst/>
                        </a:rPr>
                        <a:t>27,1</a:t>
                      </a:r>
                      <a:endParaRPr lang="ru-RU" sz="20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4600" y="332656"/>
            <a:ext cx="4114800" cy="1343744"/>
          </a:xfrm>
        </p:spPr>
        <p:txBody>
          <a:bodyPr>
            <a:normAutofit fontScale="90000"/>
          </a:bodyPr>
          <a:lstStyle/>
          <a:p>
            <a:r>
              <a:rPr lang="ru-RU" dirty="0"/>
              <a:t>Изменение соотношения городского и сельского населения России за сто лет, в процентах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4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36</TotalTime>
  <Words>174</Words>
  <Application>Microsoft Office PowerPoint</Application>
  <PresentationFormat>Экран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BlackTie</vt:lpstr>
      <vt:lpstr>ГОРОДСКОЕ И СЕЛЬСКОЕ НАСЕЛЕНИЕ РОССИИ</vt:lpstr>
      <vt:lpstr>Типы населенных пунктов </vt:lpstr>
      <vt:lpstr>Изменение соотношения городского и сельского населения России за сто лет, в процентах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ГОРОДСКОЕ И СЕЛЬСКОЕ НАСЕЛЕНИЕ РОССИИ</dc:title>
  <dc:creator>Пользователь 24</dc:creator>
  <cp:lastModifiedBy>Вера</cp:lastModifiedBy>
  <cp:revision>7</cp:revision>
  <dcterms:created xsi:type="dcterms:W3CDTF">2012-11-27T06:27:39Z</dcterms:created>
  <dcterms:modified xsi:type="dcterms:W3CDTF">2013-08-07T14:30:03Z</dcterms:modified>
</cp:coreProperties>
</file>