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F991B6D-F170-4191-B0FF-83E7B732116E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0236C-7EA3-4E0A-B747-8F20C7E05FB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548680"/>
            <a:ext cx="60335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НАУЧНО-ТЕХНИЧЕСКАЯ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РЕВОЛЮЦИЯ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МИРОВОЕ ХОЗЯЙСТВО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9" y="2852936"/>
            <a:ext cx="3607695" cy="36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5517232"/>
            <a:ext cx="3855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Васильева В.В., учитель географии 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Краснохолмская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№2 </a:t>
            </a:r>
          </a:p>
          <a:p>
            <a:r>
              <a:rPr lang="ru-RU" dirty="0" smtClean="0"/>
              <a:t>им. С. </a:t>
            </a:r>
            <a:r>
              <a:rPr lang="ru-RU" dirty="0" err="1" smtClean="0"/>
              <a:t>Забавина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3789040"/>
            <a:ext cx="112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 класс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94141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94356"/>
            <a:ext cx="6911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НТП (научно-технический прогресс) -  ?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988840"/>
            <a:ext cx="7880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18-19 вв.: промышленный переворот –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/>
              <a:t>переход от ручного труда </a:t>
            </a:r>
          </a:p>
          <a:p>
            <a:r>
              <a:rPr lang="ru-RU" sz="3200" b="1" dirty="0" smtClean="0"/>
              <a:t>к крупному машинному производству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3" y="450912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Середина 20 в.: период современной  НТР.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406698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69160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Результат НТР -  трансформация индустриального общества в постиндустриальное.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86302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НТР – коренной качественный переворот</a:t>
            </a:r>
          </a:p>
          <a:p>
            <a:r>
              <a:rPr lang="ru-RU" sz="3200" b="1" dirty="0" smtClean="0"/>
              <a:t> в производительных силах человечества, </a:t>
            </a:r>
          </a:p>
          <a:p>
            <a:r>
              <a:rPr lang="ru-RU" sz="3200" b="1" dirty="0" smtClean="0"/>
              <a:t>основанный на превращении науки</a:t>
            </a:r>
          </a:p>
          <a:p>
            <a:r>
              <a:rPr lang="ru-RU" sz="3200" b="1" dirty="0" smtClean="0"/>
              <a:t> в непосредственную </a:t>
            </a:r>
          </a:p>
          <a:p>
            <a:r>
              <a:rPr lang="ru-RU" sz="3200" b="1" dirty="0" smtClean="0"/>
              <a:t>производительную силу общества.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197736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404664"/>
            <a:ext cx="6296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Характерные черты НТР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112" y="1112550"/>
            <a:ext cx="3735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 1. Универсальность </a:t>
            </a:r>
          </a:p>
          <a:p>
            <a:r>
              <a:rPr lang="ru-RU" sz="2800" b="1" i="1" dirty="0" smtClean="0"/>
              <a:t>и всеохватность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538" y="2391704"/>
            <a:ext cx="3883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2. Ускорение</a:t>
            </a:r>
          </a:p>
          <a:p>
            <a:r>
              <a:rPr lang="ru-RU" sz="2800" b="1" i="1" dirty="0" smtClean="0"/>
              <a:t> научно-технических </a:t>
            </a:r>
          </a:p>
          <a:p>
            <a:r>
              <a:rPr lang="ru-RU" sz="2800" b="1" i="1" dirty="0" smtClean="0"/>
              <a:t>преобразований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961364"/>
            <a:ext cx="29033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3. Изменение </a:t>
            </a:r>
          </a:p>
          <a:p>
            <a:r>
              <a:rPr lang="ru-RU" sz="2800" b="1" i="1" dirty="0" smtClean="0"/>
              <a:t>роли человека </a:t>
            </a:r>
          </a:p>
          <a:p>
            <a:r>
              <a:rPr lang="ru-RU" sz="2800" b="1" i="1" dirty="0" smtClean="0"/>
              <a:t>в производстве</a:t>
            </a:r>
            <a:endParaRPr lang="ru-RU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419472"/>
            <a:ext cx="4293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4. Зарождение НТР как военно-технической</a:t>
            </a:r>
          </a:p>
          <a:p>
            <a:r>
              <a:rPr lang="ru-RU" sz="2800" b="1" i="1" dirty="0" smtClean="0"/>
              <a:t> революции</a:t>
            </a:r>
            <a:endParaRPr lang="ru-RU" sz="2800" b="1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974855" y="1502806"/>
            <a:ext cx="6236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80832" y="1112550"/>
            <a:ext cx="446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Преобразует все отрасли</a:t>
            </a:r>
          </a:p>
          <a:p>
            <a:r>
              <a:rPr lang="ru-RU" sz="2400" b="1" dirty="0" smtClean="0"/>
              <a:t> и сферы жизни</a:t>
            </a:r>
            <a:endParaRPr lang="ru-RU" sz="24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001148" y="316324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80832" y="2391704"/>
            <a:ext cx="3470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Сокращение времени </a:t>
            </a:r>
          </a:p>
          <a:p>
            <a:r>
              <a:rPr lang="ru-RU" sz="2400" b="1" dirty="0"/>
              <a:t>м</a:t>
            </a:r>
            <a:r>
              <a:rPr lang="ru-RU" sz="2400" b="1" dirty="0" smtClean="0"/>
              <a:t>ежду открытием </a:t>
            </a:r>
          </a:p>
          <a:p>
            <a:r>
              <a:rPr lang="ru-RU" sz="2400" b="1" dirty="0" smtClean="0"/>
              <a:t>и его внедрением </a:t>
            </a:r>
          </a:p>
          <a:p>
            <a:r>
              <a:rPr lang="ru-RU" sz="2400" b="1" dirty="0"/>
              <a:t>в</a:t>
            </a:r>
            <a:r>
              <a:rPr lang="ru-RU" sz="2400" b="1" dirty="0" smtClean="0"/>
              <a:t> производство</a:t>
            </a:r>
            <a:endParaRPr lang="ru-RU" sz="2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965144" y="465182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046214" y="630932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77515" y="4051663"/>
            <a:ext cx="4275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Повышение  требований </a:t>
            </a:r>
          </a:p>
          <a:p>
            <a:r>
              <a:rPr lang="ru-RU" sz="2400" b="1" dirty="0" smtClean="0"/>
              <a:t>к квалификации,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нтеллектуализация труда</a:t>
            </a:r>
            <a:endParaRPr lang="ru-RU" sz="24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01148" y="6166355"/>
            <a:ext cx="766629" cy="2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13118" y="5566191"/>
            <a:ext cx="3674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Использование </a:t>
            </a:r>
          </a:p>
          <a:p>
            <a:r>
              <a:rPr lang="ru-RU" sz="2400" b="1" dirty="0" smtClean="0"/>
              <a:t>новейших достижений </a:t>
            </a:r>
          </a:p>
          <a:p>
            <a:r>
              <a:rPr lang="ru-RU" sz="2400" b="1" dirty="0" smtClean="0"/>
              <a:t>в военных целях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603213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32" y="116632"/>
            <a:ext cx="5485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Составные части НТР</a:t>
            </a:r>
            <a:endParaRPr lang="ru-RU" sz="40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691680" y="980728"/>
            <a:ext cx="1944216" cy="370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331640" y="1319745"/>
            <a:ext cx="2498576" cy="2005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27584" y="1278533"/>
            <a:ext cx="2952328" cy="3230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54393" y="1089957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НАУКА</a:t>
            </a:r>
            <a:endParaRPr lang="ru-RU" sz="28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02224" y="2060848"/>
            <a:ext cx="458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ТЕХНИКА и ТЕХНОЛОГИЯ</a:t>
            </a:r>
            <a:endParaRPr lang="ru-RU" sz="28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17680" y="3212976"/>
            <a:ext cx="2988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ПРОИЗВОДСТВО</a:t>
            </a:r>
            <a:endParaRPr lang="ru-RU" sz="28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17680" y="4365104"/>
            <a:ext cx="286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УПРАВЛЕНИЕ</a:t>
            </a:r>
            <a:endParaRPr lang="ru-RU" sz="2800" b="1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840" y="4365104"/>
            <a:ext cx="2609095" cy="195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1547664" y="1122323"/>
            <a:ext cx="2088232" cy="11545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5458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8092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                      Наука:</a:t>
            </a:r>
            <a:r>
              <a:rPr lang="ru-RU" b="1" dirty="0" smtClean="0"/>
              <a:t>   </a:t>
            </a:r>
          </a:p>
          <a:p>
            <a:r>
              <a:rPr lang="ru-RU" b="1" dirty="0" smtClean="0"/>
              <a:t>      </a:t>
            </a:r>
          </a:p>
          <a:p>
            <a:r>
              <a:rPr lang="ru-RU" sz="2800" b="1" i="1" dirty="0"/>
              <a:t>-</a:t>
            </a:r>
            <a:r>
              <a:rPr lang="ru-RU" sz="2800" b="1" i="1" dirty="0" smtClean="0"/>
              <a:t>увеличение </a:t>
            </a:r>
            <a:r>
              <a:rPr lang="ru-RU" sz="2800" b="1" i="1" dirty="0" err="1" smtClean="0"/>
              <a:t>наукоемкости</a:t>
            </a:r>
            <a:r>
              <a:rPr lang="ru-RU" sz="2800" b="1" i="1" dirty="0" smtClean="0"/>
              <a:t> производства, 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-</a:t>
            </a:r>
            <a:r>
              <a:rPr lang="ru-RU" sz="2800" b="1" i="1" dirty="0"/>
              <a:t> </a:t>
            </a:r>
            <a:r>
              <a:rPr lang="ru-RU" sz="2800" b="1" i="1" dirty="0" smtClean="0"/>
              <a:t>рост числа научных сотрудников,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 – увеличение  затрат на научные исследования.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805264"/>
            <a:ext cx="54151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err="1" smtClean="0"/>
              <a:t>Наукоемкость</a:t>
            </a:r>
            <a:r>
              <a:rPr lang="ru-RU" b="1" dirty="0" smtClean="0"/>
              <a:t>  измеряется уровнем затрат</a:t>
            </a:r>
          </a:p>
          <a:p>
            <a:r>
              <a:rPr lang="ru-RU" b="1" dirty="0" smtClean="0"/>
              <a:t> на научные исследования и разработки</a:t>
            </a:r>
          </a:p>
          <a:p>
            <a:r>
              <a:rPr lang="ru-RU" b="1" dirty="0" smtClean="0"/>
              <a:t> в общих затратах на производство продукции.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5762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0"/>
            <a:ext cx="8424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Техника и </a:t>
            </a:r>
            <a:r>
              <a:rPr lang="ru-RU" sz="4000" b="1" dirty="0"/>
              <a:t>т</a:t>
            </a:r>
            <a:r>
              <a:rPr lang="ru-RU" sz="4000" b="1" dirty="0" smtClean="0"/>
              <a:t>ехнология: </a:t>
            </a:r>
          </a:p>
          <a:p>
            <a:r>
              <a:rPr lang="ru-RU" sz="3200" b="1" i="1" dirty="0" smtClean="0"/>
              <a:t>   Цель использования</a:t>
            </a:r>
            <a:r>
              <a:rPr lang="ru-RU" sz="2800" b="1" i="1" dirty="0" smtClean="0"/>
              <a:t>:  повышение                             эффективности производства, </a:t>
            </a:r>
          </a:p>
          <a:p>
            <a:r>
              <a:rPr lang="ru-RU" sz="2800" b="1" i="1" dirty="0" smtClean="0"/>
              <a:t>производительности труда.</a:t>
            </a:r>
          </a:p>
          <a:p>
            <a:r>
              <a:rPr lang="ru-RU" sz="2800" b="1" i="1" dirty="0" smtClean="0"/>
              <a:t> </a:t>
            </a:r>
          </a:p>
          <a:p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76350" y="2303294"/>
            <a:ext cx="3555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трудосберегающая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370102" y="2923877"/>
            <a:ext cx="3859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ресурсосберегающая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02506" y="3585796"/>
            <a:ext cx="3302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природоохранная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22736" y="4101004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информационная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51723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001021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Функции</a:t>
            </a:r>
            <a:endParaRPr lang="ru-RU" sz="3200" b="1" i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386608" y="2636913"/>
            <a:ext cx="889742" cy="50405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4" idx="1"/>
          </p:cNvCxnSpPr>
          <p:nvPr/>
        </p:nvCxnSpPr>
        <p:spPr>
          <a:xfrm flipV="1">
            <a:off x="2386608" y="3185487"/>
            <a:ext cx="983494" cy="10792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67671" y="3385641"/>
            <a:ext cx="1015898" cy="40030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341185" y="3574781"/>
            <a:ext cx="1028917" cy="71831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4045" y="4943327"/>
            <a:ext cx="3334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Пути развития</a:t>
            </a:r>
            <a:endParaRPr lang="ru-RU" sz="32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4830" y="5726469"/>
            <a:ext cx="29406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Эволюционный</a:t>
            </a:r>
          </a:p>
          <a:p>
            <a:r>
              <a:rPr lang="ru-RU" b="1" dirty="0" smtClean="0"/>
              <a:t>( увеличение мощности)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46911" y="5695691"/>
            <a:ext cx="501105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Революционный</a:t>
            </a:r>
          </a:p>
          <a:p>
            <a:r>
              <a:rPr lang="ru-RU" sz="2000" b="1" dirty="0" smtClean="0"/>
              <a:t>(переход к принципиально новой Т и Т</a:t>
            </a:r>
          </a:p>
          <a:p>
            <a:r>
              <a:rPr lang="ru-RU" sz="2000" b="1" dirty="0" smtClean="0"/>
              <a:t>«микроэлектронная революция»)</a:t>
            </a:r>
            <a:endParaRPr lang="ru-RU" sz="20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335264" y="5465386"/>
            <a:ext cx="576064" cy="37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955891" y="5465386"/>
            <a:ext cx="828421" cy="42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136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     Производство: </a:t>
            </a:r>
          </a:p>
          <a:p>
            <a:endParaRPr lang="ru-RU" sz="4000" b="1" dirty="0"/>
          </a:p>
          <a:p>
            <a:r>
              <a:rPr lang="ru-RU" sz="3200" b="1" i="1" dirty="0" smtClean="0"/>
              <a:t>Главные направления развития:</a:t>
            </a:r>
          </a:p>
          <a:p>
            <a:endParaRPr lang="ru-RU" sz="3200" b="1" i="1" dirty="0" smtClean="0"/>
          </a:p>
          <a:p>
            <a:r>
              <a:rPr lang="ru-RU" sz="2800" b="1" dirty="0" smtClean="0"/>
              <a:t>- электронизация</a:t>
            </a:r>
          </a:p>
          <a:p>
            <a:r>
              <a:rPr lang="ru-RU" sz="2800" b="1" dirty="0" smtClean="0"/>
              <a:t>- комплексная автоматизация</a:t>
            </a:r>
          </a:p>
          <a:p>
            <a:r>
              <a:rPr lang="ru-RU" sz="2800" b="1" dirty="0" smtClean="0"/>
              <a:t>- перестройка энергетического хозяйства</a:t>
            </a:r>
          </a:p>
          <a:p>
            <a:r>
              <a:rPr lang="ru-RU" sz="2800" b="1" dirty="0" smtClean="0"/>
              <a:t>- производство новых материалов</a:t>
            </a:r>
          </a:p>
          <a:p>
            <a:r>
              <a:rPr lang="ru-RU" sz="2800" b="1" dirty="0" smtClean="0"/>
              <a:t>- ускоренное развитие биотехнологии</a:t>
            </a:r>
          </a:p>
          <a:p>
            <a:r>
              <a:rPr lang="ru-RU" sz="2800" b="1" dirty="0" smtClean="0"/>
              <a:t>- </a:t>
            </a:r>
            <a:r>
              <a:rPr lang="ru-RU" sz="2800" b="1" dirty="0" err="1" smtClean="0"/>
              <a:t>космизация</a:t>
            </a:r>
            <a:endParaRPr lang="ru-RU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616" y="5814556"/>
            <a:ext cx="516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 механизация, электрификация, химизац</a:t>
            </a:r>
            <a:r>
              <a:rPr lang="ru-RU" dirty="0" smtClean="0"/>
              <a:t>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07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    Управление:</a:t>
            </a:r>
            <a:r>
              <a:rPr lang="ru-RU" dirty="0" smtClean="0"/>
              <a:t> </a:t>
            </a:r>
          </a:p>
          <a:p>
            <a:r>
              <a:rPr lang="ru-RU" sz="2800" b="1" dirty="0" smtClean="0"/>
              <a:t>информатизация и кибернетический подход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1686292"/>
            <a:ext cx="546175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Кибернетика – это наука </a:t>
            </a:r>
          </a:p>
          <a:p>
            <a:r>
              <a:rPr lang="ru-RU" sz="2800" b="1" dirty="0" smtClean="0"/>
              <a:t>об управлении и информации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85081"/>
            <a:ext cx="5674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 эпоху «информационного</a:t>
            </a:r>
          </a:p>
          <a:p>
            <a:r>
              <a:rPr lang="ru-RU" sz="3200" b="1" dirty="0" smtClean="0"/>
              <a:t> взрыва» </a:t>
            </a:r>
            <a:endParaRPr lang="ru-RU" sz="32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71101" y="3425407"/>
            <a:ext cx="432048" cy="696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86" y="3979729"/>
            <a:ext cx="462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Переход от обычной (бумажной)информации </a:t>
            </a:r>
          </a:p>
          <a:p>
            <a:r>
              <a:rPr lang="ru-RU" sz="2800" b="1" dirty="0" smtClean="0"/>
              <a:t>к машинной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2785081"/>
            <a:ext cx="3186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Появление </a:t>
            </a:r>
          </a:p>
          <a:p>
            <a:r>
              <a:rPr lang="ru-RU" sz="2800" b="1" dirty="0" smtClean="0"/>
              <a:t>новых </a:t>
            </a:r>
          </a:p>
          <a:p>
            <a:r>
              <a:rPr lang="ru-RU" sz="2800" b="1" dirty="0" smtClean="0"/>
              <a:t>специальностей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68079" y="4715073"/>
            <a:ext cx="45834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Размещение наукоемких </a:t>
            </a:r>
          </a:p>
          <a:p>
            <a:r>
              <a:rPr lang="ru-RU" sz="2800" b="1" dirty="0"/>
              <a:t>о</a:t>
            </a:r>
            <a:r>
              <a:rPr lang="ru-RU" sz="2800" b="1" dirty="0" smtClean="0"/>
              <a:t>траслей  вблизи </a:t>
            </a:r>
          </a:p>
          <a:p>
            <a:r>
              <a:rPr lang="ru-RU" sz="2800" b="1" dirty="0" smtClean="0"/>
              <a:t>источников информации</a:t>
            </a:r>
            <a:endParaRPr lang="ru-RU" sz="28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491880" y="3323690"/>
            <a:ext cx="1584176" cy="1219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025752" y="3356472"/>
            <a:ext cx="649199" cy="417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696" y="5844283"/>
            <a:ext cx="6875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Глобальное информационное </a:t>
            </a:r>
          </a:p>
          <a:p>
            <a:r>
              <a:rPr lang="ru-RU" sz="2800" b="1" dirty="0" smtClean="0"/>
              <a:t>пространство, Интернет (США,1969)</a:t>
            </a:r>
            <a:endParaRPr lang="ru-RU" sz="28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059832" y="3425407"/>
            <a:ext cx="450648" cy="2235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0120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198</TotalTime>
  <Words>316</Words>
  <Application>Microsoft Office PowerPoint</Application>
  <PresentationFormat>Экран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Cambria</vt:lpstr>
      <vt:lpstr>Rockwell</vt:lpstr>
      <vt:lpstr>Times New Roman</vt:lpstr>
      <vt:lpstr>Wingdings</vt:lpstr>
      <vt:lpstr>Kilter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НАУЧНО-ТЕХНИЧЕСКАЯ РЕВОЛЮЦИЯ (НТР) и МИРОВОЕ ХОЗЯЙСТВО</dc:title>
  <dc:creator>Сергей</dc:creator>
  <cp:lastModifiedBy>Сергей</cp:lastModifiedBy>
  <cp:revision>18</cp:revision>
  <dcterms:created xsi:type="dcterms:W3CDTF">2011-11-14T17:51:50Z</dcterms:created>
  <dcterms:modified xsi:type="dcterms:W3CDTF">2013-07-31T19:40:05Z</dcterms:modified>
</cp:coreProperties>
</file>