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5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09.11.2013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:\Картинки\Предметы\IMG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928688" y="857250"/>
            <a:ext cx="7358062" cy="280076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4400" b="1" dirty="0">
                <a:solidFill>
                  <a:schemeClr val="bg1">
                    <a:lumMod val="95000"/>
                  </a:schemeClr>
                </a:solidFill>
                <a:latin typeface="Calligraph" pitchFamily="2" charset="0"/>
              </a:rPr>
              <a:t>Тема урока:</a:t>
            </a:r>
          </a:p>
          <a:p>
            <a:pPr algn="ctr">
              <a:defRPr/>
            </a:pPr>
            <a:r>
              <a:rPr lang="ru-RU" sz="4400" b="1" dirty="0">
                <a:solidFill>
                  <a:schemeClr val="bg1">
                    <a:lumMod val="95000"/>
                  </a:schemeClr>
                </a:solidFill>
                <a:latin typeface="Calligraph" pitchFamily="2" charset="0"/>
              </a:rPr>
              <a:t/>
            </a:r>
            <a:br>
              <a:rPr lang="ru-RU" sz="4400" b="1" dirty="0">
                <a:solidFill>
                  <a:schemeClr val="bg1">
                    <a:lumMod val="95000"/>
                  </a:schemeClr>
                </a:solidFill>
                <a:latin typeface="Calligraph" pitchFamily="2" charset="0"/>
              </a:rPr>
            </a:br>
            <a:r>
              <a:rPr lang="ru-RU" sz="4400" b="1" dirty="0" smtClean="0">
                <a:solidFill>
                  <a:schemeClr val="bg1">
                    <a:lumMod val="95000"/>
                  </a:schemeClr>
                </a:solidFill>
                <a:latin typeface="Calligraph" pitchFamily="2" charset="0"/>
              </a:rPr>
              <a:t>«Плавание тел». </a:t>
            </a:r>
            <a:r>
              <a:rPr lang="ru-RU" sz="4400" b="1" dirty="0">
                <a:solidFill>
                  <a:schemeClr val="bg1">
                    <a:lumMod val="95000"/>
                  </a:schemeClr>
                </a:solidFill>
                <a:latin typeface="Calligraph" pitchFamily="2" charset="0"/>
              </a:rPr>
              <a:t/>
            </a:r>
            <a:br>
              <a:rPr lang="ru-RU" sz="4400" b="1" dirty="0">
                <a:solidFill>
                  <a:schemeClr val="bg1">
                    <a:lumMod val="95000"/>
                  </a:schemeClr>
                </a:solidFill>
                <a:latin typeface="Calligraph" pitchFamily="2" charset="0"/>
              </a:rPr>
            </a:br>
            <a:endParaRPr lang="ru-RU" sz="4400" dirty="0"/>
          </a:p>
        </p:txBody>
      </p:sp>
      <p:pic>
        <p:nvPicPr>
          <p:cNvPr id="8194" name="Picture 2" descr="D:\Мои документы\гимназия\конспекты уроков\7 класс\Физика картинки\плавание тел\1-85.gif"/>
          <p:cNvPicPr>
            <a:picLocks noChangeAspect="1" noChangeArrowheads="1" noCrop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14678" y="3286124"/>
            <a:ext cx="2286016" cy="23688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28" y="1071546"/>
            <a:ext cx="3786214" cy="5439556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4000" b="1" u="sng" dirty="0" smtClean="0"/>
              <a:t>Если тело плавает                 в жидкости, </a:t>
            </a:r>
            <a:br>
              <a:rPr lang="ru-RU" sz="4000" b="1" u="sng" dirty="0" smtClean="0"/>
            </a:br>
            <a:r>
              <a:rPr lang="ru-RU" sz="4000" b="1" u="sng" dirty="0" smtClean="0"/>
              <a:t>то вес вытесненной им жидкости равен весу этого тела в воздухе.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2530" name="Picture 2" descr="D:\Мои документы\гимназия\конспекты уроков\7 класс\плавание тел\DSC0005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/>
          </a:blip>
          <a:srcRect r="17043"/>
          <a:stretch>
            <a:fillRect/>
          </a:stretch>
        </p:blipFill>
        <p:spPr bwMode="auto">
          <a:xfrm>
            <a:off x="285720" y="1500174"/>
            <a:ext cx="4503966" cy="4071966"/>
          </a:xfrm>
          <a:prstGeom prst="rect">
            <a:avLst/>
          </a:prstGeom>
          <a:noFill/>
          <a:ln>
            <a:solidFill>
              <a:srgbClr val="0070C0"/>
            </a:solidFill>
          </a:ln>
          <a:effectLst>
            <a:softEdge rad="1270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142984"/>
            <a:ext cx="3614734" cy="4786346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4000" b="1" u="sng" dirty="0" smtClean="0"/>
              <a:t>Чем меньше плотность тела по сравнению с плотностью жидкости, тем меньшая часть тела погружена в жидкость</a:t>
            </a:r>
            <a:r>
              <a:rPr lang="ru-RU" sz="4000" dirty="0" smtClean="0"/>
              <a:t> </a:t>
            </a:r>
            <a:endParaRPr lang="ru-RU" sz="4000" dirty="0"/>
          </a:p>
        </p:txBody>
      </p:sp>
      <p:pic>
        <p:nvPicPr>
          <p:cNvPr id="21506" name="Picture 2" descr="D:\Мои документы\гимназия\конспекты уроков\7 класс\плавание тел\DSC0005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6058" t="9620" r="21925"/>
          <a:stretch>
            <a:fillRect/>
          </a:stretch>
        </p:blipFill>
        <p:spPr bwMode="auto">
          <a:xfrm>
            <a:off x="4429124" y="1571612"/>
            <a:ext cx="4500594" cy="4236131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928670"/>
            <a:ext cx="8229600" cy="1061294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solidFill>
                  <a:schemeClr val="bg1"/>
                </a:solidFill>
              </a:rPr>
              <a:t>Зависимость глубины погружения от плотности: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143116"/>
            <a:ext cx="8229600" cy="4389120"/>
          </a:xfrm>
        </p:spPr>
        <p:style>
          <a:lnRef idx="1">
            <a:schemeClr val="accent2"/>
          </a:lnRef>
          <a:fillRef idx="1001">
            <a:schemeClr val="lt1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Если тело плавает в жидкости, то вес вытесненной телом жидкости равен весу тела в воздухе. </a:t>
            </a:r>
          </a:p>
          <a:p>
            <a:r>
              <a:rPr lang="ru-RU" dirty="0" smtClean="0"/>
              <a:t>При условии </a:t>
            </a:r>
            <a:r>
              <a:rPr lang="ru-RU" dirty="0" err="1" smtClean="0"/>
              <a:t>ρ</a:t>
            </a:r>
            <a:r>
              <a:rPr lang="ru-RU" baseline="-25000" dirty="0" err="1" smtClean="0"/>
              <a:t>ж</a:t>
            </a:r>
            <a:r>
              <a:rPr lang="ru-RU" dirty="0" smtClean="0"/>
              <a:t>&lt;</a:t>
            </a:r>
            <a:r>
              <a:rPr lang="ru-RU" dirty="0" err="1" smtClean="0"/>
              <a:t>ρ </a:t>
            </a:r>
            <a:r>
              <a:rPr lang="ru-RU" dirty="0" smtClean="0"/>
              <a:t>– сплошное тело тонет в жидкости (</a:t>
            </a:r>
            <a:r>
              <a:rPr lang="ru-RU" dirty="0" err="1" smtClean="0"/>
              <a:t>ρ</a:t>
            </a:r>
            <a:r>
              <a:rPr lang="ru-RU" baseline="-25000" dirty="0" err="1" smtClean="0"/>
              <a:t>ж</a:t>
            </a:r>
            <a:r>
              <a:rPr lang="ru-RU" dirty="0" err="1" smtClean="0"/>
              <a:t> </a:t>
            </a:r>
            <a:r>
              <a:rPr lang="ru-RU" dirty="0" smtClean="0"/>
              <a:t>– плотность жидкости, </a:t>
            </a:r>
            <a:r>
              <a:rPr lang="ru-RU" dirty="0" err="1" smtClean="0"/>
              <a:t>ρ </a:t>
            </a:r>
            <a:r>
              <a:rPr lang="ru-RU" dirty="0" smtClean="0"/>
              <a:t>– плотность тела).</a:t>
            </a:r>
          </a:p>
          <a:p>
            <a:r>
              <a:rPr lang="ru-RU" dirty="0" smtClean="0"/>
              <a:t>При условии </a:t>
            </a:r>
            <a:r>
              <a:rPr lang="ru-RU" dirty="0" err="1" smtClean="0"/>
              <a:t>ρ</a:t>
            </a:r>
            <a:r>
              <a:rPr lang="ru-RU" baseline="-25000" dirty="0" err="1" smtClean="0"/>
              <a:t>ж</a:t>
            </a:r>
            <a:r>
              <a:rPr lang="ru-RU" dirty="0" smtClean="0"/>
              <a:t>=</a:t>
            </a:r>
            <a:r>
              <a:rPr lang="ru-RU" dirty="0" err="1" smtClean="0"/>
              <a:t>ρ </a:t>
            </a:r>
            <a:r>
              <a:rPr lang="ru-RU" dirty="0" smtClean="0"/>
              <a:t>– сплошное тело плавает внутри жидкости при любой глубине.</a:t>
            </a:r>
          </a:p>
          <a:p>
            <a:r>
              <a:rPr lang="ru-RU" dirty="0" smtClean="0"/>
              <a:t>При условии </a:t>
            </a:r>
            <a:r>
              <a:rPr lang="ru-RU" dirty="0" err="1" smtClean="0"/>
              <a:t>ρ</a:t>
            </a:r>
            <a:r>
              <a:rPr lang="ru-RU" baseline="-25000" dirty="0" err="1" smtClean="0"/>
              <a:t>ж</a:t>
            </a:r>
            <a:r>
              <a:rPr lang="ru-RU" dirty="0" smtClean="0"/>
              <a:t>&gt;</a:t>
            </a:r>
            <a:r>
              <a:rPr lang="ru-RU" dirty="0" err="1" smtClean="0"/>
              <a:t>ρ </a:t>
            </a:r>
            <a:r>
              <a:rPr lang="ru-RU" dirty="0" smtClean="0"/>
              <a:t>– сплошное тело всплывет на поверхность жидкости (плавание льда на поверхности воды, плавание куска железа в ртути)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ои документы\гимназия\конспекты уроков\7 класс\Физика картинки\плавание тел\00000738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315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428604"/>
            <a:ext cx="9144000" cy="1000132"/>
          </a:xfrm>
          <a:scene3d>
            <a:camera prst="perspectiveRelaxedModerately"/>
            <a:lightRig rig="threePt" dir="t"/>
          </a:scene3d>
        </p:spPr>
        <p:txBody>
          <a:bodyPr>
            <a:normAutofit fontScale="90000"/>
          </a:bodyPr>
          <a:lstStyle/>
          <a:p>
            <a:pPr algn="ctr"/>
            <a:r>
              <a:rPr lang="ru-RU" cap="all" dirty="0" smtClean="0">
                <a:solidFill>
                  <a:schemeClr val="accent1">
                    <a:lumMod val="75000"/>
                  </a:schemeClr>
                </a:solidFill>
                <a:latin typeface="a_AvanteInt" pitchFamily="34" charset="-52"/>
              </a:rPr>
              <a:t>Почему плавает корабль?</a:t>
            </a:r>
            <a:endParaRPr lang="ru-RU" cap="all" dirty="0">
              <a:solidFill>
                <a:schemeClr val="accent1">
                  <a:lumMod val="75000"/>
                </a:schemeClr>
              </a:solidFill>
              <a:latin typeface="a_AvanteInt" pitchFamily="34" charset="-52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6000760" y="5357826"/>
            <a:ext cx="357190" cy="142876"/>
          </a:xfrm>
          <a:prstGeom prst="ellipse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42844" y="1643050"/>
            <a:ext cx="24288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200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a_Futurica" pitchFamily="34" charset="-52"/>
              </a:rPr>
              <a:t>Сталь  -  очень прочный материал, и даже небольшой ее кусок является очень тяжелым. Он тонет, так как выталкивающая сила воды недостаточна для того, чтобы  удержать его на поверхности. Но корабли даже не полностью состоят из стали.</a:t>
            </a:r>
          </a:p>
          <a:p>
            <a:endParaRPr lang="ru-RU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2571736" y="1928802"/>
            <a:ext cx="300039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200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a_Futurica" pitchFamily="34" charset="-52"/>
              </a:rPr>
              <a:t>Хотя корабли могут быть огромными, воздух, находящийся в них, делает их легкими вопреки размерам. Большие корабли вытесняют такой большой объем воды, что выталкивающая сила воды, действующая на них, является вполне достаточной для того, чтобы удерживать их на плаву.</a:t>
            </a:r>
          </a:p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6857984" y="1643050"/>
            <a:ext cx="2286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200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a_Futurica" pitchFamily="34" charset="-52"/>
              </a:rPr>
              <a:t>На кораблях много помещений, наполненных воздухом.</a:t>
            </a:r>
            <a:endParaRPr lang="ru-RU" sz="1200" dirty="0"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a_Futurica" pitchFamily="34" charset="-5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2910" y="36433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6858016" y="2357430"/>
            <a:ext cx="2071702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a_Futurica" pitchFamily="34" charset="-52"/>
                <a:ea typeface="Times New Roman" pitchFamily="18" charset="0"/>
                <a:cs typeface="Times New Roman" pitchFamily="18" charset="0"/>
              </a:rPr>
              <a:t>Воздух внутри корабля делает его легче, чем вода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2844" y="1714488"/>
            <a:ext cx="30003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200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a_Futurica" pitchFamily="34" charset="-52"/>
              </a:rPr>
              <a:t>Чем больше воды вытесняет какое-либо тело, тем сильнее вода выталкивает и держит его.</a:t>
            </a:r>
          </a:p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2786050" y="1857364"/>
            <a:ext cx="2571767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200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a_Futurica" pitchFamily="34" charset="-52"/>
              </a:rPr>
              <a:t>Когда корабль имеет на борту много груза, проверяют, не </a:t>
            </a:r>
            <a:r>
              <a:rPr lang="ru-RU" sz="1200" dirty="0" err="1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a_Futurica" pitchFamily="34" charset="-52"/>
              </a:rPr>
              <a:t>осел</a:t>
            </a:r>
            <a:r>
              <a:rPr lang="ru-RU" sz="1200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a_Futurica" pitchFamily="34" charset="-52"/>
              </a:rPr>
              <a:t> ли он ниже ватерлинии, то есть не погрузился ли он слишком глубоко в воду.</a:t>
            </a:r>
          </a:p>
          <a:p>
            <a:endParaRPr lang="ru-RU" dirty="0"/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214282" y="6357958"/>
            <a:ext cx="457203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a_Futurica" pitchFamily="34" charset="-52"/>
                <a:ea typeface="Times New Roman" pitchFamily="18" charset="0"/>
                <a:cs typeface="Times New Roman" pitchFamily="18" charset="0"/>
              </a:rPr>
              <a:t>Корабль держится на плаву за счет выталкивающей силы воды.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a_Futurica" pitchFamily="34" charset="-52"/>
            </a:endParaRP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4929190" y="6429396"/>
            <a:ext cx="393383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a_Futurica" pitchFamily="34" charset="-52"/>
                <a:ea typeface="Times New Roman" pitchFamily="18" charset="0"/>
                <a:cs typeface="Times New Roman" pitchFamily="18" charset="0"/>
              </a:rPr>
              <a:t>Если корабль перегружен,  он становится тяжелее воды.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a_Futurica" pitchFamily="34" charset="-5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57554" y="5214950"/>
            <a:ext cx="26432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200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a_Futurica" pitchFamily="34" charset="-52"/>
              </a:rPr>
              <a:t>Эти отметки называются </a:t>
            </a:r>
            <a:r>
              <a:rPr lang="ru-RU" sz="1200" i="1" dirty="0" err="1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a_Futurica" pitchFamily="34" charset="-52"/>
              </a:rPr>
              <a:t>плимсоли</a:t>
            </a:r>
            <a:r>
              <a:rPr lang="ru-RU" sz="1200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a_Futurica" pitchFamily="34" charset="-52"/>
              </a:rPr>
              <a:t> – по имени их изобретателя </a:t>
            </a:r>
            <a:r>
              <a:rPr lang="ru-RU" sz="1200" dirty="0" err="1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a_Futurica" pitchFamily="34" charset="-52"/>
              </a:rPr>
              <a:t>Самуэля</a:t>
            </a:r>
            <a:r>
              <a:rPr lang="ru-RU" sz="1200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a_Futurica" pitchFamily="34" charset="-52"/>
              </a:rPr>
              <a:t> </a:t>
            </a:r>
            <a:r>
              <a:rPr lang="ru-RU" sz="1200" dirty="0" err="1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a_Futurica" pitchFamily="34" charset="-52"/>
              </a:rPr>
              <a:t>Плимсолла</a:t>
            </a:r>
            <a:r>
              <a:rPr lang="ru-RU" sz="1200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a_Futurica" pitchFamily="34" charset="-52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112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9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1265" grpId="0"/>
      <p:bldP spid="11265" grpId="1"/>
      <p:bldP spid="15" grpId="0"/>
      <p:bldP spid="15" grpId="1"/>
      <p:bldP spid="11266" grpId="0"/>
      <p:bldP spid="11266" grpId="1"/>
      <p:bldP spid="11267" grpId="0"/>
      <p:bldP spid="11267" grpId="1"/>
      <p:bldP spid="18" grpId="0"/>
      <p:bldP spid="18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Мои документы\гимназия\конспекты уроков\7 класс\Физика картинки\плавание тел\6.gif"/>
          <p:cNvPicPr>
            <a:picLocks noChangeAspect="1" noChangeArrowheads="1" noCrop="1"/>
          </p:cNvPicPr>
          <p:nvPr/>
        </p:nvPicPr>
        <p:blipFill>
          <a:blip r:embed="rId2">
            <a:clrChange>
              <a:clrFrom>
                <a:srgbClr val="FDFEFE"/>
              </a:clrFrom>
              <a:clrTo>
                <a:srgbClr val="FD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86182" y="2428868"/>
            <a:ext cx="1928826" cy="2286016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Картинки\Новая папка\5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1392" cy="6858370"/>
          </a:xfrm>
          <a:prstGeom prst="rect">
            <a:avLst/>
          </a:prstGeom>
          <a:noFill/>
        </p:spPr>
      </p:pic>
      <p:pic>
        <p:nvPicPr>
          <p:cNvPr id="3074" name="Picture 2" descr="D:\Мои документы\гимназия\конспекты уроков\7 класс\Физика картинки\плавание тел\fisher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47031" y="1571612"/>
            <a:ext cx="4096969" cy="2643206"/>
          </a:xfrm>
          <a:prstGeom prst="rect">
            <a:avLst/>
          </a:prstGeom>
          <a:ln w="127000" cap="rnd">
            <a:noFill/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857232"/>
            <a:ext cx="2428892" cy="1214446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latin typeface="a_AvanteInt" pitchFamily="34" charset="-52"/>
              </a:rPr>
              <a:t>Почему же некоторые тела плавают?</a:t>
            </a:r>
            <a:endParaRPr lang="ru-RU" sz="2400" dirty="0">
              <a:latin typeface="a_AvanteInt" pitchFamily="34" charset="-52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214282" y="2143116"/>
            <a:ext cx="2786082" cy="3786190"/>
          </a:xfrm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ru-RU" sz="2200" dirty="0" smtClean="0">
                <a:latin typeface="a_Futurica" pitchFamily="34" charset="-52"/>
              </a:rPr>
              <a:t>Подводная лодка способна изменять свой удельный вес. Когда ее резервуары наполнены воздухом, она всплывает на поверхность. Если же резервуары заполнить водой, подводная лодка опустится под воду.</a:t>
            </a:r>
            <a:endParaRPr lang="ru-RU" sz="2200" dirty="0">
              <a:latin typeface="a_Futurica" pitchFamily="34" charset="-52"/>
            </a:endParaRPr>
          </a:p>
        </p:txBody>
      </p:sp>
      <p:pic>
        <p:nvPicPr>
          <p:cNvPr id="4098" name="Picture 2" descr="D:\Мои документы\гимназия\конспекты уроков\7 класс\Физика картинки\плавание тел\ast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19900" b="19900"/>
          <a:stretch>
            <a:fillRect/>
          </a:stretch>
        </p:blipFill>
        <p:spPr bwMode="auto">
          <a:xfrm rot="420000">
            <a:off x="3508497" y="1195394"/>
            <a:ext cx="4617720" cy="39319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85794"/>
            <a:ext cx="8429684" cy="714380"/>
          </a:xfrm>
        </p:spPr>
        <p:txBody>
          <a:bodyPr>
            <a:normAutofit fontScale="90000"/>
          </a:bodyPr>
          <a:lstStyle/>
          <a:p>
            <a:r>
              <a:rPr lang="ru-RU" sz="4000" cap="all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vanteInt" pitchFamily="34" charset="-52"/>
              </a:rPr>
              <a:t>Измерение выталкивающей силы</a:t>
            </a:r>
            <a:endParaRPr lang="ru-RU" sz="4000" cap="all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_AvanteInt" pitchFamily="34" charset="-52"/>
            </a:endParaRPr>
          </a:p>
        </p:txBody>
      </p:sp>
      <p:pic>
        <p:nvPicPr>
          <p:cNvPr id="5122" name="Picture 2" descr="D:\Мои документы\гимназия\конспекты уроков\7 класс\Физика картинки\плавание тел\293025_3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71604" y="2000240"/>
            <a:ext cx="6320152" cy="41969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vanteInt" pitchFamily="34" charset="-52"/>
              </a:rPr>
              <a:t>ПЛАВАНИЕ ТЕЛ В ВОЗДУХЕ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_AvanteInt" pitchFamily="34" charset="-52"/>
            </a:endParaRPr>
          </a:p>
        </p:txBody>
      </p:sp>
      <p:pic>
        <p:nvPicPr>
          <p:cNvPr id="6146" name="Picture 2" descr="D:\Мои документы\гимназия\конспекты уроков\7 класс\Физика картинки\плавание тел\528044.JPG"/>
          <p:cNvPicPr>
            <a:picLocks noChangeAspect="1" noChangeArrowheads="1"/>
          </p:cNvPicPr>
          <p:nvPr/>
        </p:nvPicPr>
        <p:blipFill>
          <a:blip r:embed="rId2"/>
          <a:srcRect l="1905" r="2856" b="5713"/>
          <a:stretch>
            <a:fillRect/>
          </a:stretch>
        </p:blipFill>
        <p:spPr bwMode="auto">
          <a:xfrm>
            <a:off x="6072198" y="3071810"/>
            <a:ext cx="2922464" cy="1928826"/>
          </a:xfrm>
          <a:prstGeom prst="rect">
            <a:avLst/>
          </a:prstGeom>
          <a:noFill/>
        </p:spPr>
      </p:pic>
      <p:pic>
        <p:nvPicPr>
          <p:cNvPr id="6147" name="Picture 3" descr="D:\Мои документы\гимназия\конспекты уроков\7 класс\Физика картинки\плавание тел\528083.JPG"/>
          <p:cNvPicPr>
            <a:picLocks noChangeAspect="1" noChangeArrowheads="1"/>
          </p:cNvPicPr>
          <p:nvPr/>
        </p:nvPicPr>
        <p:blipFill>
          <a:blip r:embed="rId3"/>
          <a:srcRect l="4545" t="3030" r="4545" b="3030"/>
          <a:stretch>
            <a:fillRect/>
          </a:stretch>
        </p:blipFill>
        <p:spPr bwMode="auto">
          <a:xfrm>
            <a:off x="3071802" y="2071678"/>
            <a:ext cx="2857520" cy="4429156"/>
          </a:xfrm>
          <a:prstGeom prst="rect">
            <a:avLst/>
          </a:prstGeom>
          <a:noFill/>
        </p:spPr>
      </p:pic>
      <p:pic>
        <p:nvPicPr>
          <p:cNvPr id="6148" name="Picture 4" descr="D:\Мои документы\гимназия\конспекты уроков\7 класс\Физика картинки\плавание тел\0004056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3286124"/>
            <a:ext cx="2697830" cy="1785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71480"/>
            <a:ext cx="4972056" cy="2428892"/>
          </a:xfrm>
        </p:spPr>
        <p:txBody>
          <a:bodyPr>
            <a:normAutofit/>
          </a:bodyPr>
          <a:lstStyle/>
          <a:p>
            <a:pPr algn="just"/>
            <a:r>
              <a:rPr lang="ru-RU" sz="2800" dirty="0" smtClean="0"/>
              <a:t>    </a:t>
            </a:r>
            <a:r>
              <a:rPr lang="ru-RU" sz="5400" b="1" cap="all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Знаете ли вы?</a:t>
            </a:r>
            <a:br>
              <a:rPr lang="ru-RU" sz="5400" b="1" cap="all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dirty="0" smtClean="0"/>
              <a:t>Вода в Мертвом море настолько соленая, что в ней можно лежать, даже не плавая. Более того, в ней можно даже сидеть и читать книгу. </a:t>
            </a:r>
            <a:endParaRPr lang="ru-RU" sz="2000" b="1" dirty="0">
              <a:solidFill>
                <a:schemeClr val="tx1"/>
              </a:solidFill>
            </a:endParaRPr>
          </a:p>
        </p:txBody>
      </p:sp>
      <p:pic>
        <p:nvPicPr>
          <p:cNvPr id="7170" name="Picture 2" descr="D:\Мои документы\гимназия\конспекты уроков\7 класс\Физика картинки\плавание тел\deadse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3857628"/>
            <a:ext cx="3500462" cy="23574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noFill/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/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7171" name="Picture 3" descr="D:\Мои документы\гимназия\конспекты уроков\7 класс\Физика картинки\плавание тел\Foto1917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3143248"/>
            <a:ext cx="4872053" cy="32379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172" name="Picture 4" descr="D:\Мои документы\гимназия\конспекты уроков\7 класс\Физика картинки\плавание тел\Копия 726b301115b1e22e1a5bde18b0f9126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8" y="1071546"/>
            <a:ext cx="3119296" cy="233547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noFill/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928670"/>
            <a:ext cx="8229600" cy="11430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4000" dirty="0" smtClean="0"/>
              <a:t>Расположение тела в жидкости  под действием сил: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214554"/>
            <a:ext cx="8229600" cy="438912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>
              <a:buNone/>
            </a:pPr>
            <a:r>
              <a:rPr lang="ru-RU" b="1" i="1" dirty="0" smtClean="0"/>
              <a:t>       Возможно три случая:</a:t>
            </a:r>
            <a:endParaRPr lang="ru-RU" dirty="0" smtClean="0"/>
          </a:p>
          <a:p>
            <a:pPr lvl="0"/>
            <a:r>
              <a:rPr lang="ru-RU" i="1" dirty="0" smtClean="0"/>
              <a:t>Если сила тяжести </a:t>
            </a:r>
            <a:r>
              <a:rPr lang="en-US" i="1" dirty="0" smtClean="0"/>
              <a:t>F</a:t>
            </a:r>
            <a:r>
              <a:rPr lang="ru-RU" i="1" baseline="-25000" dirty="0" smtClean="0"/>
              <a:t>тяж</a:t>
            </a:r>
            <a:r>
              <a:rPr lang="ru-RU" i="1" dirty="0" smtClean="0"/>
              <a:t> больше архимедовой силы </a:t>
            </a:r>
            <a:r>
              <a:rPr lang="en-US" i="1" dirty="0" smtClean="0"/>
              <a:t>F</a:t>
            </a:r>
            <a:r>
              <a:rPr lang="ru-RU" i="1" baseline="-25000" dirty="0" smtClean="0"/>
              <a:t>А</a:t>
            </a:r>
            <a:r>
              <a:rPr lang="ru-RU" i="1" dirty="0" smtClean="0"/>
              <a:t>, то тело будет опускаться на дно, тонуть, т.е. если </a:t>
            </a:r>
            <a:r>
              <a:rPr lang="en-US" i="1" dirty="0" smtClean="0"/>
              <a:t>F</a:t>
            </a:r>
            <a:r>
              <a:rPr lang="ru-RU" i="1" baseline="-25000" dirty="0" smtClean="0"/>
              <a:t>тяж</a:t>
            </a:r>
            <a:r>
              <a:rPr lang="ru-RU" i="1" dirty="0" smtClean="0"/>
              <a:t> &gt;</a:t>
            </a:r>
            <a:r>
              <a:rPr lang="en-US" i="1" dirty="0" smtClean="0"/>
              <a:t>F</a:t>
            </a:r>
            <a:r>
              <a:rPr lang="ru-RU" i="1" baseline="-25000" dirty="0" smtClean="0"/>
              <a:t>А</a:t>
            </a:r>
            <a:r>
              <a:rPr lang="ru-RU" i="1" dirty="0" smtClean="0"/>
              <a:t>, </a:t>
            </a:r>
            <a:r>
              <a:rPr lang="ru-RU" b="1" i="1" dirty="0" smtClean="0"/>
              <a:t>то тело тонет.</a:t>
            </a:r>
            <a:endParaRPr lang="ru-RU" dirty="0" smtClean="0"/>
          </a:p>
          <a:p>
            <a:pPr lvl="0"/>
            <a:r>
              <a:rPr lang="ru-RU" i="1" dirty="0" smtClean="0"/>
              <a:t>Если сила тяжести </a:t>
            </a:r>
            <a:r>
              <a:rPr lang="en-US" i="1" dirty="0" smtClean="0"/>
              <a:t>F</a:t>
            </a:r>
            <a:r>
              <a:rPr lang="ru-RU" i="1" baseline="-25000" dirty="0" smtClean="0"/>
              <a:t>тяж</a:t>
            </a:r>
            <a:r>
              <a:rPr lang="ru-RU" i="1" dirty="0" smtClean="0"/>
              <a:t> равна архимедовой силе </a:t>
            </a:r>
            <a:r>
              <a:rPr lang="en-US" i="1" dirty="0" smtClean="0"/>
              <a:t>F</a:t>
            </a:r>
            <a:r>
              <a:rPr lang="ru-RU" i="1" baseline="-25000" dirty="0" smtClean="0"/>
              <a:t>А</a:t>
            </a:r>
            <a:r>
              <a:rPr lang="ru-RU" i="1" dirty="0" smtClean="0"/>
              <a:t>, то тело может находиться в равновесии в любом месте жидкости, т.е. если </a:t>
            </a:r>
            <a:r>
              <a:rPr lang="en-US" i="1" dirty="0" smtClean="0"/>
              <a:t>F</a:t>
            </a:r>
            <a:r>
              <a:rPr lang="ru-RU" i="1" baseline="-25000" dirty="0" err="1" smtClean="0"/>
              <a:t>тяж=</a:t>
            </a:r>
            <a:r>
              <a:rPr lang="ru-RU" i="1" dirty="0" smtClean="0"/>
              <a:t> </a:t>
            </a:r>
            <a:r>
              <a:rPr lang="en-US" i="1" dirty="0" smtClean="0"/>
              <a:t>F</a:t>
            </a:r>
            <a:r>
              <a:rPr lang="ru-RU" i="1" baseline="-25000" dirty="0" smtClean="0"/>
              <a:t>А</a:t>
            </a:r>
            <a:r>
              <a:rPr lang="ru-RU" i="1" dirty="0" smtClean="0"/>
              <a:t>, </a:t>
            </a:r>
            <a:r>
              <a:rPr lang="ru-RU" b="1" i="1" dirty="0" smtClean="0"/>
              <a:t>то тело плавает внутри жидкости.</a:t>
            </a:r>
            <a:endParaRPr lang="ru-RU" dirty="0" smtClean="0"/>
          </a:p>
          <a:p>
            <a:pPr lvl="0"/>
            <a:r>
              <a:rPr lang="ru-RU" i="1" dirty="0" smtClean="0"/>
              <a:t>Если сила тяжести </a:t>
            </a:r>
            <a:r>
              <a:rPr lang="en-US" i="1" dirty="0" smtClean="0"/>
              <a:t>F</a:t>
            </a:r>
            <a:r>
              <a:rPr lang="ru-RU" i="1" baseline="-25000" dirty="0" smtClean="0"/>
              <a:t>тяж</a:t>
            </a:r>
            <a:r>
              <a:rPr lang="ru-RU" i="1" dirty="0" smtClean="0"/>
              <a:t> меньше архимедовой силы </a:t>
            </a:r>
            <a:r>
              <a:rPr lang="en-US" i="1" dirty="0" smtClean="0"/>
              <a:t>F</a:t>
            </a:r>
            <a:r>
              <a:rPr lang="ru-RU" i="1" baseline="-25000" dirty="0" smtClean="0"/>
              <a:t>А</a:t>
            </a:r>
            <a:r>
              <a:rPr lang="ru-RU" i="1" dirty="0" smtClean="0"/>
              <a:t>, то тело будет подниматься из жидкости, всплывать, т.е. если </a:t>
            </a:r>
            <a:r>
              <a:rPr lang="en-US" i="1" dirty="0" smtClean="0"/>
              <a:t>F</a:t>
            </a:r>
            <a:r>
              <a:rPr lang="ru-RU" i="1" baseline="-25000" dirty="0" smtClean="0"/>
              <a:t>тяж</a:t>
            </a:r>
            <a:r>
              <a:rPr lang="ru-RU" i="1" dirty="0" smtClean="0"/>
              <a:t> &lt;</a:t>
            </a:r>
            <a:r>
              <a:rPr lang="en-US" i="1" dirty="0" smtClean="0"/>
              <a:t>F</a:t>
            </a:r>
            <a:r>
              <a:rPr lang="ru-RU" i="1" baseline="-25000" dirty="0" smtClean="0"/>
              <a:t>А</a:t>
            </a:r>
            <a:r>
              <a:rPr lang="ru-RU" i="1" dirty="0" smtClean="0"/>
              <a:t>, </a:t>
            </a:r>
            <a:r>
              <a:rPr lang="ru-RU" b="1" i="1" dirty="0" smtClean="0"/>
              <a:t>то тело всплывает.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211</TotalTime>
  <Words>455</Words>
  <PresentationFormat>Экран (4:3)</PresentationFormat>
  <Paragraphs>29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Поток</vt:lpstr>
      <vt:lpstr>Слайд 1</vt:lpstr>
      <vt:lpstr>Почему плавает корабль?</vt:lpstr>
      <vt:lpstr>Слайд 3</vt:lpstr>
      <vt:lpstr>Слайд 4</vt:lpstr>
      <vt:lpstr>Почему же некоторые тела плавают?</vt:lpstr>
      <vt:lpstr>Измерение выталкивающей силы</vt:lpstr>
      <vt:lpstr>ПЛАВАНИЕ ТЕЛ В ВОЗДУХЕ</vt:lpstr>
      <vt:lpstr>    Знаете ли вы? Вода в Мертвом море настолько соленая, что в ней можно лежать, даже не плавая. Более того, в ней можно даже сидеть и читать книгу. </vt:lpstr>
      <vt:lpstr>Расположение тела в жидкости  под действием сил:</vt:lpstr>
      <vt:lpstr>Если тело плавает                 в жидкости,  то вес вытесненной им жидкости равен весу этого тела в воздухе. </vt:lpstr>
      <vt:lpstr>Чем меньше плотность тела по сравнению с плотностью жидкости, тем меньшая часть тела погружена в жидкость </vt:lpstr>
      <vt:lpstr>Зависимость глубины погружения от плотности: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Почему плавает корабль?</dc:title>
  <cp:lastModifiedBy>Елена</cp:lastModifiedBy>
  <cp:revision>27</cp:revision>
  <dcterms:modified xsi:type="dcterms:W3CDTF">2013-11-09T12:15:40Z</dcterms:modified>
</cp:coreProperties>
</file>