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8" r:id="rId1"/>
  </p:sldMasterIdLst>
  <p:sldIdLst>
    <p:sldId id="269" r:id="rId2"/>
    <p:sldId id="256" r:id="rId3"/>
    <p:sldId id="257" r:id="rId4"/>
    <p:sldId id="270" r:id="rId5"/>
    <p:sldId id="271" r:id="rId6"/>
    <p:sldId id="258" r:id="rId7"/>
    <p:sldId id="259" r:id="rId8"/>
    <p:sldId id="260" r:id="rId9"/>
    <p:sldId id="261" r:id="rId10"/>
    <p:sldId id="263" r:id="rId11"/>
    <p:sldId id="267" r:id="rId12"/>
    <p:sldId id="264" r:id="rId13"/>
    <p:sldId id="268" r:id="rId14"/>
    <p:sldId id="265" r:id="rId15"/>
    <p:sldId id="262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азвание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Чтобы добавить рисунок, перетащите его на заполнитель или щелкните значок</a:t>
            </a:r>
            <a:endParaRPr kumimoji="0" lang="en-US" dirty="0"/>
          </a:p>
        </p:txBody>
      </p:sp>
      <p:sp>
        <p:nvSpPr>
          <p:cNvPr id="9" name="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Круговая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474E88D-446D-8F40-AC86-F508D799F380}" type="datetimeFigureOut">
              <a:rPr lang="ru-RU" smtClean="0"/>
              <a:t>15.12.13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E292AF-0F89-E148-BCBE-04C61EE4930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350620" y="399420"/>
            <a:ext cx="7406640" cy="2314592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latin typeface="Times New Roman"/>
                <a:cs typeface="Times New Roman"/>
              </a:rPr>
              <a:t>Методическая тема:</a:t>
            </a:r>
            <a:br>
              <a:rPr lang="ru-RU" sz="2800" b="1" u="sng" dirty="0" smtClean="0">
                <a:latin typeface="Times New Roman"/>
                <a:cs typeface="Times New Roman"/>
              </a:rPr>
            </a:br>
            <a:r>
              <a:rPr lang="ru-RU" sz="2800" b="1" i="1" dirty="0" smtClean="0">
                <a:latin typeface="Times New Roman"/>
                <a:cs typeface="Times New Roman"/>
              </a:rPr>
              <a:t> </a:t>
            </a:r>
            <a:br>
              <a:rPr lang="ru-RU" sz="2800" b="1" i="1" dirty="0" smtClean="0">
                <a:latin typeface="Times New Roman"/>
                <a:cs typeface="Times New Roman"/>
              </a:rPr>
            </a:br>
            <a:r>
              <a:rPr lang="ru-RU" sz="2800" b="1" i="1" dirty="0" smtClean="0">
                <a:latin typeface="Times New Roman"/>
                <a:cs typeface="Times New Roman"/>
              </a:rPr>
              <a:t>Спортивные </a:t>
            </a:r>
            <a:r>
              <a:rPr lang="ru-RU" sz="2800" b="1" i="1" dirty="0">
                <a:latin typeface="Times New Roman"/>
                <a:cs typeface="Times New Roman"/>
              </a:rPr>
              <a:t>и подвижные игры на уроках физической культуры как средство развития социальной компетенции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011017"/>
            <a:ext cx="7406640" cy="2836909"/>
          </a:xfrm>
        </p:spPr>
        <p:txBody>
          <a:bodyPr>
            <a:normAutofit/>
          </a:bodyPr>
          <a:lstStyle/>
          <a:p>
            <a:pPr algn="r"/>
            <a:endParaRPr lang="ru-RU" sz="2400" dirty="0" smtClean="0">
              <a:latin typeface="Times New Roman"/>
              <a:cs typeface="Times New Roman"/>
            </a:endParaRPr>
          </a:p>
          <a:p>
            <a:pPr algn="r"/>
            <a:r>
              <a:rPr lang="ru-RU" sz="2000" dirty="0" smtClean="0">
                <a:latin typeface="Times New Roman"/>
                <a:cs typeface="Times New Roman"/>
              </a:rPr>
              <a:t>Автор:</a:t>
            </a:r>
          </a:p>
          <a:p>
            <a:pPr algn="r"/>
            <a:r>
              <a:rPr lang="ru-RU" sz="2000" dirty="0" smtClean="0">
                <a:latin typeface="Times New Roman"/>
                <a:cs typeface="Times New Roman"/>
              </a:rPr>
              <a:t> учитель физической культуры</a:t>
            </a:r>
          </a:p>
          <a:p>
            <a:pPr algn="r"/>
            <a:r>
              <a:rPr lang="ru-RU" sz="2000" dirty="0" smtClean="0">
                <a:latin typeface="Times New Roman"/>
                <a:cs typeface="Times New Roman"/>
              </a:rPr>
              <a:t>МАОУ «СОШ №25» г. Пермь</a:t>
            </a:r>
          </a:p>
          <a:p>
            <a:pPr algn="r"/>
            <a:r>
              <a:rPr lang="ru-RU" sz="2400" b="1" i="1" dirty="0" smtClean="0">
                <a:latin typeface="Times New Roman"/>
                <a:cs typeface="Times New Roman"/>
              </a:rPr>
              <a:t>Нагибина</a:t>
            </a:r>
          </a:p>
          <a:p>
            <a:pPr algn="r"/>
            <a:r>
              <a:rPr lang="ru-RU" sz="2400" b="1" i="1" dirty="0" smtClean="0">
                <a:latin typeface="Times New Roman"/>
                <a:cs typeface="Times New Roman"/>
              </a:rPr>
              <a:t> Елена Владимировна</a:t>
            </a:r>
            <a:endParaRPr lang="ru-RU" sz="2400" b="1" i="1" dirty="0">
              <a:latin typeface="Times New Roman"/>
              <a:cs typeface="Times New Roman"/>
            </a:endParaRPr>
          </a:p>
        </p:txBody>
      </p:sp>
      <p:pic>
        <p:nvPicPr>
          <p:cNvPr id="4" name="Изображение 3" descr="sport0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620" y="3168451"/>
            <a:ext cx="3574636" cy="267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75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3766" y="92174"/>
            <a:ext cx="7487274" cy="6457498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latin typeface="Times New Roman"/>
                <a:cs typeface="Times New Roman"/>
              </a:rPr>
              <a:t>Если на проводимом уроке решается задача развития силы,</a:t>
            </a:r>
            <a:r>
              <a:rPr lang="ru-RU" sz="2800" dirty="0">
                <a:latin typeface="Times New Roman"/>
                <a:cs typeface="Times New Roman"/>
              </a:rPr>
              <a:t> то в него очень выгодно включать вспомогательные и подводящие игры, связанные с кратковременными скоростно-силовыми напряжениями и самыми разнообразными формами преодоления мышечного сопротивления противника в непосредственном соприкосновении с </a:t>
            </a:r>
            <a:r>
              <a:rPr lang="ru-RU" sz="2800" dirty="0" smtClean="0">
                <a:latin typeface="Times New Roman"/>
                <a:cs typeface="Times New Roman"/>
              </a:rPr>
              <a:t>ним</a:t>
            </a:r>
            <a:r>
              <a:rPr lang="ru-RU" sz="2800" dirty="0">
                <a:latin typeface="Times New Roman"/>
                <a:cs typeface="Times New Roman"/>
              </a:rPr>
              <a:t>:</a:t>
            </a:r>
            <a:endParaRPr lang="ru-RU" sz="2800" dirty="0" smtClean="0">
              <a:latin typeface="Times New Roman"/>
              <a:cs typeface="Times New Roman"/>
            </a:endParaRP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Перетягивания;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Сталкивания;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Удержания;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Выталкивания;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Элементы борьбы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cs typeface="Times New Roman"/>
              </a:rPr>
              <a:t>и </a:t>
            </a:r>
            <a:r>
              <a:rPr lang="ru-RU" sz="2800" dirty="0">
                <a:latin typeface="Times New Roman"/>
                <a:cs typeface="Times New Roman"/>
              </a:rPr>
              <a:t>т.д.  </a:t>
            </a:r>
            <a:endParaRPr lang="ru-RU" sz="28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2342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74638"/>
            <a:ext cx="7498080" cy="5973762"/>
          </a:xfrm>
        </p:spPr>
        <p:txBody>
          <a:bodyPr>
            <a:normAutofit fontScale="92500"/>
          </a:bodyPr>
          <a:lstStyle/>
          <a:p>
            <a:pPr marL="82296" indent="0" algn="just">
              <a:buNone/>
            </a:pPr>
            <a:r>
              <a:rPr lang="ru-RU" sz="2800" dirty="0">
                <a:latin typeface="Times New Roman"/>
                <a:cs typeface="Times New Roman"/>
              </a:rPr>
              <a:t>Весьма эффективными для решения данной задачи оказываются также двигательные операции с доступными играющим </a:t>
            </a:r>
            <a:r>
              <a:rPr lang="ru-RU" sz="2800" dirty="0" smtClean="0">
                <a:latin typeface="Times New Roman"/>
                <a:cs typeface="Times New Roman"/>
              </a:rPr>
              <a:t>отягощениями: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Наклоны;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Приседания;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Отжимания;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Подъемы;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Повороты;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Вращения;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Бег </a:t>
            </a:r>
            <a:r>
              <a:rPr lang="ru-RU" sz="2800" dirty="0">
                <a:latin typeface="Times New Roman"/>
                <a:cs typeface="Times New Roman"/>
              </a:rPr>
              <a:t>или прыжки с посильным для них грузом. </a:t>
            </a:r>
            <a:endParaRPr lang="ru-RU" sz="2800" dirty="0" smtClean="0">
              <a:latin typeface="Times New Roman"/>
              <a:cs typeface="Times New Roman"/>
            </a:endParaRPr>
          </a:p>
          <a:p>
            <a:pPr marL="82296" indent="0" algn="just">
              <a:buNone/>
            </a:pPr>
            <a:r>
              <a:rPr lang="ru-RU" sz="2800" dirty="0" smtClean="0">
                <a:latin typeface="Times New Roman"/>
                <a:cs typeface="Times New Roman"/>
              </a:rPr>
              <a:t>Сюда </a:t>
            </a:r>
            <a:r>
              <a:rPr lang="ru-RU" sz="2800" dirty="0">
                <a:latin typeface="Times New Roman"/>
                <a:cs typeface="Times New Roman"/>
              </a:rPr>
              <a:t>же следует отнести довольно полезные для силового развития занимающихся метания различных предметов на дальность.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2708692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4008" y="153623"/>
            <a:ext cx="7456547" cy="6114207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400" b="1" dirty="0" smtClean="0">
                <a:latin typeface="Times New Roman"/>
                <a:cs typeface="Times New Roman"/>
              </a:rPr>
              <a:t>Для </a:t>
            </a:r>
            <a:r>
              <a:rPr lang="ru-RU" sz="2400" b="1" dirty="0">
                <a:latin typeface="Times New Roman"/>
                <a:cs typeface="Times New Roman"/>
              </a:rPr>
              <a:t>развития качества быстроты</a:t>
            </a:r>
            <a:r>
              <a:rPr lang="ru-RU" sz="2400" dirty="0">
                <a:latin typeface="Times New Roman"/>
                <a:cs typeface="Times New Roman"/>
              </a:rPr>
              <a:t> следует подбирать игры, требующие мгновенных ответных реакций на зрительные, звуковые или тактильные сигналы. </a:t>
            </a:r>
            <a:endParaRPr lang="ru-RU" sz="2400" dirty="0" smtClean="0">
              <a:latin typeface="Times New Roman"/>
              <a:cs typeface="Times New Roman"/>
            </a:endParaRP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Эти </a:t>
            </a:r>
            <a:r>
              <a:rPr lang="ru-RU" sz="2400" dirty="0">
                <a:latin typeface="Times New Roman"/>
                <a:cs typeface="Times New Roman"/>
              </a:rPr>
              <a:t>игры должны включать в себя физические </a:t>
            </a:r>
            <a:r>
              <a:rPr lang="ru-RU" sz="2400" dirty="0" smtClean="0">
                <a:latin typeface="Times New Roman"/>
                <a:cs typeface="Times New Roman"/>
              </a:rPr>
              <a:t>упражнения: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С </a:t>
            </a:r>
            <a:r>
              <a:rPr lang="ru-RU" sz="2400" dirty="0">
                <a:latin typeface="Times New Roman"/>
                <a:cs typeface="Times New Roman"/>
              </a:rPr>
              <a:t>периодическими </a:t>
            </a:r>
            <a:r>
              <a:rPr lang="ru-RU" sz="2400" dirty="0" smtClean="0">
                <a:latin typeface="Times New Roman"/>
                <a:cs typeface="Times New Roman"/>
              </a:rPr>
              <a:t>ускорениями;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Внезапными остановками;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Стремительными рывками;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Мгновенными задержками;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Бегом </a:t>
            </a:r>
            <a:r>
              <a:rPr lang="ru-RU" sz="2400" dirty="0">
                <a:latin typeface="Times New Roman"/>
                <a:cs typeface="Times New Roman"/>
              </a:rPr>
              <a:t>на короткие дистанции в кратчайший срок и другими двигательными актами, направленными на сознательное и целеустремленное опережение соперника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735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89179"/>
            <a:ext cx="7498080" cy="5859221"/>
          </a:xfrm>
        </p:spPr>
        <p:txBody>
          <a:bodyPr/>
          <a:lstStyle/>
          <a:p>
            <a:pPr marL="82296" indent="0">
              <a:buNone/>
            </a:pPr>
            <a:r>
              <a:rPr lang="ru-RU" sz="2800" b="1" dirty="0">
                <a:latin typeface="Times New Roman"/>
                <a:cs typeface="Times New Roman"/>
              </a:rPr>
              <a:t>Для развития ловкости</a:t>
            </a:r>
            <a:r>
              <a:rPr lang="ru-RU" sz="2800" dirty="0">
                <a:latin typeface="Times New Roman"/>
                <a:cs typeface="Times New Roman"/>
              </a:rPr>
              <a:t> необходимо использовать игры, </a:t>
            </a:r>
            <a:r>
              <a:rPr lang="ru-RU" sz="2800" dirty="0" smtClean="0">
                <a:latin typeface="Times New Roman"/>
                <a:cs typeface="Times New Roman"/>
              </a:rPr>
              <a:t>требующие: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Проявления </a:t>
            </a:r>
            <a:r>
              <a:rPr lang="ru-RU" sz="2800" dirty="0">
                <a:latin typeface="Times New Roman"/>
                <a:cs typeface="Times New Roman"/>
              </a:rPr>
              <a:t>точной координации </a:t>
            </a:r>
            <a:r>
              <a:rPr lang="ru-RU" sz="2800" dirty="0" smtClean="0">
                <a:latin typeface="Times New Roman"/>
                <a:cs typeface="Times New Roman"/>
              </a:rPr>
              <a:t>движений;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Быстрого </a:t>
            </a:r>
            <a:r>
              <a:rPr lang="ru-RU" sz="2800" dirty="0">
                <a:latin typeface="Times New Roman"/>
                <a:cs typeface="Times New Roman"/>
              </a:rPr>
              <a:t>согласования своих действий с партнерами по </a:t>
            </a:r>
            <a:r>
              <a:rPr lang="ru-RU" sz="2800" dirty="0" smtClean="0">
                <a:latin typeface="Times New Roman"/>
                <a:cs typeface="Times New Roman"/>
              </a:rPr>
              <a:t>команде;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Обладания </a:t>
            </a:r>
            <a:r>
              <a:rPr lang="ru-RU" sz="2800" dirty="0">
                <a:latin typeface="Times New Roman"/>
                <a:cs typeface="Times New Roman"/>
              </a:rPr>
              <a:t>определенной физической сноровкой.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308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4007" y="320357"/>
            <a:ext cx="7466791" cy="6111337"/>
          </a:xfrm>
        </p:spPr>
        <p:txBody>
          <a:bodyPr>
            <a:normAutofit fontScale="77500" lnSpcReduction="20000"/>
          </a:bodyPr>
          <a:lstStyle/>
          <a:p>
            <a:pPr marL="82296" indent="0" algn="just">
              <a:lnSpc>
                <a:spcPct val="120000"/>
              </a:lnSpc>
              <a:buNone/>
            </a:pPr>
            <a:r>
              <a:rPr lang="ru-RU" b="1" dirty="0">
                <a:latin typeface="Times New Roman"/>
                <a:cs typeface="Times New Roman"/>
              </a:rPr>
              <a:t>Для развития выносливости</a:t>
            </a:r>
            <a:r>
              <a:rPr lang="ru-RU" dirty="0">
                <a:latin typeface="Times New Roman"/>
                <a:cs typeface="Times New Roman"/>
              </a:rPr>
              <a:t> надо находить игры, </a:t>
            </a:r>
            <a:r>
              <a:rPr lang="ru-RU" dirty="0" smtClean="0">
                <a:latin typeface="Times New Roman"/>
                <a:cs typeface="Times New Roman"/>
              </a:rPr>
              <a:t>связанные: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"/>
                <a:cs typeface="Times New Roman"/>
              </a:rPr>
              <a:t>С </a:t>
            </a:r>
            <a:r>
              <a:rPr lang="ru-RU" dirty="0">
                <a:latin typeface="Times New Roman"/>
                <a:cs typeface="Times New Roman"/>
              </a:rPr>
              <a:t>заведомо большой затратой сил и </a:t>
            </a:r>
            <a:r>
              <a:rPr lang="ru-RU" dirty="0" smtClean="0">
                <a:latin typeface="Times New Roman"/>
                <a:cs typeface="Times New Roman"/>
              </a:rPr>
              <a:t>энергии;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"/>
                <a:cs typeface="Times New Roman"/>
              </a:rPr>
              <a:t>С </a:t>
            </a:r>
            <a:r>
              <a:rPr lang="ru-RU" dirty="0">
                <a:latin typeface="Times New Roman"/>
                <a:cs typeface="Times New Roman"/>
              </a:rPr>
              <a:t>частыми повторами составных двигательных операций или с продолжительной непрерывной двигательной деятельностью, обусловленной правилами применяемой игры.</a:t>
            </a:r>
            <a:r>
              <a:rPr lang="ru-RU" dirty="0" smtClean="0">
                <a:latin typeface="Times New Roman"/>
                <a:cs typeface="Times New Roman"/>
              </a:rPr>
              <a:t> </a:t>
            </a:r>
          </a:p>
          <a:p>
            <a:pPr marL="82296" indent="0" algn="just">
              <a:lnSpc>
                <a:spcPct val="120000"/>
              </a:lnSpc>
              <a:buNone/>
            </a:pPr>
            <a:r>
              <a:rPr lang="ru-RU" dirty="0" smtClean="0">
                <a:latin typeface="Times New Roman"/>
                <a:cs typeface="Times New Roman"/>
              </a:rPr>
              <a:t>Подвижные </a:t>
            </a:r>
            <a:r>
              <a:rPr lang="ru-RU" dirty="0">
                <a:latin typeface="Times New Roman"/>
                <a:cs typeface="Times New Roman"/>
              </a:rPr>
              <a:t>игры лучше всего применять в тесной взаимосвязи с другими средствами физического воспитания, путем комплексного использования с общеразвивающими, подводящими и специальными упражнениями.</a:t>
            </a:r>
            <a:r>
              <a:rPr lang="ru-RU" dirty="0" smtClean="0">
                <a:latin typeface="Times New Roman"/>
                <a:cs typeface="Times New Roman"/>
              </a:rPr>
              <a:t> </a:t>
            </a:r>
            <a:endParaRPr lang="ru-RU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2671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24250" y="320358"/>
            <a:ext cx="7425819" cy="5805806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1" dirty="0" smtClean="0">
                <a:latin typeface="Times New Roman"/>
                <a:cs typeface="Times New Roman"/>
              </a:rPr>
              <a:t> </a:t>
            </a:r>
          </a:p>
          <a:p>
            <a:pPr marL="0" indent="0" algn="just">
              <a:buNone/>
            </a:pPr>
            <a:endParaRPr lang="ru-RU" b="1" i="1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ru-RU" sz="2800" b="1" i="1" dirty="0" smtClean="0">
                <a:latin typeface="Times New Roman"/>
                <a:cs typeface="Times New Roman"/>
              </a:rPr>
              <a:t>Практика показала, что игра – это сильнейшее средство социализации учащихся, включающая в себя как социально-контролируемые процессы целенаправленного воздействия на становление личности, так и стихийные, спонтанные процессы, влияющие на его формирование.</a:t>
            </a:r>
            <a:endParaRPr lang="ru-RU" sz="2800" b="1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160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sz="2400" i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06668"/>
            <a:ext cx="8229600" cy="5419496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ru-RU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ru-RU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ru-RU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/>
                <a:cs typeface="Times New Roman"/>
              </a:rPr>
              <a:t>Спасибо за внимание!</a:t>
            </a:r>
            <a:endParaRPr lang="ru-RU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0785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307246"/>
            <a:ext cx="7772400" cy="10856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latin typeface="Times New Roman"/>
                <a:cs typeface="Times New Roman"/>
              </a:rPr>
              <a:t/>
            </a:r>
            <a:br>
              <a:rPr lang="ru-RU" sz="2800" b="1" i="1" dirty="0" smtClean="0">
                <a:latin typeface="Times New Roman"/>
                <a:cs typeface="Times New Roman"/>
              </a:rPr>
            </a:br>
            <a:r>
              <a:rPr lang="ru-RU" sz="2800" b="1" i="1" dirty="0" smtClean="0">
                <a:latin typeface="Times New Roman"/>
                <a:cs typeface="Times New Roman"/>
              </a:rPr>
              <a:t>Спортивные и подвижные игры на уроках физической культуры как средство развития социальной компетенции</a:t>
            </a:r>
            <a:endParaRPr lang="ru-RU" sz="2800" b="1" i="1" dirty="0">
              <a:latin typeface="Times New Roman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3766" y="1510160"/>
            <a:ext cx="7149271" cy="436849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… </a:t>
            </a:r>
            <a:r>
              <a:rPr lang="ru-RU" sz="2000" i="1" u="sng" dirty="0" smtClean="0">
                <a:latin typeface="Times New Roman"/>
                <a:cs typeface="Times New Roman"/>
              </a:rPr>
              <a:t>Игры можно рассматривать как предвосхищение и научение тем видам деятельности, которые должны появиться позже…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А. Валлон</a:t>
            </a:r>
          </a:p>
          <a:p>
            <a:pPr algn="just"/>
            <a:endParaRPr lang="ru-RU" sz="2000" dirty="0" smtClean="0">
              <a:latin typeface="Times New Roman"/>
              <a:cs typeface="Times New Roman"/>
            </a:endParaRP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Компетенция ученика предполагает набор определённых личностных качеств.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Компетенция – это совокупность взаимосвязанных качеств личности (знаний, умений, навыков, способов деятельности), задаваемых по отношению к определённому кругу предметов и процессов, которая необходима для качественной продуктивной деятельности по отношению к ним.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Социальная компетенция – знания, умения, навыки, необходимые для жизни в обществе.</a:t>
            </a:r>
            <a:endParaRPr lang="ru-RU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1068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12658"/>
            <a:ext cx="8229600" cy="4608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>
                <a:latin typeface="Times New Roman"/>
                <a:cs typeface="Times New Roman"/>
              </a:rPr>
              <a:t>          </a:t>
            </a:r>
            <a:r>
              <a:rPr lang="ru-RU" sz="2400" b="1" i="1" dirty="0" smtClean="0">
                <a:latin typeface="Times New Roman"/>
                <a:cs typeface="Times New Roman"/>
              </a:rPr>
              <a:t>Особенности спортивных и подвижных игр определяются…</a:t>
            </a:r>
            <a:endParaRPr lang="ru-RU" sz="2400" b="1" i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83281" y="870532"/>
            <a:ext cx="7804792" cy="55406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Спецификой соревновательной деятельности.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Соревновательное противоборство в игре происходит по установленным правилам.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Использование присущих только конкретной игре соревновательных действий – приёмов игры (техники).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Обязательное наличие соперника.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Выигрывает и проигрывает команда в целом, а не отдельные спортсмены (как бы хорошо не играл отдельный спортсмен, если команда проиграла, то проиграл и он).</a:t>
            </a:r>
          </a:p>
        </p:txBody>
      </p:sp>
    </p:spTree>
    <p:extLst>
      <p:ext uri="{BB962C8B-B14F-4D97-AF65-F5344CB8AC3E}">
        <p14:creationId xmlns:p14="http://schemas.microsoft.com/office/powerpoint/2010/main" val="1332207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4989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/>
                <a:cs typeface="Times New Roman"/>
              </a:rPr>
              <a:t>Специфика командных игр </a:t>
            </a:r>
            <a:r>
              <a:rPr lang="ru-RU" sz="3200" dirty="0" smtClean="0">
                <a:latin typeface="Times New Roman"/>
                <a:cs typeface="Times New Roman"/>
              </a:rPr>
              <a:t>определяет требования: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65086"/>
            <a:ext cx="7498080" cy="5083314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/>
                <a:cs typeface="Times New Roman"/>
              </a:rPr>
              <a:t>к участникам;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/>
                <a:cs typeface="Times New Roman"/>
              </a:rPr>
              <a:t>их взглядам;</a:t>
            </a:r>
          </a:p>
          <a:p>
            <a:pPr marL="457200" indent="-457200" algn="just">
              <a:buFontTx/>
              <a:buChar char="-"/>
            </a:pPr>
            <a:r>
              <a:rPr lang="ru-RU" dirty="0">
                <a:latin typeface="Times New Roman"/>
                <a:cs typeface="Times New Roman"/>
              </a:rPr>
              <a:t>у</a:t>
            </a:r>
            <a:r>
              <a:rPr lang="ru-RU" dirty="0" smtClean="0">
                <a:latin typeface="Times New Roman"/>
                <a:cs typeface="Times New Roman"/>
              </a:rPr>
              <a:t>становкам; 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/>
                <a:cs typeface="Times New Roman"/>
              </a:rPr>
              <a:t>личностным качествам; 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/>
                <a:cs typeface="Times New Roman"/>
              </a:rPr>
              <a:t>характеру </a:t>
            </a:r>
            <a:r>
              <a:rPr lang="ru-RU" dirty="0">
                <a:latin typeface="Times New Roman"/>
                <a:cs typeface="Times New Roman"/>
              </a:rPr>
              <a:t>действий в состязании.</a:t>
            </a:r>
          </a:p>
          <a:p>
            <a:pPr marL="0" indent="0" algn="just">
              <a:buNone/>
            </a:pPr>
            <a:r>
              <a:rPr lang="ru-RU" u="sng" dirty="0" smtClean="0">
                <a:latin typeface="Times New Roman"/>
                <a:cs typeface="Times New Roman"/>
              </a:rPr>
              <a:t>Следовательно</a:t>
            </a:r>
            <a:r>
              <a:rPr lang="ru-RU" u="sng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в игре </a:t>
            </a:r>
            <a:r>
              <a:rPr lang="ru-RU" dirty="0" smtClean="0">
                <a:latin typeface="Times New Roman"/>
                <a:cs typeface="Times New Roman"/>
              </a:rPr>
              <a:t>вырабатывается: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/>
                <a:cs typeface="Times New Roman"/>
              </a:rPr>
              <a:t>коллективизм,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/>
                <a:cs typeface="Times New Roman"/>
              </a:rPr>
              <a:t>способность </a:t>
            </a:r>
            <a:r>
              <a:rPr lang="ru-RU" dirty="0">
                <a:latin typeface="Times New Roman"/>
                <a:cs typeface="Times New Roman"/>
              </a:rPr>
              <a:t>жертвовать собственными интересами ради командной победы</a:t>
            </a:r>
            <a:r>
              <a:rPr lang="ru-RU" dirty="0" smtClean="0">
                <a:latin typeface="Times New Roman"/>
                <a:cs typeface="Times New Roman"/>
              </a:rPr>
              <a:t>,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/>
                <a:cs typeface="Times New Roman"/>
              </a:rPr>
              <a:t>желание </a:t>
            </a:r>
            <a:r>
              <a:rPr lang="ru-RU" dirty="0">
                <a:latin typeface="Times New Roman"/>
                <a:cs typeface="Times New Roman"/>
              </a:rPr>
              <a:t>видеть и понимать коллективный интерес в каждый момент состязания. </a:t>
            </a:r>
            <a:endParaRPr lang="ru-RU" dirty="0" smtClean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191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u="sng" dirty="0" smtClean="0">
                <a:latin typeface="Times New Roman"/>
                <a:cs typeface="Times New Roman"/>
              </a:rPr>
              <a:t>Таким образом</a:t>
            </a:r>
            <a:r>
              <a:rPr lang="ru-RU" dirty="0" smtClean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можно сказать, что в игре физические, эмоциональные, умственные качества учащихся включаются в творческий процесс, при котором учащиеся вступают в социальное взаимодействие, а значит, должны обладать </a:t>
            </a:r>
            <a:r>
              <a:rPr lang="ru-RU" i="1" dirty="0">
                <a:latin typeface="Times New Roman"/>
                <a:cs typeface="Times New Roman"/>
              </a:rPr>
              <a:t>социальной компетенцией</a:t>
            </a:r>
            <a:r>
              <a:rPr lang="ru-RU" dirty="0">
                <a:latin typeface="Times New Roman"/>
                <a:cs typeface="Times New Roman"/>
              </a:rPr>
              <a:t>.</a:t>
            </a:r>
            <a:endParaRPr lang="ru-RU" u="sng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362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84348"/>
            <a:ext cx="8229600" cy="5428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 smtClean="0">
                <a:latin typeface="Times New Roman"/>
                <a:cs typeface="Times New Roman"/>
              </a:rPr>
              <a:t>Основные критерии социальной компетенции учащихся, проявляемой в играх</a:t>
            </a:r>
            <a:r>
              <a:rPr lang="ru-RU" sz="1800" b="1" i="1" dirty="0" smtClean="0">
                <a:latin typeface="Times New Roman"/>
                <a:cs typeface="Times New Roman"/>
              </a:rPr>
              <a:t>:</a:t>
            </a:r>
            <a:endParaRPr lang="ru-RU" sz="1800" b="1" i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34492" y="1003672"/>
            <a:ext cx="7652307" cy="533584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Умение сотрудничать со взрослыми и сверстниками;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Готовность (т.е. обладание кругом соответствующих умений) следовать правилам игры;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Готовность (т.е. обладание кругом соответствующих умений) систематически приобретать новые знания и умения и делиться ими с другими;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Умение адекватно реагировать на мнения, позиции, отношения других членов команды;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Умение понимать других игроков как выразителей интересов коллектива;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Умение целенаправленно взаимодействовать с командой в ходе игры;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Умение пользоваться невербальными, специфическими для данной игры, символами и знаками;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Умение использовать своеобразность функций, закреплённых за игроком;</a:t>
            </a:r>
          </a:p>
          <a:p>
            <a:endParaRPr lang="ru-RU" sz="2000" dirty="0" smtClean="0">
              <a:latin typeface="Times New Roman"/>
              <a:cs typeface="Times New Roman"/>
            </a:endParaRPr>
          </a:p>
          <a:p>
            <a:endParaRPr lang="ru-RU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6217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81932"/>
            <a:ext cx="8229600" cy="512078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latin typeface="Times New Roman"/>
                <a:cs typeface="Times New Roman"/>
              </a:rPr>
              <a:t>Этапы проектирования урока:</a:t>
            </a:r>
            <a:endParaRPr lang="ru-RU" sz="2400" b="1" i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24251" y="931982"/>
            <a:ext cx="7446304" cy="519418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Анализ ситуации, определение целей и постановка задач.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Определение последовательности шагов учителя и учащихся на уроке.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Подбор форм, средств и методов взаимодействия педагога и детей на каждом этапе урока. Для решения задач, поставленных на уроке, выбираются преимущественно групповые и командные формы организации деятельности учащихся в каждой из частей урока (подготовительной, основной, заключительной).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Непосредственное проведение урока и сравнение полученных результатов с тем, что планировалось. Выявление положительных и отрицательных моментов проведённого урока. </a:t>
            </a:r>
          </a:p>
          <a:p>
            <a:pPr marL="0" indent="0" algn="just">
              <a:buNone/>
            </a:pPr>
            <a:endParaRPr lang="ru-RU" sz="18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/>
                <a:cs typeface="Times New Roman"/>
              </a:rPr>
              <a:t>Уровень готовности учащихся оценивается по двум направлениям: физическая культура и социальная компетентность.</a:t>
            </a:r>
          </a:p>
          <a:p>
            <a:pPr marL="0" indent="0" algn="just">
              <a:buNone/>
            </a:pPr>
            <a:endParaRPr lang="ru-RU" sz="18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/>
                <a:cs typeface="Times New Roman"/>
              </a:rPr>
              <a:t>В физической культуре это – методическая, физическая и технико-тактическая подготовленность.</a:t>
            </a:r>
          </a:p>
          <a:p>
            <a:endParaRPr lang="ru-RU" sz="1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8987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34493" y="491594"/>
            <a:ext cx="7425820" cy="596058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000" b="1" i="1" dirty="0" smtClean="0">
                <a:latin typeface="Times New Roman"/>
                <a:cs typeface="Times New Roman"/>
              </a:rPr>
              <a:t>          В социальной компетенции следующие критерии: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Умеет сотрудничать со взрослыми и сверстниками в игровой, учебной, трудовой, общественно-полезной деятельности;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Умеет выражать свои потребности, переживания, состояния с использованием устной и письменной речи;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Умеет удовлетворять свои потребности и желания, в соответствии с правилами, обычаями, традициями;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Умеет предвидеть потребности, желания, поступки других людей;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Умеет адекватно реагировать на мнения, позиции, отношения других людей;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Готов (т.е. обладает кругом соответствующих умений) следовать правилам, обычаям, традициям в повседневной жизни;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Готов (т.е. обладает кругом соответствующих умений) систематически приобретать новые знания;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Готов соответствовать требованиям к себе как обучающемуся;</a:t>
            </a:r>
          </a:p>
          <a:p>
            <a:pPr algn="just"/>
            <a:r>
              <a:rPr lang="ru-RU" sz="2000" dirty="0" smtClean="0">
                <a:latin typeface="Times New Roman"/>
                <a:cs typeface="Times New Roman"/>
              </a:rPr>
              <a:t>Внесение изменений в последующую работу в соответствии с выявленными недочётами.</a:t>
            </a:r>
            <a:endParaRPr lang="ru-RU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7343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53624"/>
            <a:ext cx="8229600" cy="409662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latin typeface="Times New Roman"/>
                <a:cs typeface="Times New Roman"/>
              </a:rPr>
              <a:t>       Вывод.</a:t>
            </a:r>
            <a:endParaRPr lang="ru-RU" sz="2400" b="1" i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34493" y="727150"/>
            <a:ext cx="7425820" cy="58786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000" b="1" dirty="0" smtClean="0">
                <a:latin typeface="Times New Roman"/>
                <a:cs typeface="Times New Roman"/>
              </a:rPr>
              <a:t>По итогам работы можно отметить, что школьники: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Научились взаимодействовать друг с другом не только в игре, но и вне неё.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Расширили круг друзей.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Приобрели опыт общения с малознакомыми людьми.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Поняли, что отношения в процессе состязаний и вне могут существенно различаться.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Желание лучше проявить себя в игре мотивировало учащихся овладевать новыми умениями и навыками, которые они перенесли и в другие виды деятельности. В неформальном общении подростки передают эти умения друг другу.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В игре постоянно происходит моделирование ситуации, когда при ограниченном времени и постоянно изменяющихся условиях возникает необходимость оценить ситуацию, выбрать необходимое действие.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Выработалась психологическая стойкость: умение контролировать свои эмоции, выслушать и правильно воспринимать критику товарищей, учителя в свой адрес.</a:t>
            </a:r>
          </a:p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Участие в спортивных и подвижных играх позволило развить физические качества: быстроту, силу, ловкость, гибкость, выносливость.</a:t>
            </a:r>
          </a:p>
          <a:p>
            <a:pPr marL="0" indent="0">
              <a:buNone/>
            </a:pPr>
            <a:endParaRPr lang="ru-RU" sz="1800" b="1" i="1" dirty="0" smtClean="0">
              <a:latin typeface="Times New Roman"/>
              <a:cs typeface="Times New Roman"/>
            </a:endParaRPr>
          </a:p>
          <a:p>
            <a:endParaRPr lang="ru-RU" sz="1800" dirty="0" smtClean="0">
              <a:latin typeface="Times New Roman"/>
              <a:cs typeface="Times New Roman"/>
            </a:endParaRPr>
          </a:p>
          <a:p>
            <a:endParaRPr lang="ru-RU" sz="2000" dirty="0" smtClean="0">
              <a:latin typeface="Times New Roman"/>
              <a:cs typeface="Times New Roman"/>
            </a:endParaRPr>
          </a:p>
          <a:p>
            <a:endParaRPr lang="ru-RU" sz="2000" dirty="0" smtClean="0">
              <a:latin typeface="Times New Roman"/>
              <a:cs typeface="Times New Roman"/>
            </a:endParaRPr>
          </a:p>
          <a:p>
            <a:endParaRPr lang="ru-RU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530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Солнцестояние.thmx</Template>
  <TotalTime>309</TotalTime>
  <Words>1060</Words>
  <Application>Microsoft Macintosh PowerPoint</Application>
  <PresentationFormat>Экран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Методическая тема:   Спортивные и подвижные игры на уроках физической культуры как средство развития социальной компетенции</vt:lpstr>
      <vt:lpstr> Спортивные и подвижные игры на уроках физической культуры как средство развития социальной компетенции</vt:lpstr>
      <vt:lpstr>          Особенности спортивных и подвижных игр определяются…</vt:lpstr>
      <vt:lpstr>Специфика командных игр определяет требования: </vt:lpstr>
      <vt:lpstr>Презентация PowerPoint</vt:lpstr>
      <vt:lpstr>Основные критерии социальной компетенции учащихся, проявляемой в играх:</vt:lpstr>
      <vt:lpstr>Этапы проектирования урока:</vt:lpstr>
      <vt:lpstr>Презентация PowerPoint</vt:lpstr>
      <vt:lpstr>       Вывод.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Спортивные игры на уроках физической культуры как средство развития социальной компетенции</dc:title>
  <dc:creator>lexx</dc:creator>
  <cp:lastModifiedBy>lexx</cp:lastModifiedBy>
  <cp:revision>22</cp:revision>
  <dcterms:created xsi:type="dcterms:W3CDTF">2013-11-01T12:18:37Z</dcterms:created>
  <dcterms:modified xsi:type="dcterms:W3CDTF">2013-12-15T08:07:41Z</dcterms:modified>
</cp:coreProperties>
</file>