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4" r:id="rId29"/>
    <p:sldId id="285" r:id="rId30"/>
    <p:sldId id="286" r:id="rId31"/>
    <p:sldId id="288" r:id="rId32"/>
    <p:sldId id="289" r:id="rId33"/>
    <p:sldId id="287" r:id="rId34"/>
    <p:sldId id="290" r:id="rId35"/>
    <p:sldId id="291" r:id="rId36"/>
    <p:sldId id="292" r:id="rId37"/>
    <p:sldId id="293" r:id="rId38"/>
    <p:sldId id="294" r:id="rId39"/>
    <p:sldId id="295" r:id="rId40"/>
    <p:sldId id="296" r:id="rId41"/>
  </p:sldIdLst>
  <p:sldSz cx="9144000" cy="6858000" type="screen4x3"/>
  <p:notesSz cx="6858000" cy="9144000"/>
  <p:defaultText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2" d="100"/>
          <a:sy n="122" d="100"/>
        </p:scale>
        <p:origin x="-144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Название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4C12FB7E-A0D3-1042-B36B-CF4A3E90EBD1}" type="datetimeFigureOut">
              <a:rPr lang="ru-RU" smtClean="0"/>
              <a:t>01.11.13</a:t>
            </a:fld>
            <a:endParaRPr lang="ru-RU" dirty="0"/>
          </a:p>
        </p:txBody>
      </p:sp>
      <p:sp>
        <p:nvSpPr>
          <p:cNvPr id="20" name="Нижний колонтитул 19"/>
          <p:cNvSpPr>
            <a:spLocks noGrp="1"/>
          </p:cNvSpPr>
          <p:nvPr>
            <p:ph type="ftr" sz="quarter" idx="11"/>
          </p:nvPr>
        </p:nvSpPr>
        <p:spPr/>
        <p:txBody>
          <a:bodyPr/>
          <a:lstStyle>
            <a:extLst/>
          </a:lstStyle>
          <a:p>
            <a:endParaRPr lang="ru-RU" dirty="0"/>
          </a:p>
        </p:txBody>
      </p:sp>
      <p:sp>
        <p:nvSpPr>
          <p:cNvPr id="10" name="Номер слайда 9"/>
          <p:cNvSpPr>
            <a:spLocks noGrp="1"/>
          </p:cNvSpPr>
          <p:nvPr>
            <p:ph type="sldNum" sz="quarter" idx="12"/>
          </p:nvPr>
        </p:nvSpPr>
        <p:spPr/>
        <p:txBody>
          <a:bodyPr/>
          <a:lstStyle>
            <a:extLst/>
          </a:lstStyle>
          <a:p>
            <a:fld id="{C8EBBFAD-18E5-674A-83E7-0871546DC4D6}" type="slidenum">
              <a:rPr lang="ru-RU" smtClean="0"/>
              <a:t>‹#›</a:t>
            </a:fld>
            <a:endParaRPr lang="ru-RU" dirty="0"/>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 текс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C12FB7E-A0D3-1042-B36B-CF4A3E90EBD1}" type="datetimeFigureOut">
              <a:rPr lang="ru-RU" smtClean="0"/>
              <a:t>01.11.13</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C8EBBFAD-18E5-674A-83E7-0871546DC4D6}"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 загол.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C12FB7E-A0D3-1042-B36B-CF4A3E90EBD1}" type="datetimeFigureOut">
              <a:rPr lang="ru-RU" smtClean="0"/>
              <a:t>01.11.13</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C8EBBFAD-18E5-674A-83E7-0871546DC4D6}"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C12FB7E-A0D3-1042-B36B-CF4A3E90EBD1}" type="datetimeFigureOut">
              <a:rPr lang="ru-RU" smtClean="0"/>
              <a:t>01.11.13</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C8EBBFAD-18E5-674A-83E7-0871546DC4D6}"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Название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4C12FB7E-A0D3-1042-B36B-CF4A3E90EBD1}" type="datetimeFigureOut">
              <a:rPr lang="ru-RU" smtClean="0"/>
              <a:t>01.11.13</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C8EBBFAD-18E5-674A-83E7-0871546DC4D6}" type="slidenum">
              <a:rPr lang="ru-RU" smtClean="0"/>
              <a:t>‹#›</a:t>
            </a:fld>
            <a:endParaRPr lang="ru-RU" dirty="0"/>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C12FB7E-A0D3-1042-B36B-CF4A3E90EBD1}" type="datetimeFigureOut">
              <a:rPr lang="ru-RU" smtClean="0"/>
              <a:t>01.11.13</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C8EBBFAD-18E5-674A-83E7-0871546DC4D6}"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Название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4C12FB7E-A0D3-1042-B36B-CF4A3E90EBD1}" type="datetimeFigureOut">
              <a:rPr lang="ru-RU" smtClean="0"/>
              <a:t>01.11.13</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C8EBBFAD-18E5-674A-83E7-0871546DC4D6}"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4C12FB7E-A0D3-1042-B36B-CF4A3E90EBD1}" type="datetimeFigureOut">
              <a:rPr lang="ru-RU" smtClean="0"/>
              <a:t>01.11.13</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C8EBBFAD-18E5-674A-83E7-0871546DC4D6}"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Дата 1"/>
          <p:cNvSpPr>
            <a:spLocks noGrp="1"/>
          </p:cNvSpPr>
          <p:nvPr>
            <p:ph type="dt" sz="half" idx="10"/>
          </p:nvPr>
        </p:nvSpPr>
        <p:spPr/>
        <p:txBody>
          <a:bodyPr/>
          <a:lstStyle>
            <a:extLst/>
          </a:lstStyle>
          <a:p>
            <a:fld id="{4C12FB7E-A0D3-1042-B36B-CF4A3E90EBD1}" type="datetimeFigureOut">
              <a:rPr lang="ru-RU" smtClean="0"/>
              <a:t>01.11.13</a:t>
            </a:fld>
            <a:endParaRPr lang="ru-RU" dirty="0"/>
          </a:p>
        </p:txBody>
      </p:sp>
      <p:sp>
        <p:nvSpPr>
          <p:cNvPr id="3" name="Нижний колонтитул 2"/>
          <p:cNvSpPr>
            <a:spLocks noGrp="1"/>
          </p:cNvSpPr>
          <p:nvPr>
            <p:ph type="ftr" sz="quarter" idx="11"/>
          </p:nvPr>
        </p:nvSpPr>
        <p:spPr/>
        <p:txBody>
          <a:bodyPr/>
          <a:lstStyle>
            <a:extLst/>
          </a:lstStyle>
          <a:p>
            <a:endParaRPr lang="ru-RU" dirty="0"/>
          </a:p>
        </p:txBody>
      </p:sp>
      <p:sp>
        <p:nvSpPr>
          <p:cNvPr id="4" name="Номер слайда 3"/>
          <p:cNvSpPr>
            <a:spLocks noGrp="1"/>
          </p:cNvSpPr>
          <p:nvPr>
            <p:ph type="sldNum" sz="quarter" idx="12"/>
          </p:nvPr>
        </p:nvSpPr>
        <p:spPr/>
        <p:txBody>
          <a:bodyPr/>
          <a:lstStyle>
            <a:extLst/>
          </a:lstStyle>
          <a:p>
            <a:fld id="{C8EBBFAD-18E5-674A-83E7-0871546DC4D6}" type="slidenum">
              <a:rPr lang="ru-RU" smtClean="0"/>
              <a:t>‹#›</a:t>
            </a:fld>
            <a:endParaRPr lang="ru-RU" dirty="0"/>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C12FB7E-A0D3-1042-B36B-CF4A3E90EBD1}" type="datetimeFigureOut">
              <a:rPr lang="ru-RU" smtClean="0"/>
              <a:t>01.11.13</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C8EBBFAD-18E5-674A-83E7-0871546DC4D6}"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4C12FB7E-A0D3-1042-B36B-CF4A3E90EBD1}" type="datetimeFigureOut">
              <a:rPr lang="ru-RU" smtClean="0"/>
              <a:t>01.11.13</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C8EBBFAD-18E5-674A-83E7-0871546DC4D6}" type="slidenum">
              <a:rPr lang="ru-RU" smtClean="0"/>
              <a:t>‹#›</a:t>
            </a:fld>
            <a:endParaRPr lang="ru-RU" dirty="0"/>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dirty="0" smtClean="0"/>
              <a:t>Чтобы добавить рисунок, перетащите его на заполнитель или щелкните значок</a:t>
            </a:r>
            <a:endParaRPr kumimoji="0" lang="en-US" dirty="0"/>
          </a:p>
        </p:txBody>
      </p:sp>
      <p:sp>
        <p:nvSpPr>
          <p:cNvPr id="9" name="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Круговая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C12FB7E-A0D3-1042-B36B-CF4A3E90EBD1}" type="datetimeFigureOut">
              <a:rPr lang="ru-RU" smtClean="0"/>
              <a:t>01.11.13</a:t>
            </a:fld>
            <a:endParaRPr lang="ru-RU" dirty="0"/>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dirty="0"/>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8EBBFAD-18E5-674A-83E7-0871546DC4D6}" type="slidenum">
              <a:rPr lang="ru-RU" smtClean="0"/>
              <a:t>‹#›</a:t>
            </a:fld>
            <a:endParaRPr lang="ru-RU" dirty="0"/>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ctrTitle"/>
          </p:nvPr>
        </p:nvSpPr>
        <p:spPr>
          <a:xfrm>
            <a:off x="859923" y="1167537"/>
            <a:ext cx="7772400" cy="1177778"/>
          </a:xfrm>
        </p:spPr>
        <p:txBody>
          <a:bodyPr/>
          <a:lstStyle/>
          <a:p>
            <a:pPr algn="ctr"/>
            <a:r>
              <a:rPr lang="ru-RU" dirty="0" smtClean="0">
                <a:latin typeface="Times New Roman"/>
                <a:cs typeface="Times New Roman"/>
              </a:rPr>
              <a:t>Игры по видам спорта</a:t>
            </a:r>
            <a:endParaRPr lang="ru-RU" dirty="0">
              <a:latin typeface="Times New Roman"/>
              <a:cs typeface="Times New Roman"/>
            </a:endParaRPr>
          </a:p>
        </p:txBody>
      </p:sp>
      <p:sp>
        <p:nvSpPr>
          <p:cNvPr id="3" name="Подзаголовок 2"/>
          <p:cNvSpPr>
            <a:spLocks noGrp="1"/>
          </p:cNvSpPr>
          <p:nvPr>
            <p:ph type="subTitle" idx="1"/>
          </p:nvPr>
        </p:nvSpPr>
        <p:spPr>
          <a:xfrm>
            <a:off x="1371600" y="1843479"/>
            <a:ext cx="6873620" cy="4414109"/>
          </a:xfrm>
        </p:spPr>
        <p:txBody>
          <a:bodyPr>
            <a:normAutofit fontScale="92500" lnSpcReduction="10000"/>
          </a:bodyPr>
          <a:lstStyle/>
          <a:p>
            <a:pPr algn="r"/>
            <a:endParaRPr lang="ru-RU" sz="2000" dirty="0" smtClean="0">
              <a:latin typeface="Times New Roman"/>
              <a:cs typeface="Times New Roman"/>
            </a:endParaRPr>
          </a:p>
          <a:p>
            <a:pPr algn="r"/>
            <a:endParaRPr lang="ru-RU" sz="2000" dirty="0">
              <a:latin typeface="Times New Roman"/>
              <a:cs typeface="Times New Roman"/>
            </a:endParaRPr>
          </a:p>
          <a:p>
            <a:pPr algn="r"/>
            <a:endParaRPr lang="ru-RU" sz="2000" dirty="0" smtClean="0">
              <a:latin typeface="Times New Roman"/>
              <a:cs typeface="Times New Roman"/>
            </a:endParaRPr>
          </a:p>
          <a:p>
            <a:pPr algn="r"/>
            <a:endParaRPr lang="ru-RU" sz="2000" dirty="0">
              <a:latin typeface="Times New Roman"/>
              <a:cs typeface="Times New Roman"/>
            </a:endParaRPr>
          </a:p>
          <a:p>
            <a:pPr algn="r"/>
            <a:endParaRPr lang="ru-RU" sz="2000" dirty="0" smtClean="0">
              <a:latin typeface="Times New Roman"/>
              <a:cs typeface="Times New Roman"/>
            </a:endParaRPr>
          </a:p>
          <a:p>
            <a:pPr algn="r"/>
            <a:endParaRPr lang="ru-RU" sz="2000" dirty="0">
              <a:latin typeface="Times New Roman"/>
              <a:cs typeface="Times New Roman"/>
            </a:endParaRPr>
          </a:p>
          <a:p>
            <a:pPr algn="r"/>
            <a:r>
              <a:rPr lang="ru-RU" sz="2000" dirty="0" smtClean="0">
                <a:latin typeface="Times New Roman"/>
                <a:cs typeface="Times New Roman"/>
              </a:rPr>
              <a:t>Нагибина Елена Владимировна</a:t>
            </a:r>
          </a:p>
          <a:p>
            <a:pPr algn="r"/>
            <a:r>
              <a:rPr lang="ru-RU" sz="2000" dirty="0" smtClean="0">
                <a:latin typeface="Times New Roman"/>
                <a:cs typeface="Times New Roman"/>
              </a:rPr>
              <a:t>учитель физической культуры </a:t>
            </a:r>
          </a:p>
          <a:p>
            <a:pPr algn="r"/>
            <a:r>
              <a:rPr lang="ru-RU" sz="2000" dirty="0" smtClean="0">
                <a:latin typeface="Times New Roman"/>
                <a:cs typeface="Times New Roman"/>
              </a:rPr>
              <a:t>МАОУ «СОШ №25» г. Пермь</a:t>
            </a:r>
          </a:p>
          <a:p>
            <a:pPr algn="r"/>
            <a:endParaRPr lang="ru-RU" sz="2000" dirty="0">
              <a:latin typeface="Times New Roman"/>
              <a:cs typeface="Times New Roman"/>
            </a:endParaRPr>
          </a:p>
          <a:p>
            <a:pPr algn="r"/>
            <a:endParaRPr lang="ru-RU" sz="2000" dirty="0" smtClean="0">
              <a:latin typeface="Times New Roman"/>
              <a:cs typeface="Times New Roman"/>
            </a:endParaRPr>
          </a:p>
          <a:p>
            <a:pPr algn="r"/>
            <a:r>
              <a:rPr lang="ru-RU" sz="2000" dirty="0" smtClean="0">
                <a:latin typeface="Times New Roman"/>
                <a:cs typeface="Times New Roman"/>
              </a:rPr>
              <a:t>Приложение к презентации «Спортивные и подвижные игры как средство развития социальной компетенции»</a:t>
            </a:r>
          </a:p>
          <a:p>
            <a:pPr algn="r"/>
            <a:endParaRPr lang="ru-RU" sz="2000" dirty="0">
              <a:latin typeface="Times New Roman"/>
              <a:cs typeface="Times New Roman"/>
            </a:endParaRPr>
          </a:p>
        </p:txBody>
      </p:sp>
    </p:spTree>
    <p:extLst>
      <p:ext uri="{BB962C8B-B14F-4D97-AF65-F5344CB8AC3E}">
        <p14:creationId xmlns:p14="http://schemas.microsoft.com/office/powerpoint/2010/main" val="406111523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435608" y="274638"/>
            <a:ext cx="7498080" cy="606136"/>
          </a:xfrm>
        </p:spPr>
        <p:txBody>
          <a:bodyPr>
            <a:normAutofit/>
          </a:bodyPr>
          <a:lstStyle/>
          <a:p>
            <a:pPr algn="ctr"/>
            <a:r>
              <a:rPr lang="en-US" sz="2800" b="1" i="1" dirty="0">
                <a:effectLst/>
                <a:latin typeface="Times New Roman"/>
                <a:cs typeface="Times New Roman"/>
              </a:rPr>
              <a:t>Легкая атлетика</a:t>
            </a:r>
            <a:endParaRPr lang="ru-RU" sz="2800" i="1" dirty="0">
              <a:effectLst/>
              <a:latin typeface="Times New Roman"/>
              <a:cs typeface="Times New Roman"/>
            </a:endParaRPr>
          </a:p>
        </p:txBody>
      </p:sp>
      <p:sp>
        <p:nvSpPr>
          <p:cNvPr id="3" name="Содержимое 2"/>
          <p:cNvSpPr>
            <a:spLocks noGrp="1"/>
          </p:cNvSpPr>
          <p:nvPr>
            <p:ph idx="1"/>
          </p:nvPr>
        </p:nvSpPr>
        <p:spPr>
          <a:xfrm>
            <a:off x="1435608" y="572585"/>
            <a:ext cx="7498080" cy="5675816"/>
          </a:xfrm>
        </p:spPr>
        <p:txBody>
          <a:bodyPr>
            <a:normAutofit fontScale="92500" lnSpcReduction="20000"/>
          </a:bodyPr>
          <a:lstStyle/>
          <a:p>
            <a:pPr marL="82296" indent="0" algn="ctr">
              <a:buNone/>
            </a:pPr>
            <a:endParaRPr lang="en-US" sz="2600" b="1" i="1" dirty="0" smtClean="0">
              <a:latin typeface="Times New Roman"/>
              <a:cs typeface="Times New Roman"/>
            </a:endParaRPr>
          </a:p>
          <a:p>
            <a:pPr marL="82296" indent="0" algn="ctr">
              <a:buNone/>
            </a:pPr>
            <a:r>
              <a:rPr lang="en-US" sz="2600" b="1" i="1" dirty="0" smtClean="0">
                <a:latin typeface="Times New Roman"/>
                <a:cs typeface="Times New Roman"/>
              </a:rPr>
              <a:t>Бег </a:t>
            </a:r>
            <a:r>
              <a:rPr lang="en-US" sz="2600" b="1" i="1" dirty="0">
                <a:latin typeface="Times New Roman"/>
                <a:cs typeface="Times New Roman"/>
              </a:rPr>
              <a:t>под </a:t>
            </a:r>
            <a:r>
              <a:rPr lang="en-US" sz="2600" b="1" i="1" dirty="0" smtClean="0">
                <a:latin typeface="Times New Roman"/>
                <a:cs typeface="Times New Roman"/>
              </a:rPr>
              <a:t>уклон</a:t>
            </a:r>
          </a:p>
          <a:p>
            <a:pPr marL="82296" indent="0" algn="ctr">
              <a:buNone/>
            </a:pPr>
            <a:endParaRPr lang="ru-RU" sz="2600" dirty="0">
              <a:latin typeface="Times New Roman"/>
              <a:cs typeface="Times New Roman"/>
            </a:endParaRPr>
          </a:p>
          <a:p>
            <a:pPr marL="82296" indent="0">
              <a:buNone/>
            </a:pPr>
            <a:r>
              <a:rPr lang="en-US" sz="2600" b="1" dirty="0">
                <a:latin typeface="Times New Roman"/>
                <a:cs typeface="Times New Roman"/>
              </a:rPr>
              <a:t>Цель:</a:t>
            </a:r>
            <a:r>
              <a:rPr lang="en-US" sz="2600" dirty="0">
                <a:latin typeface="Times New Roman"/>
                <a:cs typeface="Times New Roman"/>
              </a:rPr>
              <a:t> развитие быстроты в облегченных условиях и внимания. Используется в качестве вспомогательного упражнения для учебных заданий в беге на короткие дистанции. </a:t>
            </a:r>
            <a:r>
              <a:rPr lang="en-US" sz="2600" b="1" dirty="0">
                <a:latin typeface="Times New Roman"/>
                <a:cs typeface="Times New Roman"/>
              </a:rPr>
              <a:t>Организация:</a:t>
            </a:r>
            <a:r>
              <a:rPr lang="en-US" sz="2600" dirty="0">
                <a:latin typeface="Times New Roman"/>
                <a:cs typeface="Times New Roman"/>
              </a:rPr>
              <a:t> на свободной поляне с уклоном до 10-12 класс выстраивается в одну шеренгу за общей стартовой линией. Впереди через 20 и 50 м проведены две поперечные контрольные линии. </a:t>
            </a:r>
            <a:r>
              <a:rPr lang="en-US" sz="2600" b="1" dirty="0">
                <a:latin typeface="Times New Roman"/>
                <a:cs typeface="Times New Roman"/>
              </a:rPr>
              <a:t>Проведение:</a:t>
            </a:r>
            <a:r>
              <a:rPr lang="en-US" sz="2600" dirty="0">
                <a:latin typeface="Times New Roman"/>
                <a:cs typeface="Times New Roman"/>
              </a:rPr>
              <a:t> По сигналу все игроки бегут вперед, под уклон, причем первые 20 м они должны бежать равномерно, не обгоняя друг друга, а поравнявшись с первой линией, начать бег на перегонки. Побеждает участник, который первый пересечет 50 м линию, не нарушая правил. Зачет у мальчиков и девочек раздельный.</a:t>
            </a:r>
            <a:endParaRPr lang="ru-RU" sz="2600" dirty="0">
              <a:latin typeface="Times New Roman"/>
              <a:cs typeface="Times New Roman"/>
            </a:endParaRPr>
          </a:p>
          <a:p>
            <a:endParaRPr lang="ru-RU" dirty="0"/>
          </a:p>
        </p:txBody>
      </p:sp>
    </p:spTree>
    <p:extLst>
      <p:ext uri="{BB962C8B-B14F-4D97-AF65-F5344CB8AC3E}">
        <p14:creationId xmlns:p14="http://schemas.microsoft.com/office/powerpoint/2010/main" val="320535798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435608" y="274638"/>
            <a:ext cx="7498080" cy="45719"/>
          </a:xfrm>
        </p:spPr>
        <p:txBody>
          <a:bodyPr>
            <a:normAutofit fontScale="90000"/>
          </a:bodyPr>
          <a:lstStyle/>
          <a:p>
            <a:endParaRPr lang="ru-RU" dirty="0"/>
          </a:p>
        </p:txBody>
      </p:sp>
      <p:sp>
        <p:nvSpPr>
          <p:cNvPr id="3" name="Содержимое 2"/>
          <p:cNvSpPr>
            <a:spLocks noGrp="1"/>
          </p:cNvSpPr>
          <p:nvPr>
            <p:ph idx="1"/>
          </p:nvPr>
        </p:nvSpPr>
        <p:spPr>
          <a:xfrm>
            <a:off x="1435608" y="274638"/>
            <a:ext cx="7498080" cy="5973762"/>
          </a:xfrm>
        </p:spPr>
        <p:txBody>
          <a:bodyPr/>
          <a:lstStyle/>
          <a:p>
            <a:endParaRPr lang="ru-RU" dirty="0"/>
          </a:p>
        </p:txBody>
      </p:sp>
      <p:sp>
        <p:nvSpPr>
          <p:cNvPr id="4" name="Прямоугольник 3"/>
          <p:cNvSpPr/>
          <p:nvPr/>
        </p:nvSpPr>
        <p:spPr>
          <a:xfrm>
            <a:off x="1435608" y="320357"/>
            <a:ext cx="7498080" cy="5632311"/>
          </a:xfrm>
          <a:prstGeom prst="rect">
            <a:avLst/>
          </a:prstGeom>
        </p:spPr>
        <p:txBody>
          <a:bodyPr wrap="square">
            <a:spAutoFit/>
          </a:bodyPr>
          <a:lstStyle/>
          <a:p>
            <a:pPr algn="ctr"/>
            <a:r>
              <a:rPr lang="en-US" sz="2000" b="1" i="1" dirty="0">
                <a:latin typeface="Times New Roman"/>
                <a:cs typeface="Times New Roman"/>
              </a:rPr>
              <a:t>Эстафета с препятствиями</a:t>
            </a:r>
            <a:endParaRPr lang="ru-RU" sz="2000" dirty="0">
              <a:latin typeface="Times New Roman"/>
              <a:cs typeface="Times New Roman"/>
            </a:endParaRPr>
          </a:p>
          <a:p>
            <a:r>
              <a:rPr lang="en-US" sz="2000" b="1" dirty="0">
                <a:latin typeface="Times New Roman"/>
                <a:cs typeface="Times New Roman"/>
              </a:rPr>
              <a:t>Цель:</a:t>
            </a:r>
            <a:r>
              <a:rPr lang="en-US" sz="2000" dirty="0">
                <a:latin typeface="Times New Roman"/>
                <a:cs typeface="Times New Roman"/>
              </a:rPr>
              <a:t> развитие быстроты и ловкости. Используется в качестве подводящего упражнения для учебных занятий с передачей эстафеты. </a:t>
            </a:r>
            <a:r>
              <a:rPr lang="en-US" sz="2000" b="1" dirty="0">
                <a:latin typeface="Times New Roman"/>
                <a:cs typeface="Times New Roman"/>
              </a:rPr>
              <a:t>Организация: </a:t>
            </a:r>
            <a:r>
              <a:rPr lang="en-US" sz="2000" dirty="0">
                <a:latin typeface="Times New Roman"/>
                <a:cs typeface="Times New Roman"/>
              </a:rPr>
              <a:t>класс делится на 2 команды, выстраивающиеся в колонну по одному за общей стартовой линией. Интервал между колоннами – 3 м. Направляющие получают по эстафетной палочки. В 15 м стоит поворотная стойка, а посередине 15-м отрезка кладется обруч, в центре которого мелом очерчивается небольшой белый кружок. </a:t>
            </a:r>
            <a:r>
              <a:rPr lang="en-US" sz="2000" b="1" dirty="0">
                <a:latin typeface="Times New Roman"/>
                <a:cs typeface="Times New Roman"/>
              </a:rPr>
              <a:t>Проведение:</a:t>
            </a:r>
            <a:r>
              <a:rPr lang="en-US" sz="2000" dirty="0">
                <a:latin typeface="Times New Roman"/>
                <a:cs typeface="Times New Roman"/>
              </a:rPr>
              <a:t> По сигналу направляющие игроки колонн бегут к поворотной стойке, добежав до лежащего на пути обруча, пролезают сквозь него, затем кладут обруч на место, с белым кружком в центре, и бегут дальше. Поравнявшись с поворотной стойкой, огибают ее и возвращаются обратно, пролезая снова сквозь обруч, после чего по правилам легкоатлетической эстафеты передают палочку следующему игроку. Выигрывает команда, закончившая эстафету быстрее.</a:t>
            </a:r>
            <a:endParaRPr lang="ru-RU" sz="2000" dirty="0">
              <a:latin typeface="Times New Roman"/>
              <a:cs typeface="Times New Roman"/>
            </a:endParaRPr>
          </a:p>
        </p:txBody>
      </p:sp>
    </p:spTree>
    <p:extLst>
      <p:ext uri="{BB962C8B-B14F-4D97-AF65-F5344CB8AC3E}">
        <p14:creationId xmlns:p14="http://schemas.microsoft.com/office/powerpoint/2010/main" val="29791112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435608" y="274638"/>
            <a:ext cx="7498080" cy="45719"/>
          </a:xfrm>
        </p:spPr>
        <p:txBody>
          <a:bodyPr>
            <a:normAutofit fontScale="90000"/>
          </a:bodyPr>
          <a:lstStyle/>
          <a:p>
            <a:endParaRPr lang="ru-RU" dirty="0"/>
          </a:p>
        </p:txBody>
      </p:sp>
      <p:sp>
        <p:nvSpPr>
          <p:cNvPr id="3" name="Содержимое 2"/>
          <p:cNvSpPr>
            <a:spLocks noGrp="1"/>
          </p:cNvSpPr>
          <p:nvPr>
            <p:ph idx="1"/>
          </p:nvPr>
        </p:nvSpPr>
        <p:spPr>
          <a:xfrm>
            <a:off x="1435608" y="274638"/>
            <a:ext cx="7498080" cy="5973762"/>
          </a:xfrm>
        </p:spPr>
        <p:txBody>
          <a:bodyPr>
            <a:normAutofit/>
          </a:bodyPr>
          <a:lstStyle/>
          <a:p>
            <a:pPr marL="82296" indent="0" algn="ctr">
              <a:buNone/>
            </a:pPr>
            <a:r>
              <a:rPr lang="en-US" sz="2400" b="1" i="1" dirty="0">
                <a:latin typeface="Times New Roman"/>
                <a:cs typeface="Times New Roman"/>
              </a:rPr>
              <a:t>Прыжки на одной </a:t>
            </a:r>
            <a:r>
              <a:rPr lang="en-US" sz="2400" b="1" i="1" dirty="0" smtClean="0">
                <a:latin typeface="Times New Roman"/>
                <a:cs typeface="Times New Roman"/>
              </a:rPr>
              <a:t>ноге</a:t>
            </a:r>
          </a:p>
          <a:p>
            <a:pPr marL="82296" indent="0" algn="ctr">
              <a:buNone/>
            </a:pPr>
            <a:endParaRPr lang="ru-RU" sz="2400" dirty="0">
              <a:latin typeface="Times New Roman"/>
              <a:cs typeface="Times New Roman"/>
            </a:endParaRPr>
          </a:p>
          <a:p>
            <a:pPr marL="82296" indent="0">
              <a:buNone/>
            </a:pPr>
            <a:r>
              <a:rPr lang="en-US" sz="2000" b="1" dirty="0">
                <a:latin typeface="Times New Roman"/>
                <a:cs typeface="Times New Roman"/>
              </a:rPr>
              <a:t>Цель:</a:t>
            </a:r>
            <a:r>
              <a:rPr lang="en-US" sz="2000" dirty="0">
                <a:latin typeface="Times New Roman"/>
                <a:cs typeface="Times New Roman"/>
              </a:rPr>
              <a:t> развитие силы, ловкости, прыгучести. Используется в качестве вспомогательного упражнения для учебных заданий по прыжкам в длину. </a:t>
            </a:r>
            <a:r>
              <a:rPr lang="en-US" sz="2000" b="1" dirty="0">
                <a:latin typeface="Times New Roman"/>
                <a:cs typeface="Times New Roman"/>
              </a:rPr>
              <a:t>Организация: </a:t>
            </a:r>
            <a:r>
              <a:rPr lang="en-US" sz="2000" dirty="0">
                <a:latin typeface="Times New Roman"/>
                <a:cs typeface="Times New Roman"/>
              </a:rPr>
              <a:t>класс делится на 2 команды, выстраивающиеся в колонну по одному за общей стартовой линией.  </a:t>
            </a:r>
            <a:r>
              <a:rPr lang="en-US" sz="2000" b="1" dirty="0">
                <a:latin typeface="Times New Roman"/>
                <a:cs typeface="Times New Roman"/>
              </a:rPr>
              <a:t>Проведение:</a:t>
            </a:r>
            <a:r>
              <a:rPr lang="en-US" sz="2000" dirty="0">
                <a:latin typeface="Times New Roman"/>
                <a:cs typeface="Times New Roman"/>
              </a:rPr>
              <a:t> По сигналу направляющие игроки колонн, стоя на одной ноге, выполняют ее пять прыжков подряд, как можно дальше вперед, и останавливаются. Вторые номера начинают выполнение этого задания с места остановки предыдущего прыгуна своей команды и т.д. Победитель определяется по общей длине прыжков всех игроков команды.</a:t>
            </a:r>
            <a:endParaRPr lang="ru-RU" sz="2000" dirty="0">
              <a:latin typeface="Times New Roman"/>
              <a:cs typeface="Times New Roman"/>
            </a:endParaRPr>
          </a:p>
          <a:p>
            <a:endParaRPr lang="ru-RU" dirty="0"/>
          </a:p>
        </p:txBody>
      </p:sp>
    </p:spTree>
    <p:extLst>
      <p:ext uri="{BB962C8B-B14F-4D97-AF65-F5344CB8AC3E}">
        <p14:creationId xmlns:p14="http://schemas.microsoft.com/office/powerpoint/2010/main" val="290838774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1435608" y="968188"/>
            <a:ext cx="7498080" cy="5280212"/>
          </a:xfrm>
        </p:spPr>
        <p:txBody>
          <a:bodyPr>
            <a:normAutofit fontScale="77500" lnSpcReduction="20000"/>
          </a:bodyPr>
          <a:lstStyle/>
          <a:p>
            <a:pPr marL="82296" indent="0" algn="ctr">
              <a:buNone/>
            </a:pPr>
            <a:r>
              <a:rPr lang="en-US" sz="2900" b="1" i="1" dirty="0">
                <a:latin typeface="Times New Roman"/>
                <a:cs typeface="Times New Roman"/>
              </a:rPr>
              <a:t>Перепрыгни «ручей</a:t>
            </a:r>
            <a:r>
              <a:rPr lang="en-US" sz="2900" b="1" i="1" dirty="0" smtClean="0">
                <a:latin typeface="Times New Roman"/>
                <a:cs typeface="Times New Roman"/>
              </a:rPr>
              <a:t>»</a:t>
            </a:r>
          </a:p>
          <a:p>
            <a:pPr marL="82296" indent="0" algn="ctr">
              <a:buNone/>
            </a:pPr>
            <a:endParaRPr lang="ru-RU" sz="2900" dirty="0">
              <a:latin typeface="Times New Roman"/>
              <a:cs typeface="Times New Roman"/>
            </a:endParaRPr>
          </a:p>
          <a:p>
            <a:pPr marL="82296" indent="0">
              <a:buNone/>
            </a:pPr>
            <a:r>
              <a:rPr lang="en-US" sz="2900" b="1" dirty="0">
                <a:latin typeface="Times New Roman"/>
                <a:cs typeface="Times New Roman"/>
              </a:rPr>
              <a:t>Цель:</a:t>
            </a:r>
            <a:r>
              <a:rPr lang="en-US" sz="2900" dirty="0">
                <a:latin typeface="Times New Roman"/>
                <a:cs typeface="Times New Roman"/>
              </a:rPr>
              <a:t> развитие быстроты, прыгучести, расчетливости. Используется в качестве вспомогательного упражнения для учебных заданий по прыжкам в длину. </a:t>
            </a:r>
            <a:r>
              <a:rPr lang="en-US" sz="2900" b="1" dirty="0">
                <a:latin typeface="Times New Roman"/>
                <a:cs typeface="Times New Roman"/>
              </a:rPr>
              <a:t>Организация: </a:t>
            </a:r>
            <a:r>
              <a:rPr lang="en-US" sz="2900" dirty="0">
                <a:latin typeface="Times New Roman"/>
                <a:cs typeface="Times New Roman"/>
              </a:rPr>
              <a:t>класс делится на две команды, строящиеся в колонну по одному за стартовой линией. Через 8 м от старта двумя параллельными линиями обозначается условный ручей двухметровой ширины, а еще через 8 м перед каждой колонной ставится поворотная стойка. </a:t>
            </a:r>
            <a:r>
              <a:rPr lang="en-US" sz="2900" b="1" dirty="0">
                <a:latin typeface="Times New Roman"/>
                <a:cs typeface="Times New Roman"/>
              </a:rPr>
              <a:t>Проведение:</a:t>
            </a:r>
            <a:r>
              <a:rPr lang="en-US" sz="2900" dirty="0">
                <a:latin typeface="Times New Roman"/>
                <a:cs typeface="Times New Roman"/>
              </a:rPr>
              <a:t> По сигналу направляющие игроки колонн бегут к поворотной стойке, с разбега перепрыгивают через ручей, огибают стойку и возвращаются обратно, преодолевая ручей тем же способом, и передают эстафету следующему игроку. За каждое непреодоление ручья команде добавляются 2 штрафные секунды. Выигрывает команда, закончившая эстафету за  наименьшее время.</a:t>
            </a:r>
            <a:r>
              <a:rPr lang="ru-RU" sz="2900" dirty="0">
                <a:latin typeface="Times New Roman"/>
                <a:cs typeface="Times New Roman"/>
              </a:rPr>
              <a:t> </a:t>
            </a:r>
          </a:p>
        </p:txBody>
      </p:sp>
    </p:spTree>
    <p:extLst>
      <p:ext uri="{BB962C8B-B14F-4D97-AF65-F5344CB8AC3E}">
        <p14:creationId xmlns:p14="http://schemas.microsoft.com/office/powerpoint/2010/main" val="155619371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1435608" y="1103526"/>
            <a:ext cx="7498080" cy="5144874"/>
          </a:xfrm>
        </p:spPr>
        <p:txBody>
          <a:bodyPr>
            <a:normAutofit fontScale="77500" lnSpcReduction="20000"/>
          </a:bodyPr>
          <a:lstStyle/>
          <a:p>
            <a:pPr marL="82296" indent="0" algn="ctr">
              <a:buNone/>
            </a:pPr>
            <a:r>
              <a:rPr lang="en-US" sz="2900" b="1" i="1" dirty="0">
                <a:latin typeface="Times New Roman"/>
                <a:cs typeface="Times New Roman"/>
              </a:rPr>
              <a:t>Меткие </a:t>
            </a:r>
            <a:r>
              <a:rPr lang="en-US" sz="2900" b="1" i="1" dirty="0" smtClean="0">
                <a:latin typeface="Times New Roman"/>
                <a:cs typeface="Times New Roman"/>
              </a:rPr>
              <a:t>метания</a:t>
            </a:r>
          </a:p>
          <a:p>
            <a:pPr marL="82296" indent="0" algn="ctr">
              <a:buNone/>
            </a:pPr>
            <a:endParaRPr lang="ru-RU" sz="2900" dirty="0">
              <a:latin typeface="Times New Roman"/>
              <a:cs typeface="Times New Roman"/>
            </a:endParaRPr>
          </a:p>
          <a:p>
            <a:pPr marL="82296" indent="0">
              <a:buNone/>
            </a:pPr>
            <a:r>
              <a:rPr lang="en-US" sz="2900" b="1" dirty="0">
                <a:latin typeface="Times New Roman"/>
                <a:cs typeface="Times New Roman"/>
              </a:rPr>
              <a:t>Цель:</a:t>
            </a:r>
            <a:r>
              <a:rPr lang="en-US" sz="2900" dirty="0">
                <a:latin typeface="Times New Roman"/>
                <a:cs typeface="Times New Roman"/>
              </a:rPr>
              <a:t> развитие ловкости, расчетливости. Используется в качестве вспомогательного упражнения для учебных заданий по метаниям в цель. </a:t>
            </a:r>
            <a:r>
              <a:rPr lang="en-US" sz="2900" b="1" dirty="0">
                <a:latin typeface="Times New Roman"/>
                <a:cs typeface="Times New Roman"/>
              </a:rPr>
              <a:t>Организация: </a:t>
            </a:r>
            <a:r>
              <a:rPr lang="en-US" sz="2900" dirty="0">
                <a:latin typeface="Times New Roman"/>
                <a:cs typeface="Times New Roman"/>
              </a:rPr>
              <a:t>класс делится на соревнующиеся пары, которым выдаются по малому мячу и гимнастической булаве. Игроки каждой пары становятся лицом к друг другу по концам 8-м линии, в середину которой ставят булаву. На линии сделаны поперечные отметки на расстоянии 1 м. </a:t>
            </a:r>
            <a:r>
              <a:rPr lang="en-US" sz="2900" b="1" dirty="0">
                <a:latin typeface="Times New Roman"/>
                <a:cs typeface="Times New Roman"/>
              </a:rPr>
              <a:t>Проведение:</a:t>
            </a:r>
            <a:r>
              <a:rPr lang="en-US" sz="2900" dirty="0">
                <a:latin typeface="Times New Roman"/>
                <a:cs typeface="Times New Roman"/>
              </a:rPr>
              <a:t> По сигналу игроки в парах начинают по очереди бросать мяч в булаву, стараясь ее опрокинуть. Сбивший булаву игрок переставляет ее на метр ближе к себе, а игра продолжается на тех же условиях. Выигрывает тот, кто меткими метаниями приведет булаву к себе.</a:t>
            </a:r>
            <a:endParaRPr lang="ru-RU" sz="2900" dirty="0">
              <a:latin typeface="Times New Roman"/>
              <a:cs typeface="Times New Roman"/>
            </a:endParaRPr>
          </a:p>
          <a:p>
            <a:endParaRPr lang="ru-RU" dirty="0"/>
          </a:p>
        </p:txBody>
      </p:sp>
    </p:spTree>
    <p:extLst>
      <p:ext uri="{BB962C8B-B14F-4D97-AF65-F5344CB8AC3E}">
        <p14:creationId xmlns:p14="http://schemas.microsoft.com/office/powerpoint/2010/main" val="405521446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1435608" y="968188"/>
            <a:ext cx="7498080" cy="5280212"/>
          </a:xfrm>
        </p:spPr>
        <p:txBody>
          <a:bodyPr>
            <a:normAutofit fontScale="77500" lnSpcReduction="20000"/>
          </a:bodyPr>
          <a:lstStyle/>
          <a:p>
            <a:pPr marL="82296" indent="0" algn="ctr">
              <a:buNone/>
            </a:pPr>
            <a:r>
              <a:rPr lang="en-US" sz="2900" b="1" i="1" dirty="0">
                <a:latin typeface="Times New Roman"/>
                <a:cs typeface="Times New Roman"/>
              </a:rPr>
              <a:t>Увернись от </a:t>
            </a:r>
            <a:r>
              <a:rPr lang="en-US" sz="2900" b="1" i="1" dirty="0" smtClean="0">
                <a:latin typeface="Times New Roman"/>
                <a:cs typeface="Times New Roman"/>
              </a:rPr>
              <a:t>мяча</a:t>
            </a:r>
          </a:p>
          <a:p>
            <a:pPr marL="82296" indent="0" algn="ctr">
              <a:buNone/>
            </a:pPr>
            <a:endParaRPr lang="ru-RU" sz="2900" dirty="0">
              <a:latin typeface="Times New Roman"/>
              <a:cs typeface="Times New Roman"/>
            </a:endParaRPr>
          </a:p>
          <a:p>
            <a:pPr marL="82296" indent="0">
              <a:buNone/>
            </a:pPr>
            <a:r>
              <a:rPr lang="en-US" sz="2900" b="1" dirty="0">
                <a:latin typeface="Times New Roman"/>
                <a:cs typeface="Times New Roman"/>
              </a:rPr>
              <a:t>Цель:</a:t>
            </a:r>
            <a:r>
              <a:rPr lang="en-US" sz="2900" dirty="0">
                <a:latin typeface="Times New Roman"/>
                <a:cs typeface="Times New Roman"/>
              </a:rPr>
              <a:t> развитие быстроты и ловкости, оперативного мышления. Используется в качестве подводящего упражнения для учебных заданий с метаниями мяча в цель. </a:t>
            </a:r>
            <a:r>
              <a:rPr lang="en-US" sz="2900" b="1" dirty="0">
                <a:latin typeface="Times New Roman"/>
                <a:cs typeface="Times New Roman"/>
              </a:rPr>
              <a:t>Организация: </a:t>
            </a:r>
            <a:r>
              <a:rPr lang="en-US" sz="2900" dirty="0">
                <a:latin typeface="Times New Roman"/>
                <a:cs typeface="Times New Roman"/>
              </a:rPr>
              <a:t>участники игры расходятся по площадке, в центре которой располагается водящий с теннисным мячом в руках. </a:t>
            </a:r>
            <a:r>
              <a:rPr lang="en-US" sz="2900" b="1" dirty="0">
                <a:latin typeface="Times New Roman"/>
                <a:cs typeface="Times New Roman"/>
              </a:rPr>
              <a:t>Проведение:</a:t>
            </a:r>
            <a:r>
              <a:rPr lang="en-US" sz="2900" dirty="0">
                <a:latin typeface="Times New Roman"/>
                <a:cs typeface="Times New Roman"/>
              </a:rPr>
              <a:t> По сигналу игроки произвольно передвигаются по площадке, увертываясь от мяча, метаемого в них водящим. Участник, в которого попали мячом, поступает в группу поддержки водящего и вместе с ним осаливают остальных игроков с использованием вспомогательных передач мяча. В результате число осаленных игроков увеличивается. Победителем объявляется последний, оставшийся неосаленным игрок, признаваемый самым быстрым и ловким.</a:t>
            </a:r>
            <a:endParaRPr lang="ru-RU" sz="2900" dirty="0">
              <a:latin typeface="Times New Roman"/>
              <a:cs typeface="Times New Roman"/>
            </a:endParaRPr>
          </a:p>
          <a:p>
            <a:endParaRPr lang="ru-RU" dirty="0"/>
          </a:p>
        </p:txBody>
      </p:sp>
    </p:spTree>
    <p:extLst>
      <p:ext uri="{BB962C8B-B14F-4D97-AF65-F5344CB8AC3E}">
        <p14:creationId xmlns:p14="http://schemas.microsoft.com/office/powerpoint/2010/main" val="341980988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1435608" y="770386"/>
            <a:ext cx="7498080" cy="5478014"/>
          </a:xfrm>
        </p:spPr>
        <p:txBody>
          <a:bodyPr>
            <a:normAutofit fontScale="77500" lnSpcReduction="20000"/>
          </a:bodyPr>
          <a:lstStyle/>
          <a:p>
            <a:pPr marL="82296" indent="0" algn="ctr">
              <a:buNone/>
            </a:pPr>
            <a:r>
              <a:rPr lang="en-US" sz="2900" b="1" i="1" dirty="0">
                <a:latin typeface="Times New Roman"/>
                <a:cs typeface="Times New Roman"/>
              </a:rPr>
              <a:t>Метание с предельным </a:t>
            </a:r>
            <a:r>
              <a:rPr lang="en-US" sz="2900" b="1" i="1" dirty="0" smtClean="0">
                <a:latin typeface="Times New Roman"/>
                <a:cs typeface="Times New Roman"/>
              </a:rPr>
              <a:t>отскоком</a:t>
            </a:r>
          </a:p>
          <a:p>
            <a:pPr marL="82296" indent="0" algn="ctr">
              <a:buNone/>
            </a:pPr>
            <a:endParaRPr lang="ru-RU" sz="2900" dirty="0">
              <a:latin typeface="Times New Roman"/>
              <a:cs typeface="Times New Roman"/>
            </a:endParaRPr>
          </a:p>
          <a:p>
            <a:pPr marL="82296" indent="0">
              <a:buNone/>
            </a:pPr>
            <a:r>
              <a:rPr lang="en-US" sz="2900" b="1" dirty="0">
                <a:latin typeface="Times New Roman"/>
                <a:cs typeface="Times New Roman"/>
              </a:rPr>
              <a:t>Цель:</a:t>
            </a:r>
            <a:r>
              <a:rPr lang="en-US" sz="2900" dirty="0">
                <a:latin typeface="Times New Roman"/>
                <a:cs typeface="Times New Roman"/>
              </a:rPr>
              <a:t> развитие ловкости, расчетливости, силы. Используется в качестве вспомогательного упражнения для учебных заданий по метаниям мяча и гранаты в цель и на дальность. </a:t>
            </a:r>
            <a:r>
              <a:rPr lang="en-US" sz="2900" b="1" dirty="0">
                <a:latin typeface="Times New Roman"/>
                <a:cs typeface="Times New Roman"/>
              </a:rPr>
              <a:t>Организация: </a:t>
            </a:r>
            <a:r>
              <a:rPr lang="en-US" sz="2900" dirty="0">
                <a:latin typeface="Times New Roman"/>
                <a:cs typeface="Times New Roman"/>
              </a:rPr>
              <a:t>В 8 м напротив баскетбольного щита, проводится стартовая линия. За ней через каждый метр проводятся параллельные линии с цифровым указанием метража. Класс делится на 2 команды, и они строятся колоннами по одному за стартовой линией. Направляющие получают по мячу. </a:t>
            </a:r>
            <a:r>
              <a:rPr lang="en-US" sz="2900" b="1" dirty="0">
                <a:latin typeface="Times New Roman"/>
                <a:cs typeface="Times New Roman"/>
              </a:rPr>
              <a:t>Проведение:</a:t>
            </a:r>
            <a:r>
              <a:rPr lang="en-US" sz="2900" dirty="0">
                <a:latin typeface="Times New Roman"/>
                <a:cs typeface="Times New Roman"/>
              </a:rPr>
              <a:t> По сигналу направляющие игроки колонн метают мяч в щит на дальность отскока, сразу же бегом подбирают его и отдают следующему участнику. Чем дальше отскок, тем больше очков. Побеждает команда, игроки которой наберут большую сумму очков.</a:t>
            </a:r>
            <a:endParaRPr lang="ru-RU" sz="2900" dirty="0">
              <a:latin typeface="Times New Roman"/>
              <a:cs typeface="Times New Roman"/>
            </a:endParaRPr>
          </a:p>
          <a:p>
            <a:endParaRPr lang="ru-RU" dirty="0"/>
          </a:p>
        </p:txBody>
      </p:sp>
    </p:spTree>
    <p:extLst>
      <p:ext uri="{BB962C8B-B14F-4D97-AF65-F5344CB8AC3E}">
        <p14:creationId xmlns:p14="http://schemas.microsoft.com/office/powerpoint/2010/main" val="368290082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1435608" y="1051473"/>
            <a:ext cx="7498080" cy="5196927"/>
          </a:xfrm>
        </p:spPr>
        <p:txBody>
          <a:bodyPr>
            <a:normAutofit fontScale="70000" lnSpcReduction="20000"/>
          </a:bodyPr>
          <a:lstStyle/>
          <a:p>
            <a:pPr marL="82296" indent="0" algn="ctr">
              <a:buNone/>
            </a:pPr>
            <a:r>
              <a:rPr lang="en-US" b="1" i="1" dirty="0">
                <a:latin typeface="Times New Roman"/>
                <a:cs typeface="Times New Roman"/>
              </a:rPr>
              <a:t>Догнать </a:t>
            </a:r>
            <a:r>
              <a:rPr lang="en-US" b="1" i="1" dirty="0" smtClean="0">
                <a:latin typeface="Times New Roman"/>
                <a:cs typeface="Times New Roman"/>
              </a:rPr>
              <a:t>переднего</a:t>
            </a:r>
          </a:p>
          <a:p>
            <a:pPr marL="82296" indent="0" algn="ctr">
              <a:buNone/>
            </a:pPr>
            <a:endParaRPr lang="ru-RU" dirty="0">
              <a:latin typeface="Times New Roman"/>
              <a:cs typeface="Times New Roman"/>
            </a:endParaRPr>
          </a:p>
          <a:p>
            <a:pPr marL="82296" indent="0">
              <a:buNone/>
            </a:pPr>
            <a:r>
              <a:rPr lang="en-US" b="1" dirty="0">
                <a:latin typeface="Times New Roman"/>
                <a:cs typeface="Times New Roman"/>
              </a:rPr>
              <a:t>Цель:</a:t>
            </a:r>
            <a:r>
              <a:rPr lang="en-US" dirty="0">
                <a:latin typeface="Times New Roman"/>
                <a:cs typeface="Times New Roman"/>
              </a:rPr>
              <a:t> развитие быстроты и ловкости, внимания. Используется в качестве подводящего упражнения для учебных заданий с низким или высоким стартом. </a:t>
            </a:r>
            <a:r>
              <a:rPr lang="en-US" b="1" dirty="0">
                <a:latin typeface="Times New Roman"/>
                <a:cs typeface="Times New Roman"/>
              </a:rPr>
              <a:t>Организация: </a:t>
            </a:r>
            <a:r>
              <a:rPr lang="en-US" dirty="0">
                <a:latin typeface="Times New Roman"/>
                <a:cs typeface="Times New Roman"/>
              </a:rPr>
              <a:t>класс делится на 2 команды, которые выстраиваются шеренгами одна позади другой. Расстояние между шеренгами 2-3 м. В 30-40 м перед первой шеренгой проводится контрольная линия. </a:t>
            </a:r>
            <a:r>
              <a:rPr lang="en-US" b="1" dirty="0">
                <a:latin typeface="Times New Roman"/>
                <a:cs typeface="Times New Roman"/>
              </a:rPr>
              <a:t>Проведение:</a:t>
            </a:r>
            <a:r>
              <a:rPr lang="en-US" dirty="0">
                <a:latin typeface="Times New Roman"/>
                <a:cs typeface="Times New Roman"/>
              </a:rPr>
              <a:t> По сигналу обе команды с высокого (низкого) старта бегут к контрольной линии. При этом игроки задней шеренги стремятся догнать и касанием руки запятнать бегущего перед собой. Игроки, которых запятнали до контрольной линии, должны остановиться и поднять руку. Подсчитывается их количество. Затем команды меняются местами.</a:t>
            </a:r>
            <a:endParaRPr lang="ru-RU" dirty="0">
              <a:latin typeface="Times New Roman"/>
              <a:cs typeface="Times New Roman"/>
            </a:endParaRPr>
          </a:p>
          <a:p>
            <a:endParaRPr lang="ru-RU" dirty="0"/>
          </a:p>
        </p:txBody>
      </p:sp>
    </p:spTree>
    <p:extLst>
      <p:ext uri="{BB962C8B-B14F-4D97-AF65-F5344CB8AC3E}">
        <p14:creationId xmlns:p14="http://schemas.microsoft.com/office/powerpoint/2010/main" val="34105301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1435608" y="1051473"/>
            <a:ext cx="7498080" cy="5196927"/>
          </a:xfrm>
        </p:spPr>
        <p:txBody>
          <a:bodyPr>
            <a:normAutofit fontScale="77500" lnSpcReduction="20000"/>
          </a:bodyPr>
          <a:lstStyle/>
          <a:p>
            <a:pPr marL="82296" indent="0" algn="ctr">
              <a:buNone/>
            </a:pPr>
            <a:r>
              <a:rPr lang="en-US" sz="2900" b="1" i="1" dirty="0">
                <a:latin typeface="Times New Roman"/>
                <a:cs typeface="Times New Roman"/>
              </a:rPr>
              <a:t>Длинные прыжки с мячом «пингвин</a:t>
            </a:r>
            <a:r>
              <a:rPr lang="en-US" sz="2900" b="1" i="1" dirty="0" smtClean="0">
                <a:latin typeface="Times New Roman"/>
                <a:cs typeface="Times New Roman"/>
              </a:rPr>
              <a:t>»</a:t>
            </a:r>
          </a:p>
          <a:p>
            <a:pPr marL="82296" indent="0" algn="ctr">
              <a:buNone/>
            </a:pPr>
            <a:endParaRPr lang="ru-RU" sz="2900" dirty="0">
              <a:latin typeface="Times New Roman"/>
              <a:cs typeface="Times New Roman"/>
            </a:endParaRPr>
          </a:p>
          <a:p>
            <a:pPr marL="82296" indent="0">
              <a:buNone/>
            </a:pPr>
            <a:r>
              <a:rPr lang="en-US" sz="2900" b="1" dirty="0">
                <a:latin typeface="Times New Roman"/>
                <a:cs typeface="Times New Roman"/>
              </a:rPr>
              <a:t>Цель:</a:t>
            </a:r>
            <a:r>
              <a:rPr lang="en-US" sz="2900" dirty="0">
                <a:latin typeface="Times New Roman"/>
                <a:cs typeface="Times New Roman"/>
              </a:rPr>
              <a:t> развитие быстроты и ловкости, прыгучести, расчетливости. Используется в качестве подводящего упражнения для учебных заданий по прыжкам в длину. </a:t>
            </a:r>
            <a:r>
              <a:rPr lang="en-US" sz="2900" b="1" dirty="0">
                <a:latin typeface="Times New Roman"/>
                <a:cs typeface="Times New Roman"/>
              </a:rPr>
              <a:t>Организация: </a:t>
            </a:r>
            <a:r>
              <a:rPr lang="en-US" sz="2900" dirty="0">
                <a:latin typeface="Times New Roman"/>
                <a:cs typeface="Times New Roman"/>
              </a:rPr>
              <a:t>класс делится на 2 команды, которые выстраиваются колоннами за стартовой линией. В 15 м ставится поворотная стойка. Направляющие игроки берут по баскетбольному мячу и зажимают его между ног. </a:t>
            </a:r>
            <a:r>
              <a:rPr lang="en-US" sz="2900" b="1" dirty="0">
                <a:latin typeface="Times New Roman"/>
                <a:cs typeface="Times New Roman"/>
              </a:rPr>
              <a:t>Проведение:</a:t>
            </a:r>
            <a:r>
              <a:rPr lang="en-US" sz="2900" dirty="0">
                <a:latin typeface="Times New Roman"/>
                <a:cs typeface="Times New Roman"/>
              </a:rPr>
              <a:t> По сигналу направляющие игроки колонн длинными прыжками с мячом, зажатым между колен, устремляются к стойке, огибают ее и возвращаются обратно. Игрок, потерявший мяч, должен его подобрать, вернуться на место потери и оттуда продолжать движение. Выигрывает команда, закончившая эстафету первой.</a:t>
            </a:r>
            <a:endParaRPr lang="ru-RU" sz="2900" dirty="0">
              <a:latin typeface="Times New Roman"/>
              <a:cs typeface="Times New Roman"/>
            </a:endParaRPr>
          </a:p>
          <a:p>
            <a:endParaRPr lang="ru-RU" dirty="0"/>
          </a:p>
        </p:txBody>
      </p:sp>
    </p:spTree>
    <p:extLst>
      <p:ext uri="{BB962C8B-B14F-4D97-AF65-F5344CB8AC3E}">
        <p14:creationId xmlns:p14="http://schemas.microsoft.com/office/powerpoint/2010/main" val="216173824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1435608" y="999420"/>
            <a:ext cx="7498080" cy="5248980"/>
          </a:xfrm>
        </p:spPr>
        <p:txBody>
          <a:bodyPr>
            <a:normAutofit fontScale="55000" lnSpcReduction="20000"/>
          </a:bodyPr>
          <a:lstStyle/>
          <a:p>
            <a:pPr marL="82296" indent="0" algn="ctr">
              <a:buNone/>
            </a:pPr>
            <a:r>
              <a:rPr lang="en-US" sz="3600" b="1" i="1" dirty="0">
                <a:latin typeface="Times New Roman"/>
                <a:cs typeface="Times New Roman"/>
              </a:rPr>
              <a:t>Подкинь мяч </a:t>
            </a:r>
            <a:r>
              <a:rPr lang="en-US" sz="3600" b="1" i="1" dirty="0" smtClean="0">
                <a:latin typeface="Times New Roman"/>
                <a:cs typeface="Times New Roman"/>
              </a:rPr>
              <a:t>выше</a:t>
            </a:r>
          </a:p>
          <a:p>
            <a:pPr marL="82296" indent="0" algn="ctr">
              <a:buNone/>
            </a:pPr>
            <a:endParaRPr lang="ru-RU" sz="3600" dirty="0">
              <a:latin typeface="Times New Roman"/>
              <a:cs typeface="Times New Roman"/>
            </a:endParaRPr>
          </a:p>
          <a:p>
            <a:pPr marL="82296" indent="0">
              <a:buNone/>
            </a:pPr>
            <a:r>
              <a:rPr lang="en-US" sz="3600" b="1" dirty="0">
                <a:latin typeface="Times New Roman"/>
                <a:cs typeface="Times New Roman"/>
              </a:rPr>
              <a:t>Цель:</a:t>
            </a:r>
            <a:r>
              <a:rPr lang="en-US" sz="3600" dirty="0">
                <a:latin typeface="Times New Roman"/>
                <a:cs typeface="Times New Roman"/>
              </a:rPr>
              <a:t> развитие быстроты, силы, расчетливости. Используется в качестве вспомогательного упражнения для учебных заданий с бегом и  метаниями мяча на дальность. </a:t>
            </a:r>
            <a:r>
              <a:rPr lang="en-US" sz="3600" b="1" dirty="0">
                <a:latin typeface="Times New Roman"/>
                <a:cs typeface="Times New Roman"/>
              </a:rPr>
              <a:t>Организация: </a:t>
            </a:r>
            <a:r>
              <a:rPr lang="en-US" sz="3600" dirty="0">
                <a:latin typeface="Times New Roman"/>
                <a:cs typeface="Times New Roman"/>
              </a:rPr>
              <a:t>участники становятся в одну шеренгу перед кругом диаметром 3 м, в котором лежит небольшой мяч, и рассчитываются по порядку. От круга идет размеченная беговая дорожка. Назначаются два судьи: один у круга, другой у беговой дорожки ( у него в руках разного цвета флажки). </a:t>
            </a:r>
            <a:r>
              <a:rPr lang="en-US" sz="3600" b="1" dirty="0">
                <a:latin typeface="Times New Roman"/>
                <a:cs typeface="Times New Roman"/>
              </a:rPr>
              <a:t>Проведение:</a:t>
            </a:r>
            <a:r>
              <a:rPr lang="en-US" sz="3600" dirty="0">
                <a:latin typeface="Times New Roman"/>
                <a:cs typeface="Times New Roman"/>
              </a:rPr>
              <a:t> По сигналу из шеренги в игровой круг заходит первый игрок, берет там лежащий мяч и подкидывает его вверх. Пока мяч летит, игрок бежит по беговой дорожке, стараясь убежать как можно дальше за время полета мяча. В момент приземления мяча судья у круга громко говорит: «стоп», а судья у дорожки ставит флажок против того места, где бегущего застало приземление мяча. Затем то же задание выполняют поочередно все участники. Победитель тот, чей флажок будет стоять дальше.</a:t>
            </a:r>
            <a:endParaRPr lang="ru-RU" sz="3600" dirty="0">
              <a:latin typeface="Times New Roman"/>
              <a:cs typeface="Times New Roman"/>
            </a:endParaRPr>
          </a:p>
          <a:p>
            <a:endParaRPr lang="ru-RU" sz="3600" dirty="0">
              <a:latin typeface="Times New Roman"/>
              <a:cs typeface="Times New Roman"/>
            </a:endParaRPr>
          </a:p>
        </p:txBody>
      </p:sp>
    </p:spTree>
    <p:extLst>
      <p:ext uri="{BB962C8B-B14F-4D97-AF65-F5344CB8AC3E}">
        <p14:creationId xmlns:p14="http://schemas.microsoft.com/office/powerpoint/2010/main" val="35061329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435608" y="274638"/>
            <a:ext cx="7498080" cy="657343"/>
          </a:xfrm>
        </p:spPr>
        <p:txBody>
          <a:bodyPr>
            <a:normAutofit/>
          </a:bodyPr>
          <a:lstStyle/>
          <a:p>
            <a:pPr algn="ctr"/>
            <a:r>
              <a:rPr lang="ru-RU" sz="2800" b="1" i="1" dirty="0" smtClean="0">
                <a:latin typeface="Times New Roman"/>
                <a:cs typeface="Times New Roman"/>
              </a:rPr>
              <a:t>Гимнастика с основами акробатики</a:t>
            </a:r>
            <a:endParaRPr lang="ru-RU" sz="2800" b="1" i="1" dirty="0">
              <a:latin typeface="Times New Roman"/>
              <a:cs typeface="Times New Roman"/>
            </a:endParaRPr>
          </a:p>
        </p:txBody>
      </p:sp>
      <p:sp>
        <p:nvSpPr>
          <p:cNvPr id="3" name="Содержимое 2"/>
          <p:cNvSpPr>
            <a:spLocks noGrp="1"/>
          </p:cNvSpPr>
          <p:nvPr>
            <p:ph idx="1"/>
          </p:nvPr>
        </p:nvSpPr>
        <p:spPr>
          <a:xfrm>
            <a:off x="1435608" y="931981"/>
            <a:ext cx="7498080" cy="5316419"/>
          </a:xfrm>
        </p:spPr>
        <p:txBody>
          <a:bodyPr>
            <a:normAutofit fontScale="62500" lnSpcReduction="20000"/>
          </a:bodyPr>
          <a:lstStyle/>
          <a:p>
            <a:pPr marL="82296" indent="0" algn="ctr">
              <a:buNone/>
            </a:pPr>
            <a:r>
              <a:rPr lang="en-US" b="1" i="1" dirty="0">
                <a:latin typeface="Times New Roman"/>
                <a:cs typeface="Times New Roman"/>
              </a:rPr>
              <a:t>Соблюдай равновесие</a:t>
            </a:r>
            <a:endParaRPr lang="ru-RU" dirty="0">
              <a:latin typeface="Times New Roman"/>
              <a:cs typeface="Times New Roman"/>
            </a:endParaRPr>
          </a:p>
          <a:p>
            <a:pPr marL="82296" indent="0" algn="just">
              <a:buNone/>
            </a:pPr>
            <a:r>
              <a:rPr lang="en-US" b="1" dirty="0">
                <a:latin typeface="Times New Roman"/>
                <a:cs typeface="Times New Roman"/>
              </a:rPr>
              <a:t>Цель:</a:t>
            </a:r>
            <a:r>
              <a:rPr lang="en-US" dirty="0">
                <a:latin typeface="Times New Roman"/>
                <a:cs typeface="Times New Roman"/>
              </a:rPr>
              <a:t> развитие координационных способностей, смелости, расчетливости. Используется в качестве вспомогательного упражнения для учебных заданий на гимнастическом бревне или другой узкой опоре.</a:t>
            </a:r>
            <a:r>
              <a:rPr lang="en-US" dirty="0" smtClean="0">
                <a:latin typeface="Times New Roman"/>
                <a:cs typeface="Times New Roman"/>
              </a:rPr>
              <a:t> </a:t>
            </a:r>
            <a:r>
              <a:rPr lang="en-US" b="1" dirty="0" smtClean="0">
                <a:latin typeface="Times New Roman"/>
                <a:cs typeface="Times New Roman"/>
              </a:rPr>
              <a:t>Организация</a:t>
            </a:r>
            <a:r>
              <a:rPr lang="en-US" b="1" dirty="0">
                <a:latin typeface="Times New Roman"/>
                <a:cs typeface="Times New Roman"/>
              </a:rPr>
              <a:t>:</a:t>
            </a:r>
            <a:r>
              <a:rPr lang="en-US" dirty="0">
                <a:latin typeface="Times New Roman"/>
                <a:cs typeface="Times New Roman"/>
              </a:rPr>
              <a:t> класс делится на равные команды, построенные в колонну по одному за общей стартовой линией. Расстояние между колоннами 2-3 м. Перед каждой командой ставится по гимнастической скамейке, на которой расположены 3 набивных мяча, а через 10 м за скамейкой устанавливается поворотная стойка. </a:t>
            </a:r>
            <a:r>
              <a:rPr lang="en-US" b="1" dirty="0">
                <a:latin typeface="Times New Roman"/>
                <a:cs typeface="Times New Roman"/>
              </a:rPr>
              <a:t>Проведение: </a:t>
            </a:r>
            <a:r>
              <a:rPr lang="en-US" dirty="0">
                <a:latin typeface="Times New Roman"/>
                <a:cs typeface="Times New Roman"/>
              </a:rPr>
              <a:t>По сигналу первые игроки каждой команды устремляются вперед, пробегают по скамейке, перепрыгивая через лежащие на ней мячи, затем добегают до стойки, огибают ее слева, и возвращаются обратно, дают старт следующему игроку своей команды касанием вытянутой руки, после чего становятся в конец колонны. Если игрок во время бега потеряет равновесие и сойдет со скамейки, он обязан возобновить движение с начала скамейки,  сбив мяч, поставить его на место. Выигрывает та команда, закончившая эстафету первой.</a:t>
            </a:r>
            <a:endParaRPr lang="ru-RU" dirty="0">
              <a:latin typeface="Times New Roman"/>
              <a:cs typeface="Times New Roman"/>
            </a:endParaRPr>
          </a:p>
          <a:p>
            <a:endParaRPr lang="ru-RU" sz="5000" dirty="0">
              <a:latin typeface="Times New Roman"/>
              <a:cs typeface="Times New Roman"/>
            </a:endParaRPr>
          </a:p>
        </p:txBody>
      </p:sp>
    </p:spTree>
    <p:extLst>
      <p:ext uri="{BB962C8B-B14F-4D97-AF65-F5344CB8AC3E}">
        <p14:creationId xmlns:p14="http://schemas.microsoft.com/office/powerpoint/2010/main" val="119088432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1435608" y="1145169"/>
            <a:ext cx="7498080" cy="5103231"/>
          </a:xfrm>
        </p:spPr>
        <p:txBody>
          <a:bodyPr>
            <a:normAutofit fontScale="62500" lnSpcReduction="20000"/>
          </a:bodyPr>
          <a:lstStyle/>
          <a:p>
            <a:pPr marL="82296" indent="0" algn="ctr">
              <a:buNone/>
            </a:pPr>
            <a:r>
              <a:rPr lang="en-US" b="1" i="1" dirty="0">
                <a:latin typeface="Times New Roman"/>
                <a:cs typeface="Times New Roman"/>
              </a:rPr>
              <a:t>Бег с </a:t>
            </a:r>
            <a:r>
              <a:rPr lang="en-US" b="1" i="1" dirty="0" smtClean="0">
                <a:latin typeface="Times New Roman"/>
                <a:cs typeface="Times New Roman"/>
              </a:rPr>
              <a:t>препятствиями</a:t>
            </a:r>
          </a:p>
          <a:p>
            <a:pPr marL="82296" indent="0" algn="ctr">
              <a:buNone/>
            </a:pPr>
            <a:endParaRPr lang="ru-RU" dirty="0">
              <a:latin typeface="Times New Roman"/>
              <a:cs typeface="Times New Roman"/>
            </a:endParaRPr>
          </a:p>
          <a:p>
            <a:pPr marL="82296" indent="0">
              <a:buNone/>
            </a:pPr>
            <a:r>
              <a:rPr lang="en-US" b="1" dirty="0">
                <a:latin typeface="Times New Roman"/>
                <a:cs typeface="Times New Roman"/>
              </a:rPr>
              <a:t>Цель:</a:t>
            </a:r>
            <a:r>
              <a:rPr lang="en-US" dirty="0">
                <a:latin typeface="Times New Roman"/>
                <a:cs typeface="Times New Roman"/>
              </a:rPr>
              <a:t> развитие быстроты, прыгучести, внимания. Используется в качестве вспомогательного упражнения для учебных заданий по преодолению вертикальных и горизонтальных препятствий.  </a:t>
            </a:r>
            <a:r>
              <a:rPr lang="en-US" b="1" dirty="0">
                <a:latin typeface="Times New Roman"/>
                <a:cs typeface="Times New Roman"/>
              </a:rPr>
              <a:t>Организация: </a:t>
            </a:r>
            <a:r>
              <a:rPr lang="en-US" dirty="0">
                <a:latin typeface="Times New Roman"/>
                <a:cs typeface="Times New Roman"/>
              </a:rPr>
              <a:t>класс делится на 2-3 команд, которые с 5-и метровым интервалом становятся на площадке за стартовой линией колоннами по одному. В 20 м ставится поворотная стойка, а на пути к нему на равном расстоянии устанавливаются 2 барьера. На середине обратного пути кладется мат.  </a:t>
            </a:r>
            <a:r>
              <a:rPr lang="en-US" b="1" dirty="0">
                <a:latin typeface="Times New Roman"/>
                <a:cs typeface="Times New Roman"/>
              </a:rPr>
              <a:t>Проведение:</a:t>
            </a:r>
            <a:r>
              <a:rPr lang="en-US" dirty="0">
                <a:latin typeface="Times New Roman"/>
                <a:cs typeface="Times New Roman"/>
              </a:rPr>
              <a:t> По сигналу первые игроки колонн бегут к стойке, по пути перепрыгивая через 2 барьера, огибают стойку и возвращаются обратно, с разбега перепрыгивая через мат, затем касанием руки передают эстафету. За каждый неперепрыгнутый барьер или мат добавляются 2 штрафные секунды. Выигрывает команда, выполнившая задание за наименьшее время.</a:t>
            </a:r>
            <a:endParaRPr lang="ru-RU" dirty="0">
              <a:latin typeface="Times New Roman"/>
              <a:cs typeface="Times New Roman"/>
            </a:endParaRPr>
          </a:p>
          <a:p>
            <a:endParaRPr lang="ru-RU" dirty="0"/>
          </a:p>
        </p:txBody>
      </p:sp>
    </p:spTree>
    <p:extLst>
      <p:ext uri="{BB962C8B-B14F-4D97-AF65-F5344CB8AC3E}">
        <p14:creationId xmlns:p14="http://schemas.microsoft.com/office/powerpoint/2010/main" val="53615072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1435608" y="1113937"/>
            <a:ext cx="7498080" cy="5134463"/>
          </a:xfrm>
        </p:spPr>
        <p:txBody>
          <a:bodyPr>
            <a:normAutofit fontScale="70000" lnSpcReduction="20000"/>
          </a:bodyPr>
          <a:lstStyle/>
          <a:p>
            <a:pPr marL="82296" indent="0" algn="ctr">
              <a:buNone/>
            </a:pPr>
            <a:r>
              <a:rPr lang="en-US" sz="3600" b="1" i="1" dirty="0">
                <a:latin typeface="Times New Roman"/>
                <a:cs typeface="Times New Roman"/>
              </a:rPr>
              <a:t>«Гусеница</a:t>
            </a:r>
            <a:r>
              <a:rPr lang="en-US" sz="3600" b="1" i="1" dirty="0" smtClean="0">
                <a:latin typeface="Times New Roman"/>
                <a:cs typeface="Times New Roman"/>
              </a:rPr>
              <a:t>»</a:t>
            </a:r>
          </a:p>
          <a:p>
            <a:pPr marL="82296" indent="0" algn="ctr">
              <a:buNone/>
            </a:pPr>
            <a:endParaRPr lang="ru-RU" sz="3600" dirty="0">
              <a:latin typeface="Times New Roman"/>
              <a:cs typeface="Times New Roman"/>
            </a:endParaRPr>
          </a:p>
          <a:p>
            <a:pPr marL="82296" indent="0">
              <a:buNone/>
            </a:pPr>
            <a:r>
              <a:rPr lang="en-US" sz="3600" b="1" dirty="0">
                <a:latin typeface="Times New Roman"/>
                <a:cs typeface="Times New Roman"/>
              </a:rPr>
              <a:t>Цель:</a:t>
            </a:r>
            <a:r>
              <a:rPr lang="en-US" sz="3600" dirty="0">
                <a:latin typeface="Times New Roman"/>
                <a:cs typeface="Times New Roman"/>
              </a:rPr>
              <a:t> развитие быстроты, ловкости, тактики совместных действий. </a:t>
            </a:r>
            <a:r>
              <a:rPr lang="en-US" sz="3600" b="1" dirty="0">
                <a:latin typeface="Times New Roman"/>
                <a:cs typeface="Times New Roman"/>
              </a:rPr>
              <a:t>Организация: </a:t>
            </a:r>
            <a:r>
              <a:rPr lang="en-US" sz="3600" dirty="0">
                <a:latin typeface="Times New Roman"/>
                <a:cs typeface="Times New Roman"/>
              </a:rPr>
              <a:t>класс делится на 2 команды, строятся колоннами по одному за стартовой линией. В 10 м перед каждой командой кладется по набивному мячу. </a:t>
            </a:r>
            <a:r>
              <a:rPr lang="en-US" sz="3600" b="1" dirty="0">
                <a:latin typeface="Times New Roman"/>
                <a:cs typeface="Times New Roman"/>
              </a:rPr>
              <a:t>Проведение:</a:t>
            </a:r>
            <a:r>
              <a:rPr lang="en-US" sz="3600" dirty="0">
                <a:latin typeface="Times New Roman"/>
                <a:cs typeface="Times New Roman"/>
              </a:rPr>
              <a:t> По сигналу участники садятся на пол, согнув ноги. Каждый участник захватывает сидящего за ним партнера за голеностопы, и вся колонна, напоминает ползущею гусеницу, поочередно передвигая то ноги, то ягодицы. Передвигаясь, таким образом, доходят до набивного мяча огибают его и также возвращаются обратно.</a:t>
            </a:r>
            <a:endParaRPr lang="ru-RU" sz="3600" dirty="0">
              <a:latin typeface="Times New Roman"/>
              <a:cs typeface="Times New Roman"/>
            </a:endParaRPr>
          </a:p>
          <a:p>
            <a:endParaRPr lang="ru-RU" dirty="0"/>
          </a:p>
        </p:txBody>
      </p:sp>
    </p:spTree>
    <p:extLst>
      <p:ext uri="{BB962C8B-B14F-4D97-AF65-F5344CB8AC3E}">
        <p14:creationId xmlns:p14="http://schemas.microsoft.com/office/powerpoint/2010/main" val="40872348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1435608" y="1103526"/>
            <a:ext cx="7498080" cy="4723918"/>
          </a:xfrm>
        </p:spPr>
        <p:txBody>
          <a:bodyPr>
            <a:normAutofit fontScale="92500" lnSpcReduction="20000"/>
          </a:bodyPr>
          <a:lstStyle/>
          <a:p>
            <a:pPr marL="82296" indent="0" algn="ctr">
              <a:buNone/>
            </a:pPr>
            <a:r>
              <a:rPr lang="en-US" sz="2600" b="1" i="1" dirty="0">
                <a:latin typeface="Times New Roman"/>
                <a:cs typeface="Times New Roman"/>
              </a:rPr>
              <a:t>Преследование с </a:t>
            </a:r>
            <a:r>
              <a:rPr lang="en-US" sz="2600" b="1" i="1" dirty="0" smtClean="0">
                <a:latin typeface="Times New Roman"/>
                <a:cs typeface="Times New Roman"/>
              </a:rPr>
              <a:t>гандикапом</a:t>
            </a:r>
          </a:p>
          <a:p>
            <a:pPr marL="82296" indent="0" algn="ctr">
              <a:buNone/>
            </a:pPr>
            <a:endParaRPr lang="ru-RU" sz="2600" dirty="0">
              <a:latin typeface="Times New Roman"/>
              <a:cs typeface="Times New Roman"/>
            </a:endParaRPr>
          </a:p>
          <a:p>
            <a:pPr marL="82296" indent="0">
              <a:buNone/>
            </a:pPr>
            <a:r>
              <a:rPr lang="en-US" sz="2600" b="1" dirty="0">
                <a:latin typeface="Times New Roman"/>
                <a:cs typeface="Times New Roman"/>
              </a:rPr>
              <a:t>Цель:</a:t>
            </a:r>
            <a:r>
              <a:rPr lang="en-US" sz="2600" dirty="0">
                <a:latin typeface="Times New Roman"/>
                <a:cs typeface="Times New Roman"/>
              </a:rPr>
              <a:t> развитие быстроты, ловкости, внимания. </a:t>
            </a:r>
            <a:r>
              <a:rPr lang="en-US" sz="2600" b="1" dirty="0">
                <a:latin typeface="Times New Roman"/>
                <a:cs typeface="Times New Roman"/>
              </a:rPr>
              <a:t>Организация: </a:t>
            </a:r>
            <a:r>
              <a:rPr lang="en-US" sz="2600" dirty="0">
                <a:latin typeface="Times New Roman"/>
                <a:cs typeface="Times New Roman"/>
              </a:rPr>
              <a:t>С интервалом 3-4 м начертить 2 параллельные прямые</a:t>
            </a:r>
            <a:r>
              <a:rPr lang="en-US" sz="2600" b="1" dirty="0">
                <a:latin typeface="Times New Roman"/>
                <a:cs typeface="Times New Roman"/>
              </a:rPr>
              <a:t> А и В. </a:t>
            </a:r>
            <a:r>
              <a:rPr lang="en-US" sz="2600" dirty="0">
                <a:latin typeface="Times New Roman"/>
                <a:cs typeface="Times New Roman"/>
              </a:rPr>
              <a:t>Линия финиша </a:t>
            </a:r>
            <a:r>
              <a:rPr lang="en-US" sz="2600" b="1" dirty="0">
                <a:latin typeface="Times New Roman"/>
                <a:cs typeface="Times New Roman"/>
              </a:rPr>
              <a:t>С</a:t>
            </a:r>
            <a:r>
              <a:rPr lang="en-US" sz="2600" dirty="0">
                <a:latin typeface="Times New Roman"/>
                <a:cs typeface="Times New Roman"/>
              </a:rPr>
              <a:t> проводится на расстоянии 8-10 м от линии </a:t>
            </a:r>
            <a:r>
              <a:rPr lang="en-US" sz="2600" b="1" dirty="0">
                <a:latin typeface="Times New Roman"/>
                <a:cs typeface="Times New Roman"/>
              </a:rPr>
              <a:t>В</a:t>
            </a:r>
            <a:r>
              <a:rPr lang="en-US" sz="2600" dirty="0">
                <a:latin typeface="Times New Roman"/>
                <a:cs typeface="Times New Roman"/>
              </a:rPr>
              <a:t>. Игроки делятся на 2 команды и выстраиваются в 2 шеренги на линиях </a:t>
            </a:r>
            <a:r>
              <a:rPr lang="en-US" sz="2600" b="1" dirty="0">
                <a:latin typeface="Times New Roman"/>
                <a:cs typeface="Times New Roman"/>
              </a:rPr>
              <a:t>А</a:t>
            </a:r>
            <a:r>
              <a:rPr lang="en-US" sz="2600" dirty="0">
                <a:latin typeface="Times New Roman"/>
                <a:cs typeface="Times New Roman"/>
              </a:rPr>
              <a:t> и </a:t>
            </a:r>
            <a:r>
              <a:rPr lang="en-US" sz="2600" b="1" dirty="0">
                <a:latin typeface="Times New Roman"/>
                <a:cs typeface="Times New Roman"/>
              </a:rPr>
              <a:t>В</a:t>
            </a:r>
            <a:r>
              <a:rPr lang="en-US" sz="2600" dirty="0">
                <a:latin typeface="Times New Roman"/>
                <a:cs typeface="Times New Roman"/>
              </a:rPr>
              <a:t>. Игроки команды </a:t>
            </a:r>
            <a:r>
              <a:rPr lang="en-US" sz="2600" b="1" dirty="0">
                <a:latin typeface="Times New Roman"/>
                <a:cs typeface="Times New Roman"/>
              </a:rPr>
              <a:t>В</a:t>
            </a:r>
            <a:r>
              <a:rPr lang="en-US" sz="2600" dirty="0">
                <a:latin typeface="Times New Roman"/>
                <a:cs typeface="Times New Roman"/>
              </a:rPr>
              <a:t>, занимают неудобное положение.  </a:t>
            </a:r>
            <a:r>
              <a:rPr lang="en-US" sz="2600" b="1" dirty="0">
                <a:latin typeface="Times New Roman"/>
                <a:cs typeface="Times New Roman"/>
              </a:rPr>
              <a:t>Проведение:</a:t>
            </a:r>
            <a:r>
              <a:rPr lang="en-US" sz="2600" dirty="0">
                <a:latin typeface="Times New Roman"/>
                <a:cs typeface="Times New Roman"/>
              </a:rPr>
              <a:t> По сигналу участники устремляются к финишу, причем игроки задней команды стараются догнать и запятнать игроков передней команды. За каждого осаленного начисляется одно очко. Затем команды меняются местами. Победа присуждается команде, </a:t>
            </a:r>
            <a:r>
              <a:rPr lang="en-US" sz="2400" dirty="0">
                <a:latin typeface="Times New Roman"/>
                <a:cs typeface="Times New Roman"/>
              </a:rPr>
              <a:t>набравшей большую сумму очков.</a:t>
            </a:r>
            <a:endParaRPr lang="ru-RU" sz="2400" dirty="0">
              <a:latin typeface="Times New Roman"/>
              <a:cs typeface="Times New Roman"/>
            </a:endParaRPr>
          </a:p>
        </p:txBody>
      </p:sp>
    </p:spTree>
    <p:extLst>
      <p:ext uri="{BB962C8B-B14F-4D97-AF65-F5344CB8AC3E}">
        <p14:creationId xmlns:p14="http://schemas.microsoft.com/office/powerpoint/2010/main" val="177305715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435608" y="348214"/>
            <a:ext cx="7498080" cy="553044"/>
          </a:xfrm>
        </p:spPr>
        <p:txBody>
          <a:bodyPr>
            <a:noAutofit/>
          </a:bodyPr>
          <a:lstStyle/>
          <a:p>
            <a:pPr algn="ctr"/>
            <a:r>
              <a:rPr lang="en-US" sz="2800" i="1" dirty="0">
                <a:effectLst/>
                <a:latin typeface="Times New Roman"/>
                <a:cs typeface="Times New Roman"/>
              </a:rPr>
              <a:t>Спортивные игры</a:t>
            </a:r>
            <a:r>
              <a:rPr lang="ru-RU" sz="2800" i="1" dirty="0">
                <a:effectLst/>
                <a:latin typeface="Times New Roman"/>
                <a:cs typeface="Times New Roman"/>
              </a:rPr>
              <a:t/>
            </a:r>
            <a:br>
              <a:rPr lang="ru-RU" sz="2800" i="1" dirty="0">
                <a:effectLst/>
                <a:latin typeface="Times New Roman"/>
                <a:cs typeface="Times New Roman"/>
              </a:rPr>
            </a:br>
            <a:endParaRPr lang="ru-RU" sz="2800" i="1" dirty="0">
              <a:latin typeface="Times New Roman"/>
              <a:cs typeface="Times New Roman"/>
            </a:endParaRPr>
          </a:p>
        </p:txBody>
      </p:sp>
      <p:sp>
        <p:nvSpPr>
          <p:cNvPr id="3" name="Содержимое 2"/>
          <p:cNvSpPr>
            <a:spLocks noGrp="1"/>
          </p:cNvSpPr>
          <p:nvPr>
            <p:ph idx="1"/>
          </p:nvPr>
        </p:nvSpPr>
        <p:spPr>
          <a:xfrm>
            <a:off x="1435608" y="993431"/>
            <a:ext cx="7498080" cy="5254969"/>
          </a:xfrm>
        </p:spPr>
        <p:txBody>
          <a:bodyPr>
            <a:normAutofit/>
          </a:bodyPr>
          <a:lstStyle/>
          <a:p>
            <a:pPr marL="82296" indent="0" algn="ctr">
              <a:buNone/>
            </a:pPr>
            <a:r>
              <a:rPr lang="en-US" sz="2000" b="1" i="1" dirty="0">
                <a:latin typeface="Times New Roman"/>
                <a:cs typeface="Times New Roman"/>
              </a:rPr>
              <a:t>Десять ударов с </a:t>
            </a:r>
            <a:r>
              <a:rPr lang="en-US" sz="2000" b="1" i="1" dirty="0" smtClean="0">
                <a:latin typeface="Times New Roman"/>
                <a:cs typeface="Times New Roman"/>
              </a:rPr>
              <a:t>передачей</a:t>
            </a:r>
          </a:p>
          <a:p>
            <a:pPr marL="82296" indent="0" algn="ctr">
              <a:buNone/>
            </a:pPr>
            <a:endParaRPr lang="ru-RU" sz="2000" dirty="0">
              <a:latin typeface="Times New Roman"/>
              <a:cs typeface="Times New Roman"/>
            </a:endParaRPr>
          </a:p>
          <a:p>
            <a:pPr marL="82296" indent="0">
              <a:buNone/>
            </a:pPr>
            <a:r>
              <a:rPr lang="en-US" sz="2000" b="1" dirty="0">
                <a:latin typeface="Times New Roman"/>
                <a:cs typeface="Times New Roman"/>
              </a:rPr>
              <a:t>Цель: </a:t>
            </a:r>
            <a:r>
              <a:rPr lang="en-US" sz="2000" dirty="0">
                <a:latin typeface="Times New Roman"/>
                <a:cs typeface="Times New Roman"/>
              </a:rPr>
              <a:t>развитие быстроты, ловкости, внимания. Используется в качестве вспомогательного упражнения для учебных заданий по ведению и передаче мяча в баскетболе или гандболе. </a:t>
            </a:r>
            <a:r>
              <a:rPr lang="en-US" sz="2000" b="1" dirty="0">
                <a:latin typeface="Times New Roman"/>
                <a:cs typeface="Times New Roman"/>
              </a:rPr>
              <a:t>Организация: </a:t>
            </a:r>
            <a:r>
              <a:rPr lang="en-US" sz="2000" dirty="0">
                <a:latin typeface="Times New Roman"/>
                <a:cs typeface="Times New Roman"/>
              </a:rPr>
              <a:t>класс выстраивается в 3 шеренги. Правофланговые игроки всех шеренг получают по мячу. Дистанция и интервал – 2 м. </a:t>
            </a:r>
            <a:r>
              <a:rPr lang="en-US" sz="2000" b="1" dirty="0">
                <a:latin typeface="Times New Roman"/>
                <a:cs typeface="Times New Roman"/>
              </a:rPr>
              <a:t>Проведение:</a:t>
            </a:r>
            <a:r>
              <a:rPr lang="en-US" sz="2000" dirty="0">
                <a:latin typeface="Times New Roman"/>
                <a:cs typeface="Times New Roman"/>
              </a:rPr>
              <a:t> По сигналу правофланговые игроки начинают ведение мяча на месте с 10 отскоками от пола, а 11 ударом направляют отскок мяча к следующему игроку. Последний игрок, выполнив задание, поднимает мяч над головой. Побеждает команда, завершившая задание раньше всех.</a:t>
            </a:r>
            <a:endParaRPr lang="ru-RU" sz="2000" dirty="0">
              <a:latin typeface="Times New Roman"/>
              <a:cs typeface="Times New Roman"/>
            </a:endParaRPr>
          </a:p>
        </p:txBody>
      </p:sp>
    </p:spTree>
    <p:extLst>
      <p:ext uri="{BB962C8B-B14F-4D97-AF65-F5344CB8AC3E}">
        <p14:creationId xmlns:p14="http://schemas.microsoft.com/office/powerpoint/2010/main" val="274155013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1435608" y="747633"/>
            <a:ext cx="7498080" cy="5500767"/>
          </a:xfrm>
        </p:spPr>
        <p:txBody>
          <a:bodyPr>
            <a:normAutofit fontScale="70000" lnSpcReduction="20000"/>
          </a:bodyPr>
          <a:lstStyle/>
          <a:p>
            <a:pPr marL="82296" indent="0" algn="ctr">
              <a:buNone/>
            </a:pPr>
            <a:r>
              <a:rPr lang="en-US" b="1" i="1" dirty="0">
                <a:latin typeface="Times New Roman"/>
                <a:cs typeface="Times New Roman"/>
              </a:rPr>
              <a:t>Полет мяча</a:t>
            </a:r>
            <a:endParaRPr lang="ru-RU" dirty="0">
              <a:latin typeface="Times New Roman"/>
              <a:cs typeface="Times New Roman"/>
            </a:endParaRPr>
          </a:p>
          <a:p>
            <a:pPr marL="82296" indent="0">
              <a:buNone/>
            </a:pPr>
            <a:r>
              <a:rPr lang="en-US" b="1" dirty="0">
                <a:latin typeface="Times New Roman"/>
                <a:cs typeface="Times New Roman"/>
              </a:rPr>
              <a:t>Цель: </a:t>
            </a:r>
            <a:r>
              <a:rPr lang="en-US" dirty="0">
                <a:latin typeface="Times New Roman"/>
                <a:cs typeface="Times New Roman"/>
              </a:rPr>
              <a:t>развитие быстроты, ловкости, расчетливости. Используется в качестве подводящего упражнения для учебных заданий по приему и передаче мяча в баскетболе, волейболе. </a:t>
            </a:r>
            <a:r>
              <a:rPr lang="en-US" b="1" dirty="0">
                <a:latin typeface="Times New Roman"/>
                <a:cs typeface="Times New Roman"/>
              </a:rPr>
              <a:t>Организация: </a:t>
            </a:r>
            <a:r>
              <a:rPr lang="en-US" dirty="0">
                <a:latin typeface="Times New Roman"/>
                <a:cs typeface="Times New Roman"/>
              </a:rPr>
              <a:t>класс делится на несколько равных команд, которые выстраиваются шеренгами одна за другой. В одном метре перед первой шеренгой между двумя стойками на высоте 2,5 м натягивается шнур с флажками. Игрокам первой шеренги раздают по мячу. </a:t>
            </a:r>
            <a:r>
              <a:rPr lang="en-US" b="1" dirty="0">
                <a:latin typeface="Times New Roman"/>
                <a:cs typeface="Times New Roman"/>
              </a:rPr>
              <a:t>Проведение:</a:t>
            </a:r>
            <a:r>
              <a:rPr lang="en-US" dirty="0">
                <a:latin typeface="Times New Roman"/>
                <a:cs typeface="Times New Roman"/>
              </a:rPr>
              <a:t> По сигналу игроки первой шеренги должны перебросить мяч через шнур и, быстро пробежав под ним, поймать мяч на другой стороне. Игрок, не успевший поймать мяч до его приземления, выбывает из игры. Затем то же задание выполняет вторая шеренга. Во 2 туре расстояние увеличивается до 1,5 м, в 3-ем – до 2 м и т.д. Выигрывает команда, сохранившая наибольшее количество игроков после заключительного тура.</a:t>
            </a:r>
            <a:endParaRPr lang="ru-RU" dirty="0">
              <a:latin typeface="Times New Roman"/>
              <a:cs typeface="Times New Roman"/>
            </a:endParaRPr>
          </a:p>
          <a:p>
            <a:endParaRPr lang="ru-RU" dirty="0"/>
          </a:p>
        </p:txBody>
      </p:sp>
    </p:spTree>
    <p:extLst>
      <p:ext uri="{BB962C8B-B14F-4D97-AF65-F5344CB8AC3E}">
        <p14:creationId xmlns:p14="http://schemas.microsoft.com/office/powerpoint/2010/main" val="187408187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49585" y="597359"/>
            <a:ext cx="7425820" cy="4401205"/>
          </a:xfrm>
          <a:prstGeom prst="rect">
            <a:avLst/>
          </a:prstGeom>
        </p:spPr>
        <p:txBody>
          <a:bodyPr wrap="square">
            <a:spAutoFit/>
          </a:bodyPr>
          <a:lstStyle/>
          <a:p>
            <a:pPr algn="ctr"/>
            <a:r>
              <a:rPr lang="en-US" sz="2000" b="1" i="1" dirty="0">
                <a:latin typeface="Times New Roman"/>
                <a:cs typeface="Times New Roman"/>
              </a:rPr>
              <a:t>Гонка мячей по кругу приставными </a:t>
            </a:r>
            <a:r>
              <a:rPr lang="en-US" sz="2000" b="1" i="1" dirty="0" smtClean="0">
                <a:latin typeface="Times New Roman"/>
                <a:cs typeface="Times New Roman"/>
              </a:rPr>
              <a:t>шагами</a:t>
            </a:r>
          </a:p>
          <a:p>
            <a:pPr algn="ctr"/>
            <a:endParaRPr lang="ru-RU" sz="2000" dirty="0">
              <a:latin typeface="Times New Roman"/>
              <a:cs typeface="Times New Roman"/>
            </a:endParaRPr>
          </a:p>
          <a:p>
            <a:r>
              <a:rPr lang="en-US" sz="2000" b="1" dirty="0">
                <a:latin typeface="Times New Roman"/>
                <a:cs typeface="Times New Roman"/>
              </a:rPr>
              <a:t>Цель: </a:t>
            </a:r>
            <a:r>
              <a:rPr lang="en-US" sz="2000" dirty="0">
                <a:latin typeface="Times New Roman"/>
                <a:cs typeface="Times New Roman"/>
              </a:rPr>
              <a:t>развитие быстроты, ловкости, внимания. Используется в качестве вспомогательного упражнения для учебных заданий с приемом, ведением, передачей мяча в баскетболе. </a:t>
            </a:r>
            <a:r>
              <a:rPr lang="en-US" sz="2000" b="1" dirty="0">
                <a:latin typeface="Times New Roman"/>
                <a:cs typeface="Times New Roman"/>
              </a:rPr>
              <a:t>Организация: </a:t>
            </a:r>
            <a:r>
              <a:rPr lang="en-US" sz="2000" dirty="0">
                <a:latin typeface="Times New Roman"/>
                <a:cs typeface="Times New Roman"/>
              </a:rPr>
              <a:t>класс делится на 2 команды, которые шеренгами выстраиваются напротив друг друга за лицевыми линиями баскетбольной площадки. В 2 м перед каждой шеренгой мелом очерчивают круг диаметром 6 м, а направляющему дают мяч. </a:t>
            </a:r>
            <a:r>
              <a:rPr lang="en-US" sz="2000" b="1" dirty="0">
                <a:latin typeface="Times New Roman"/>
                <a:cs typeface="Times New Roman"/>
              </a:rPr>
              <a:t>Проведение:</a:t>
            </a:r>
            <a:r>
              <a:rPr lang="en-US" sz="2000" dirty="0">
                <a:latin typeface="Times New Roman"/>
                <a:cs typeface="Times New Roman"/>
              </a:rPr>
              <a:t> По сигналу игроки обеих шеренг начинают ведение мяча приставными шагами по своему кругу, совершая первый виток правым боком вперед, а второй игрок – левым боком, после чего передают мяч вторым номерам своих шеренг и отходят в сторону. Побеждает команда, закончившая задание первой.</a:t>
            </a:r>
            <a:endParaRPr lang="ru-RU" sz="2000" dirty="0">
              <a:latin typeface="Times New Roman"/>
              <a:cs typeface="Times New Roman"/>
            </a:endParaRPr>
          </a:p>
        </p:txBody>
      </p:sp>
    </p:spTree>
    <p:extLst>
      <p:ext uri="{BB962C8B-B14F-4D97-AF65-F5344CB8AC3E}">
        <p14:creationId xmlns:p14="http://schemas.microsoft.com/office/powerpoint/2010/main" val="20702975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80314" y="517332"/>
            <a:ext cx="7251696" cy="3785652"/>
          </a:xfrm>
          <a:prstGeom prst="rect">
            <a:avLst/>
          </a:prstGeom>
        </p:spPr>
        <p:txBody>
          <a:bodyPr wrap="square">
            <a:spAutoFit/>
          </a:bodyPr>
          <a:lstStyle/>
          <a:p>
            <a:pPr algn="ctr"/>
            <a:r>
              <a:rPr lang="en-US" sz="2000" b="1" i="1" dirty="0">
                <a:latin typeface="Times New Roman"/>
                <a:cs typeface="Times New Roman"/>
              </a:rPr>
              <a:t>Перехват </a:t>
            </a:r>
            <a:r>
              <a:rPr lang="en-US" sz="2000" b="1" i="1" dirty="0" smtClean="0">
                <a:latin typeface="Times New Roman"/>
                <a:cs typeface="Times New Roman"/>
              </a:rPr>
              <a:t>мяча</a:t>
            </a:r>
          </a:p>
          <a:p>
            <a:pPr algn="ctr"/>
            <a:endParaRPr lang="ru-RU" sz="2000" dirty="0">
              <a:latin typeface="Times New Roman"/>
              <a:cs typeface="Times New Roman"/>
            </a:endParaRPr>
          </a:p>
          <a:p>
            <a:r>
              <a:rPr lang="en-US" sz="2000" b="1" dirty="0">
                <a:latin typeface="Times New Roman"/>
                <a:cs typeface="Times New Roman"/>
              </a:rPr>
              <a:t>Цель: </a:t>
            </a:r>
            <a:r>
              <a:rPr lang="en-US" sz="2000" dirty="0">
                <a:latin typeface="Times New Roman"/>
                <a:cs typeface="Times New Roman"/>
              </a:rPr>
              <a:t>развитие быстроты, ловкости, оперативного мышления. Используется в качестве вспомогательного упражнения для учебных заданий с передачами мяча в баскетболе. </a:t>
            </a:r>
            <a:r>
              <a:rPr lang="en-US" sz="2000" b="1" dirty="0">
                <a:latin typeface="Times New Roman"/>
                <a:cs typeface="Times New Roman"/>
              </a:rPr>
              <a:t>Организация: в </a:t>
            </a:r>
            <a:r>
              <a:rPr lang="en-US" sz="2000" dirty="0">
                <a:latin typeface="Times New Roman"/>
                <a:cs typeface="Times New Roman"/>
              </a:rPr>
              <a:t>участники игры получают мяч и выстраиваются в</a:t>
            </a:r>
            <a:r>
              <a:rPr lang="en-US" sz="2000" b="1" dirty="0">
                <a:latin typeface="Times New Roman"/>
                <a:cs typeface="Times New Roman"/>
              </a:rPr>
              <a:t> </a:t>
            </a:r>
            <a:r>
              <a:rPr lang="en-US" sz="2000" dirty="0">
                <a:latin typeface="Times New Roman"/>
                <a:cs typeface="Times New Roman"/>
              </a:rPr>
              <a:t>круг.</a:t>
            </a:r>
            <a:r>
              <a:rPr lang="en-US" sz="2000" b="1" dirty="0">
                <a:latin typeface="Times New Roman"/>
                <a:cs typeface="Times New Roman"/>
              </a:rPr>
              <a:t> </a:t>
            </a:r>
            <a:r>
              <a:rPr lang="en-US" sz="2000" dirty="0">
                <a:latin typeface="Times New Roman"/>
                <a:cs typeface="Times New Roman"/>
              </a:rPr>
              <a:t>Выбирается перехватчик мяча, который выходит в центр круга. </a:t>
            </a:r>
            <a:r>
              <a:rPr lang="en-US" sz="2000" b="1" dirty="0">
                <a:latin typeface="Times New Roman"/>
                <a:cs typeface="Times New Roman"/>
              </a:rPr>
              <a:t>Проведение:</a:t>
            </a:r>
            <a:r>
              <a:rPr lang="en-US" sz="2000" dirty="0">
                <a:latin typeface="Times New Roman"/>
                <a:cs typeface="Times New Roman"/>
              </a:rPr>
              <a:t> По сигналу игроки начинают выполнять передачи мяча, а перехватчик, бегая в круге, старается перехватить мяч в полете, на полу, или отобрать из рук. Овладев мячом, перехватчик становится на место игрока, потерявший мяч.</a:t>
            </a:r>
            <a:endParaRPr lang="ru-RU" sz="2000" dirty="0">
              <a:latin typeface="Times New Roman"/>
              <a:cs typeface="Times New Roman"/>
            </a:endParaRPr>
          </a:p>
        </p:txBody>
      </p:sp>
    </p:spTree>
    <p:extLst>
      <p:ext uri="{BB962C8B-B14F-4D97-AF65-F5344CB8AC3E}">
        <p14:creationId xmlns:p14="http://schemas.microsoft.com/office/powerpoint/2010/main" val="310832035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90556" y="524238"/>
            <a:ext cx="7323394" cy="5324535"/>
          </a:xfrm>
          <a:prstGeom prst="rect">
            <a:avLst/>
          </a:prstGeom>
        </p:spPr>
        <p:txBody>
          <a:bodyPr wrap="square">
            <a:spAutoFit/>
          </a:bodyPr>
          <a:lstStyle/>
          <a:p>
            <a:pPr algn="ctr"/>
            <a:r>
              <a:rPr lang="en-US" sz="2000" b="1" i="1" dirty="0">
                <a:latin typeface="Times New Roman"/>
                <a:cs typeface="Times New Roman"/>
              </a:rPr>
              <a:t>Стремительные </a:t>
            </a:r>
            <a:r>
              <a:rPr lang="en-US" sz="2000" b="1" i="1" dirty="0" smtClean="0">
                <a:latin typeface="Times New Roman"/>
                <a:cs typeface="Times New Roman"/>
              </a:rPr>
              <a:t>передачи</a:t>
            </a:r>
          </a:p>
          <a:p>
            <a:pPr algn="ctr"/>
            <a:endParaRPr lang="ru-RU" sz="2000" dirty="0">
              <a:latin typeface="Times New Roman"/>
              <a:cs typeface="Times New Roman"/>
            </a:endParaRPr>
          </a:p>
          <a:p>
            <a:r>
              <a:rPr lang="en-US" sz="2000" b="1" dirty="0">
                <a:latin typeface="Times New Roman"/>
                <a:cs typeface="Times New Roman"/>
              </a:rPr>
              <a:t>Цель: </a:t>
            </a:r>
            <a:r>
              <a:rPr lang="en-US" sz="2000" dirty="0">
                <a:latin typeface="Times New Roman"/>
                <a:cs typeface="Times New Roman"/>
              </a:rPr>
              <a:t>развитие быстроты, ловкости, внимания. Используется в качестве вспомогательного упражнения для учебных заданий по передачам мяча в волейболе, баскетболе. </a:t>
            </a:r>
            <a:r>
              <a:rPr lang="en-US" sz="2000" b="1" dirty="0">
                <a:latin typeface="Times New Roman"/>
                <a:cs typeface="Times New Roman"/>
              </a:rPr>
              <a:t>Организация: </a:t>
            </a:r>
            <a:r>
              <a:rPr lang="en-US" sz="2000" dirty="0">
                <a:latin typeface="Times New Roman"/>
                <a:cs typeface="Times New Roman"/>
              </a:rPr>
              <a:t>класс делится на несколько равных команд, которые выбирают капитанов и становятся в колонны по одному за стартовой линией. За другой линией, проведенной в 4-6 м напротив каждой команды, становится ее капитан с мячом в руках. Оговаривается способ передачи мяча. </a:t>
            </a:r>
            <a:r>
              <a:rPr lang="en-US" sz="2000" b="1" dirty="0">
                <a:latin typeface="Times New Roman"/>
                <a:cs typeface="Times New Roman"/>
              </a:rPr>
              <a:t>Проведение:</a:t>
            </a:r>
            <a:r>
              <a:rPr lang="en-US" sz="2000" dirty="0">
                <a:latin typeface="Times New Roman"/>
                <a:cs typeface="Times New Roman"/>
              </a:rPr>
              <a:t> По сигналу капитаны начинают передачи мяча первому игроку своей колонны. Приняв мяч, игрок возвращает его капитану и приседает на корточки и т.д. Если в процессе этих передач принимающий игрок упустит мяч, то он должен бегом подобрать его, вернуться на свое место и только после этого продолжить игру. Побеждает команда, закончившая задание первой.</a:t>
            </a:r>
            <a:endParaRPr lang="ru-RU" sz="2000" dirty="0">
              <a:latin typeface="Times New Roman"/>
              <a:cs typeface="Times New Roman"/>
            </a:endParaRPr>
          </a:p>
        </p:txBody>
      </p:sp>
    </p:spTree>
    <p:extLst>
      <p:ext uri="{BB962C8B-B14F-4D97-AF65-F5344CB8AC3E}">
        <p14:creationId xmlns:p14="http://schemas.microsoft.com/office/powerpoint/2010/main" val="280718887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3708" y="671690"/>
            <a:ext cx="7179999" cy="4401205"/>
          </a:xfrm>
          <a:prstGeom prst="rect">
            <a:avLst/>
          </a:prstGeom>
        </p:spPr>
        <p:txBody>
          <a:bodyPr wrap="square">
            <a:spAutoFit/>
          </a:bodyPr>
          <a:lstStyle/>
          <a:p>
            <a:pPr algn="ctr"/>
            <a:r>
              <a:rPr lang="en-US" sz="2000" b="1" i="1" dirty="0">
                <a:latin typeface="Times New Roman"/>
                <a:cs typeface="Times New Roman"/>
              </a:rPr>
              <a:t>Броски в корзину с </a:t>
            </a:r>
            <a:r>
              <a:rPr lang="en-US" sz="2000" b="1" i="1" dirty="0" smtClean="0">
                <a:latin typeface="Times New Roman"/>
                <a:cs typeface="Times New Roman"/>
              </a:rPr>
              <a:t>места</a:t>
            </a:r>
          </a:p>
          <a:p>
            <a:pPr algn="ctr"/>
            <a:endParaRPr lang="ru-RU" sz="2000" dirty="0">
              <a:latin typeface="Times New Roman"/>
              <a:cs typeface="Times New Roman"/>
            </a:endParaRPr>
          </a:p>
          <a:p>
            <a:r>
              <a:rPr lang="en-US" sz="2000" b="1" dirty="0">
                <a:latin typeface="Times New Roman"/>
                <a:cs typeface="Times New Roman"/>
              </a:rPr>
              <a:t>Цель: </a:t>
            </a:r>
            <a:r>
              <a:rPr lang="en-US" sz="2000" dirty="0">
                <a:latin typeface="Times New Roman"/>
                <a:cs typeface="Times New Roman"/>
              </a:rPr>
              <a:t>развитие ловкости, внимания, меткости. Используется в качестве вспомогательного упражнения для учебных заданий с бросками в корзину в баскетболе. </a:t>
            </a:r>
            <a:r>
              <a:rPr lang="en-US" sz="2000" b="1" dirty="0">
                <a:latin typeface="Times New Roman"/>
                <a:cs typeface="Times New Roman"/>
              </a:rPr>
              <a:t>Организация: </a:t>
            </a:r>
            <a:r>
              <a:rPr lang="en-US" sz="2000" dirty="0">
                <a:latin typeface="Times New Roman"/>
                <a:cs typeface="Times New Roman"/>
              </a:rPr>
              <a:t>класс делится на 2 команды, каждая из которых занимает свою половину баскетбольной площадки и выстраиваются в колонну по одному за линией штрафного броска. Направляющие получают по мячу. </a:t>
            </a:r>
            <a:r>
              <a:rPr lang="en-US" sz="2000" b="1" dirty="0">
                <a:latin typeface="Times New Roman"/>
                <a:cs typeface="Times New Roman"/>
              </a:rPr>
              <a:t>Проведение:</a:t>
            </a:r>
            <a:r>
              <a:rPr lang="en-US" sz="2000" dirty="0">
                <a:latin typeface="Times New Roman"/>
                <a:cs typeface="Times New Roman"/>
              </a:rPr>
              <a:t> По сигналу капитаны начинают выполнять бросок в кольцо, затем бегут к щиту для подбора мяча и осуществляют передачу следующему игроку своей колонны, а сами возвращаются и встают в конец колонны. Выигрывает команда, игроки которой забросят в корзину большее количество мячей.</a:t>
            </a:r>
            <a:endParaRPr lang="ru-RU" sz="2000" dirty="0">
              <a:latin typeface="Times New Roman"/>
              <a:cs typeface="Times New Roman"/>
            </a:endParaRPr>
          </a:p>
        </p:txBody>
      </p:sp>
    </p:spTree>
    <p:extLst>
      <p:ext uri="{BB962C8B-B14F-4D97-AF65-F5344CB8AC3E}">
        <p14:creationId xmlns:p14="http://schemas.microsoft.com/office/powerpoint/2010/main" val="20564473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80314" y="559845"/>
            <a:ext cx="7456547" cy="5016758"/>
          </a:xfrm>
          <a:prstGeom prst="rect">
            <a:avLst/>
          </a:prstGeom>
        </p:spPr>
        <p:txBody>
          <a:bodyPr wrap="square">
            <a:spAutoFit/>
          </a:bodyPr>
          <a:lstStyle/>
          <a:p>
            <a:pPr algn="ctr"/>
            <a:r>
              <a:rPr lang="en-US" sz="2000" b="1" i="1" dirty="0">
                <a:latin typeface="Times New Roman"/>
                <a:cs typeface="Times New Roman"/>
              </a:rPr>
              <a:t>Эстафета волейбольных </a:t>
            </a:r>
            <a:r>
              <a:rPr lang="en-US" sz="2000" b="1" i="1" dirty="0" smtClean="0">
                <a:latin typeface="Times New Roman"/>
                <a:cs typeface="Times New Roman"/>
              </a:rPr>
              <a:t>передач</a:t>
            </a:r>
          </a:p>
          <a:p>
            <a:pPr algn="ctr"/>
            <a:endParaRPr lang="ru-RU" sz="2000" dirty="0">
              <a:latin typeface="Times New Roman"/>
              <a:cs typeface="Times New Roman"/>
            </a:endParaRPr>
          </a:p>
          <a:p>
            <a:r>
              <a:rPr lang="en-US" sz="2000" b="1" dirty="0">
                <a:latin typeface="Times New Roman"/>
                <a:cs typeface="Times New Roman"/>
              </a:rPr>
              <a:t>Цель: </a:t>
            </a:r>
            <a:r>
              <a:rPr lang="en-US" sz="2000" dirty="0">
                <a:latin typeface="Times New Roman"/>
                <a:cs typeface="Times New Roman"/>
              </a:rPr>
              <a:t>развитие быстроты, точности движений, внимания. Используется в качестве подводящего упражнения для учебных заданий с прицельной передачей мяча в волейболе. </a:t>
            </a:r>
            <a:r>
              <a:rPr lang="en-US" sz="2000" b="1" dirty="0">
                <a:latin typeface="Times New Roman"/>
                <a:cs typeface="Times New Roman"/>
              </a:rPr>
              <a:t>Организация: </a:t>
            </a:r>
            <a:r>
              <a:rPr lang="en-US" sz="2000" dirty="0">
                <a:latin typeface="Times New Roman"/>
                <a:cs typeface="Times New Roman"/>
              </a:rPr>
              <a:t>класс делится на 2 команды, каждой из которых отводится продольная половина волейбольной площадки. Каждая команда выстраивается на своем участке в 2 встречных колонны по разные стороны сетки, за линиями нападения. Капитаны получают по мячу. </a:t>
            </a:r>
            <a:r>
              <a:rPr lang="en-US" sz="2000" b="1" dirty="0">
                <a:latin typeface="Times New Roman"/>
                <a:cs typeface="Times New Roman"/>
              </a:rPr>
              <a:t>Проведение:</a:t>
            </a:r>
            <a:r>
              <a:rPr lang="en-US" sz="2000" dirty="0">
                <a:latin typeface="Times New Roman"/>
                <a:cs typeface="Times New Roman"/>
              </a:rPr>
              <a:t> По сигналу капитаны осуществляют передачу мяча двумя руками сверху через сетку направляющему противоположной колонны своей команды и бегут в конец своей колонны. Тот, кому мяч адресован, тем же способом посылает его через сетку следующему игроку. Выигрывает команда, закончившая эстафету волейбольных передач первой.</a:t>
            </a:r>
            <a:endParaRPr lang="ru-RU" sz="2000" dirty="0">
              <a:latin typeface="Times New Roman"/>
              <a:cs typeface="Times New Roman"/>
            </a:endParaRPr>
          </a:p>
        </p:txBody>
      </p:sp>
    </p:spTree>
    <p:extLst>
      <p:ext uri="{BB962C8B-B14F-4D97-AF65-F5344CB8AC3E}">
        <p14:creationId xmlns:p14="http://schemas.microsoft.com/office/powerpoint/2010/main" val="81419479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435608" y="274638"/>
            <a:ext cx="7498080" cy="45719"/>
          </a:xfrm>
        </p:spPr>
        <p:txBody>
          <a:bodyPr>
            <a:normAutofit fontScale="90000"/>
          </a:bodyPr>
          <a:lstStyle/>
          <a:p>
            <a:endParaRPr lang="ru-RU" dirty="0"/>
          </a:p>
        </p:txBody>
      </p:sp>
      <p:sp>
        <p:nvSpPr>
          <p:cNvPr id="3" name="Содержимое 2"/>
          <p:cNvSpPr>
            <a:spLocks noGrp="1"/>
          </p:cNvSpPr>
          <p:nvPr>
            <p:ph idx="1"/>
          </p:nvPr>
        </p:nvSpPr>
        <p:spPr>
          <a:xfrm>
            <a:off x="1435608" y="320357"/>
            <a:ext cx="7498080" cy="5928043"/>
          </a:xfrm>
        </p:spPr>
        <p:txBody>
          <a:bodyPr/>
          <a:lstStyle/>
          <a:p>
            <a:endParaRPr lang="ru-RU" dirty="0"/>
          </a:p>
        </p:txBody>
      </p:sp>
      <p:sp>
        <p:nvSpPr>
          <p:cNvPr id="4" name="Прямоугольник 3"/>
          <p:cNvSpPr/>
          <p:nvPr/>
        </p:nvSpPr>
        <p:spPr>
          <a:xfrm>
            <a:off x="1435608" y="465171"/>
            <a:ext cx="7498080" cy="4708981"/>
          </a:xfrm>
          <a:prstGeom prst="rect">
            <a:avLst/>
          </a:prstGeom>
        </p:spPr>
        <p:txBody>
          <a:bodyPr wrap="square">
            <a:spAutoFit/>
          </a:bodyPr>
          <a:lstStyle/>
          <a:p>
            <a:pPr algn="ctr"/>
            <a:endParaRPr lang="ru-RU" sz="2000" b="1" i="1" dirty="0" smtClean="0">
              <a:latin typeface="Times New Roman"/>
              <a:cs typeface="Times New Roman"/>
            </a:endParaRPr>
          </a:p>
          <a:p>
            <a:pPr algn="ctr"/>
            <a:r>
              <a:rPr lang="en-US" sz="2000" b="1" i="1" dirty="0" smtClean="0">
                <a:latin typeface="Times New Roman"/>
                <a:cs typeface="Times New Roman"/>
              </a:rPr>
              <a:t>Переправа </a:t>
            </a:r>
            <a:r>
              <a:rPr lang="en-US" sz="2000" b="1" i="1" dirty="0">
                <a:latin typeface="Times New Roman"/>
                <a:cs typeface="Times New Roman"/>
              </a:rPr>
              <a:t>по узким </a:t>
            </a:r>
            <a:r>
              <a:rPr lang="en-US" sz="2000" b="1" i="1" dirty="0" smtClean="0">
                <a:latin typeface="Times New Roman"/>
                <a:cs typeface="Times New Roman"/>
              </a:rPr>
              <a:t>жердям</a:t>
            </a:r>
            <a:endParaRPr lang="ru-RU" sz="2000" b="1" i="1" dirty="0" smtClean="0">
              <a:latin typeface="Times New Roman"/>
              <a:cs typeface="Times New Roman"/>
            </a:endParaRPr>
          </a:p>
          <a:p>
            <a:pPr algn="ctr"/>
            <a:endParaRPr lang="ru-RU" sz="2000" dirty="0">
              <a:latin typeface="Times New Roman"/>
              <a:cs typeface="Times New Roman"/>
            </a:endParaRPr>
          </a:p>
          <a:p>
            <a:r>
              <a:rPr lang="en-US" sz="2000" b="1" dirty="0">
                <a:latin typeface="Times New Roman"/>
                <a:cs typeface="Times New Roman"/>
              </a:rPr>
              <a:t>Цель:</a:t>
            </a:r>
            <a:r>
              <a:rPr lang="en-US" sz="2000" dirty="0">
                <a:latin typeface="Times New Roman"/>
                <a:cs typeface="Times New Roman"/>
              </a:rPr>
              <a:t> развитие ловкости, </a:t>
            </a:r>
            <a:r>
              <a:rPr lang="en-US" sz="2000" dirty="0">
                <a:latin typeface="Times New Roman"/>
                <a:cs typeface="Times New Roman"/>
              </a:rPr>
              <a:t>вестибулярного</a:t>
            </a:r>
            <a:r>
              <a:rPr lang="en-US" sz="2000" dirty="0">
                <a:latin typeface="Times New Roman"/>
                <a:cs typeface="Times New Roman"/>
              </a:rPr>
              <a:t> </a:t>
            </a:r>
            <a:r>
              <a:rPr lang="en-US" sz="2000" dirty="0">
                <a:latin typeface="Times New Roman"/>
                <a:cs typeface="Times New Roman"/>
              </a:rPr>
              <a:t>аппарата</a:t>
            </a:r>
            <a:r>
              <a:rPr lang="en-US" sz="2000" dirty="0">
                <a:latin typeface="Times New Roman"/>
                <a:cs typeface="Times New Roman"/>
              </a:rPr>
              <a:t>, внимания и расчетливости. </a:t>
            </a:r>
            <a:r>
              <a:rPr lang="en-US" sz="2000" b="1" dirty="0">
                <a:latin typeface="Times New Roman"/>
                <a:cs typeface="Times New Roman"/>
              </a:rPr>
              <a:t>Организация: </a:t>
            </a:r>
            <a:r>
              <a:rPr lang="en-US" sz="2000" dirty="0">
                <a:latin typeface="Times New Roman"/>
                <a:cs typeface="Times New Roman"/>
              </a:rPr>
              <a:t>класс делится на равные команды, построенные в колонну по одному за общей стартовой линией. Расстояние между колоннами 3 м. Через 10 м перед каждой командой устанавливаются по 2 </a:t>
            </a:r>
            <a:r>
              <a:rPr lang="en-US" sz="2000" dirty="0">
                <a:latin typeface="Times New Roman"/>
                <a:cs typeface="Times New Roman"/>
              </a:rPr>
              <a:t>перевернутые</a:t>
            </a:r>
            <a:r>
              <a:rPr lang="en-US" sz="2000" dirty="0">
                <a:latin typeface="Times New Roman"/>
                <a:cs typeface="Times New Roman"/>
              </a:rPr>
              <a:t> скамейки (</a:t>
            </a:r>
            <a:r>
              <a:rPr lang="en-US" sz="2000" dirty="0">
                <a:latin typeface="Times New Roman"/>
                <a:cs typeface="Times New Roman"/>
              </a:rPr>
              <a:t>параллельно</a:t>
            </a:r>
            <a:r>
              <a:rPr lang="en-US" sz="2000" dirty="0">
                <a:latin typeface="Times New Roman"/>
                <a:cs typeface="Times New Roman"/>
              </a:rPr>
              <a:t> и вплотную к друг другу). </a:t>
            </a:r>
            <a:r>
              <a:rPr lang="en-US" sz="2000" b="1" dirty="0">
                <a:latin typeface="Times New Roman"/>
                <a:cs typeface="Times New Roman"/>
              </a:rPr>
              <a:t>Проведение: </a:t>
            </a:r>
            <a:r>
              <a:rPr lang="en-US" sz="2000" dirty="0">
                <a:latin typeface="Times New Roman"/>
                <a:cs typeface="Times New Roman"/>
              </a:rPr>
              <a:t>По сигналу каждая команда, </a:t>
            </a:r>
            <a:r>
              <a:rPr lang="en-US" sz="2000" dirty="0">
                <a:latin typeface="Times New Roman"/>
                <a:cs typeface="Times New Roman"/>
              </a:rPr>
              <a:t>взявшись</a:t>
            </a:r>
            <a:r>
              <a:rPr lang="en-US" sz="2000" dirty="0">
                <a:latin typeface="Times New Roman"/>
                <a:cs typeface="Times New Roman"/>
              </a:rPr>
              <a:t> за руки, </a:t>
            </a:r>
            <a:r>
              <a:rPr lang="en-US" sz="2000" dirty="0">
                <a:latin typeface="Times New Roman"/>
                <a:cs typeface="Times New Roman"/>
              </a:rPr>
              <a:t>подбегает</a:t>
            </a:r>
            <a:r>
              <a:rPr lang="en-US" sz="2000" dirty="0">
                <a:latin typeface="Times New Roman"/>
                <a:cs typeface="Times New Roman"/>
              </a:rPr>
              <a:t> к своей «</a:t>
            </a:r>
            <a:r>
              <a:rPr lang="en-US" sz="2000" dirty="0">
                <a:latin typeface="Times New Roman"/>
                <a:cs typeface="Times New Roman"/>
              </a:rPr>
              <a:t>переправе</a:t>
            </a:r>
            <a:r>
              <a:rPr lang="en-US" sz="2000" dirty="0">
                <a:latin typeface="Times New Roman"/>
                <a:cs typeface="Times New Roman"/>
              </a:rPr>
              <a:t>» и начинает переходить «речку» по узким граням перевернутой скамейки – цепочкой, не отпуская рук соседей. Выигрывает команда, которая быстрее «переправится», не теряя равновесия и не разрывая цепь.</a:t>
            </a:r>
            <a:endParaRPr lang="ru-RU" sz="2000" dirty="0">
              <a:latin typeface="Times New Roman"/>
              <a:cs typeface="Times New Roman"/>
            </a:endParaRPr>
          </a:p>
        </p:txBody>
      </p:sp>
    </p:spTree>
    <p:extLst>
      <p:ext uri="{BB962C8B-B14F-4D97-AF65-F5344CB8AC3E}">
        <p14:creationId xmlns:p14="http://schemas.microsoft.com/office/powerpoint/2010/main" val="97983562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08617" y="293204"/>
            <a:ext cx="7548729" cy="5909311"/>
          </a:xfrm>
          <a:prstGeom prst="rect">
            <a:avLst/>
          </a:prstGeom>
        </p:spPr>
        <p:txBody>
          <a:bodyPr wrap="square">
            <a:spAutoFit/>
          </a:bodyPr>
          <a:lstStyle/>
          <a:p>
            <a:pPr algn="ctr"/>
            <a:r>
              <a:rPr lang="en-US" b="1" i="1" dirty="0">
                <a:latin typeface="Times New Roman"/>
                <a:cs typeface="Times New Roman"/>
              </a:rPr>
              <a:t>Единоборство у щита</a:t>
            </a:r>
            <a:endParaRPr lang="ru-RU" dirty="0">
              <a:latin typeface="Times New Roman"/>
              <a:cs typeface="Times New Roman"/>
            </a:endParaRPr>
          </a:p>
          <a:p>
            <a:r>
              <a:rPr lang="en-US" b="1" dirty="0">
                <a:latin typeface="Times New Roman"/>
                <a:cs typeface="Times New Roman"/>
              </a:rPr>
              <a:t>Цель: </a:t>
            </a:r>
            <a:r>
              <a:rPr lang="en-US" dirty="0">
                <a:latin typeface="Times New Roman"/>
                <a:cs typeface="Times New Roman"/>
              </a:rPr>
              <a:t>развитие быстроты, ловкости, внимания. Используется в качестве вспомогательного упражнения для учебных заданий с борьбой за мяч в баскетболе. </a:t>
            </a:r>
            <a:r>
              <a:rPr lang="en-US" b="1" dirty="0">
                <a:latin typeface="Times New Roman"/>
                <a:cs typeface="Times New Roman"/>
              </a:rPr>
              <a:t>Организация: </a:t>
            </a:r>
            <a:r>
              <a:rPr lang="en-US" dirty="0">
                <a:latin typeface="Times New Roman"/>
                <a:cs typeface="Times New Roman"/>
              </a:rPr>
              <a:t>класс делится на 2 команды, которые выстраиваются колоннами по одному за средней линией баскетбольной площадки и рассчитываются по порядку. Расстояние между колоннами 2-3 м. </a:t>
            </a:r>
            <a:r>
              <a:rPr lang="en-US" b="1" dirty="0">
                <a:latin typeface="Times New Roman"/>
                <a:cs typeface="Times New Roman"/>
              </a:rPr>
              <a:t>Проведение:</a:t>
            </a:r>
            <a:r>
              <a:rPr lang="en-US" dirty="0">
                <a:latin typeface="Times New Roman"/>
                <a:cs typeface="Times New Roman"/>
              </a:rPr>
              <a:t> педагог бросает  в щит баскетбольный мяч и называет любой порядковый номер участников игры. Игроки обеих команд под этим номером выбегают из строя и устремляются к щиту, стараясь завладеть мячом раньше соперника. Тот, кому это удается, приносит своей команде очко и тут же совершает длинную передачу направляющему игроку своей колонны, а он, приняв мяч, быстро передает его двумя руками назад по колонне, из рук в руки, до последнего игрока в строю, который, получив мяч, поднимает его вверх. Игрок, уступивший мяч в единоборстве у щита, бежит приставными шагами на свое прежнее место в колонне, пытаясь обогнать мяч, который передают над головами игроки конкурирующей команды. Если бегущий приставными шагами окажется на своем месте раньше финиша мяча, то его команде начисляется одно очко. Если - нет, то еще одно очко получает команда соперников. Выигрывает команда, игроки которой наберут большую сумму очков.</a:t>
            </a:r>
            <a:endParaRPr lang="ru-RU" dirty="0">
              <a:latin typeface="Times New Roman"/>
              <a:cs typeface="Times New Roman"/>
            </a:endParaRPr>
          </a:p>
        </p:txBody>
      </p:sp>
    </p:spTree>
    <p:extLst>
      <p:ext uri="{BB962C8B-B14F-4D97-AF65-F5344CB8AC3E}">
        <p14:creationId xmlns:p14="http://schemas.microsoft.com/office/powerpoint/2010/main" val="112654182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435608" y="274320"/>
            <a:ext cx="7498080" cy="545004"/>
          </a:xfrm>
        </p:spPr>
        <p:txBody>
          <a:bodyPr>
            <a:normAutofit/>
          </a:bodyPr>
          <a:lstStyle/>
          <a:p>
            <a:pPr algn="ctr"/>
            <a:r>
              <a:rPr lang="en-US" sz="2800" b="1" i="1" dirty="0">
                <a:effectLst/>
                <a:latin typeface="Times New Roman"/>
                <a:cs typeface="Times New Roman"/>
              </a:rPr>
              <a:t>Лыжная подготовка</a:t>
            </a:r>
            <a:endParaRPr lang="ru-RU" sz="2800" i="1" dirty="0">
              <a:effectLst/>
              <a:latin typeface="Times New Roman"/>
              <a:cs typeface="Times New Roman"/>
            </a:endParaRPr>
          </a:p>
        </p:txBody>
      </p:sp>
      <p:sp>
        <p:nvSpPr>
          <p:cNvPr id="3" name="Прямоугольник 2"/>
          <p:cNvSpPr/>
          <p:nvPr/>
        </p:nvSpPr>
        <p:spPr>
          <a:xfrm>
            <a:off x="1147160" y="924135"/>
            <a:ext cx="7466789" cy="5016758"/>
          </a:xfrm>
          <a:prstGeom prst="rect">
            <a:avLst/>
          </a:prstGeom>
        </p:spPr>
        <p:txBody>
          <a:bodyPr wrap="square">
            <a:spAutoFit/>
          </a:bodyPr>
          <a:lstStyle/>
          <a:p>
            <a:pPr algn="ctr"/>
            <a:r>
              <a:rPr lang="en-US" sz="2000" b="1" i="1" dirty="0" smtClean="0">
                <a:latin typeface="Times New Roman"/>
                <a:cs typeface="Times New Roman"/>
              </a:rPr>
              <a:t> Скольжение </a:t>
            </a:r>
            <a:r>
              <a:rPr lang="en-US" sz="2000" b="1" i="1" dirty="0">
                <a:latin typeface="Times New Roman"/>
                <a:cs typeface="Times New Roman"/>
              </a:rPr>
              <a:t>на одной </a:t>
            </a:r>
            <a:r>
              <a:rPr lang="en-US" sz="2000" b="1" i="1" dirty="0" smtClean="0">
                <a:latin typeface="Times New Roman"/>
                <a:cs typeface="Times New Roman"/>
              </a:rPr>
              <a:t>лыже</a:t>
            </a:r>
          </a:p>
          <a:p>
            <a:pPr algn="ctr"/>
            <a:endParaRPr lang="ru-RU" sz="2000" dirty="0">
              <a:latin typeface="Times New Roman"/>
              <a:cs typeface="Times New Roman"/>
            </a:endParaRPr>
          </a:p>
          <a:p>
            <a:r>
              <a:rPr lang="en-US" sz="2000" b="1" dirty="0">
                <a:latin typeface="Times New Roman"/>
                <a:cs typeface="Times New Roman"/>
              </a:rPr>
              <a:t>Цель:</a:t>
            </a:r>
            <a:r>
              <a:rPr lang="en-US" sz="2000" dirty="0">
                <a:latin typeface="Times New Roman"/>
                <a:cs typeface="Times New Roman"/>
              </a:rPr>
              <a:t> развитие силы отталкивания палками, равновесия, внимания. Используется в качестве подводящего упражнения для учебных заданий лыжных передвижений скользящим шагом. </a:t>
            </a:r>
            <a:r>
              <a:rPr lang="en-US" sz="2000" b="1" dirty="0">
                <a:latin typeface="Times New Roman"/>
                <a:cs typeface="Times New Roman"/>
              </a:rPr>
              <a:t>Организация:</a:t>
            </a:r>
            <a:r>
              <a:rPr lang="en-US" sz="2000" dirty="0">
                <a:latin typeface="Times New Roman"/>
                <a:cs typeface="Times New Roman"/>
              </a:rPr>
              <a:t> Класс выстраивается в шеренгу, разомкнутую на вытянутые руки, и, двигаясь вперед параллельным курсом, каждый участник игры прокладывает самому себе лыжню, а педагог отмечает стартовую и финишную линии (от 20 до 50 м). Затем все игроки поворачиваются кругом, возвращаются обратно и выравниваются за стартовой линией. </a:t>
            </a:r>
            <a:r>
              <a:rPr lang="en-US" sz="2000" b="1" dirty="0">
                <a:latin typeface="Times New Roman"/>
                <a:cs typeface="Times New Roman"/>
              </a:rPr>
              <a:t>Проведение:</a:t>
            </a:r>
            <a:r>
              <a:rPr lang="en-US" sz="2000" dirty="0">
                <a:latin typeface="Times New Roman"/>
                <a:cs typeface="Times New Roman"/>
              </a:rPr>
              <a:t> По сигналу все участники игры как можно скорее скользят по своей лыжне к линии финиша на одной лыже, приподняв другую верх и отталкиваясь палками. Игрок, коснувшись поднятой лыжей снега, выбывает из игры. Победителем признается тот, кто финиширует первым.</a:t>
            </a:r>
            <a:endParaRPr lang="ru-RU" sz="2000" dirty="0">
              <a:latin typeface="Times New Roman"/>
              <a:cs typeface="Times New Roman"/>
            </a:endParaRPr>
          </a:p>
        </p:txBody>
      </p:sp>
    </p:spTree>
    <p:extLst>
      <p:ext uri="{BB962C8B-B14F-4D97-AF65-F5344CB8AC3E}">
        <p14:creationId xmlns:p14="http://schemas.microsoft.com/office/powerpoint/2010/main" val="146013265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57404" y="660715"/>
            <a:ext cx="7415576" cy="4093428"/>
          </a:xfrm>
          <a:prstGeom prst="rect">
            <a:avLst/>
          </a:prstGeom>
        </p:spPr>
        <p:txBody>
          <a:bodyPr wrap="square">
            <a:spAutoFit/>
          </a:bodyPr>
          <a:lstStyle/>
          <a:p>
            <a:pPr algn="ctr"/>
            <a:r>
              <a:rPr lang="en-US" sz="2000" b="1" i="1" dirty="0">
                <a:latin typeface="Times New Roman"/>
                <a:cs typeface="Times New Roman"/>
              </a:rPr>
              <a:t>То на правой, то на левой </a:t>
            </a:r>
            <a:r>
              <a:rPr lang="en-US" sz="2000" b="1" i="1" dirty="0" smtClean="0">
                <a:latin typeface="Times New Roman"/>
                <a:cs typeface="Times New Roman"/>
              </a:rPr>
              <a:t>лыже</a:t>
            </a:r>
          </a:p>
          <a:p>
            <a:pPr algn="ctr"/>
            <a:endParaRPr lang="ru-RU" sz="2000" dirty="0">
              <a:latin typeface="Times New Roman"/>
              <a:cs typeface="Times New Roman"/>
            </a:endParaRPr>
          </a:p>
          <a:p>
            <a:r>
              <a:rPr lang="en-US" sz="2000" b="1" dirty="0">
                <a:latin typeface="Times New Roman"/>
                <a:cs typeface="Times New Roman"/>
              </a:rPr>
              <a:t>Цель:</a:t>
            </a:r>
            <a:r>
              <a:rPr lang="en-US" sz="2000" dirty="0">
                <a:latin typeface="Times New Roman"/>
                <a:cs typeface="Times New Roman"/>
              </a:rPr>
              <a:t> развитие силы отталкивания палками, равновесия, быстроты, ловкости. Используется в качестве вспомогательного упражнения для учебных заданий в движении на лыжах скользящим шагом. </a:t>
            </a:r>
            <a:r>
              <a:rPr lang="en-US" sz="2000" b="1" dirty="0">
                <a:latin typeface="Times New Roman"/>
                <a:cs typeface="Times New Roman"/>
              </a:rPr>
              <a:t>Организация:</a:t>
            </a:r>
            <a:r>
              <a:rPr lang="en-US" sz="2000" dirty="0">
                <a:latin typeface="Times New Roman"/>
                <a:cs typeface="Times New Roman"/>
              </a:rPr>
              <a:t> Класс выстраивается в шеренгу, разомкнутую на вытянутые руки, за стартовой линией. Через 20-30 м от старта обозначена линия поворота. </a:t>
            </a:r>
            <a:r>
              <a:rPr lang="en-US" sz="2000" b="1" dirty="0">
                <a:latin typeface="Times New Roman"/>
                <a:cs typeface="Times New Roman"/>
              </a:rPr>
              <a:t>Проведение:</a:t>
            </a:r>
            <a:r>
              <a:rPr lang="en-US" sz="2000" dirty="0">
                <a:latin typeface="Times New Roman"/>
                <a:cs typeface="Times New Roman"/>
              </a:rPr>
              <a:t> По сигналу игроки должны, отталкиваясь палками, скользить до линии поворота на правой лыже и вернуться обратно на левой лыже. Побеждает тот, кто выполнит задание первым, ни разу не оступившись свободной ногой в снег.</a:t>
            </a:r>
            <a:endParaRPr lang="ru-RU" sz="2000" dirty="0">
              <a:latin typeface="Times New Roman"/>
              <a:cs typeface="Times New Roman"/>
            </a:endParaRPr>
          </a:p>
        </p:txBody>
      </p:sp>
    </p:spTree>
    <p:extLst>
      <p:ext uri="{BB962C8B-B14F-4D97-AF65-F5344CB8AC3E}">
        <p14:creationId xmlns:p14="http://schemas.microsoft.com/office/powerpoint/2010/main" val="1644505282"/>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77889" y="1261037"/>
            <a:ext cx="7405334" cy="3785652"/>
          </a:xfrm>
          <a:prstGeom prst="rect">
            <a:avLst/>
          </a:prstGeom>
        </p:spPr>
        <p:txBody>
          <a:bodyPr wrap="square">
            <a:spAutoFit/>
          </a:bodyPr>
          <a:lstStyle/>
          <a:p>
            <a:pPr algn="ctr"/>
            <a:r>
              <a:rPr lang="en-US" sz="2000" b="1" i="1" dirty="0">
                <a:latin typeface="Times New Roman"/>
                <a:cs typeface="Times New Roman"/>
              </a:rPr>
              <a:t>Спуск по снежному </a:t>
            </a:r>
            <a:r>
              <a:rPr lang="en-US" sz="2000" b="1" i="1" dirty="0" smtClean="0">
                <a:latin typeface="Times New Roman"/>
                <a:cs typeface="Times New Roman"/>
              </a:rPr>
              <a:t>склону</a:t>
            </a:r>
          </a:p>
          <a:p>
            <a:pPr algn="ctr"/>
            <a:endParaRPr lang="ru-RU" sz="2000" dirty="0">
              <a:latin typeface="Times New Roman"/>
              <a:cs typeface="Times New Roman"/>
            </a:endParaRPr>
          </a:p>
          <a:p>
            <a:r>
              <a:rPr lang="en-US" sz="2000" b="1" dirty="0">
                <a:latin typeface="Times New Roman"/>
                <a:cs typeface="Times New Roman"/>
              </a:rPr>
              <a:t>Цель:</a:t>
            </a:r>
            <a:r>
              <a:rPr lang="en-US" sz="2000" dirty="0">
                <a:latin typeface="Times New Roman"/>
                <a:cs typeface="Times New Roman"/>
              </a:rPr>
              <a:t> развитие ловкости и смелости. Используется в качестве вспомогательного упражнения для учебных заданий по спускам с горы. </a:t>
            </a:r>
            <a:r>
              <a:rPr lang="en-US" sz="2000" b="1" dirty="0">
                <a:latin typeface="Times New Roman"/>
                <a:cs typeface="Times New Roman"/>
              </a:rPr>
              <a:t>Организация: </a:t>
            </a:r>
            <a:r>
              <a:rPr lang="en-US" sz="2000" dirty="0">
                <a:latin typeface="Times New Roman"/>
                <a:cs typeface="Times New Roman"/>
              </a:rPr>
              <a:t>На горке с крутизной склона 15-18, класс делится на две команды. </a:t>
            </a:r>
            <a:r>
              <a:rPr lang="en-US" sz="2000" b="1" dirty="0">
                <a:latin typeface="Times New Roman"/>
                <a:cs typeface="Times New Roman"/>
              </a:rPr>
              <a:t>Проведение:</a:t>
            </a:r>
            <a:r>
              <a:rPr lang="en-US" sz="2000" dirty="0">
                <a:latin typeface="Times New Roman"/>
                <a:cs typeface="Times New Roman"/>
              </a:rPr>
              <a:t> По сигналу игроки обеих команд поочередно выполняют спуск по склону на лыжах в основной стойке, стараясь не упасть на дистанции. За каждого упавшего начисляется штрафное очко. Выигрывает команда, у которых упавших игроков окажется меньше.</a:t>
            </a:r>
            <a:endParaRPr lang="ru-RU" sz="2000" dirty="0">
              <a:latin typeface="Times New Roman"/>
              <a:cs typeface="Times New Roman"/>
            </a:endParaRPr>
          </a:p>
        </p:txBody>
      </p:sp>
    </p:spTree>
    <p:extLst>
      <p:ext uri="{BB962C8B-B14F-4D97-AF65-F5344CB8AC3E}">
        <p14:creationId xmlns:p14="http://schemas.microsoft.com/office/powerpoint/2010/main" val="1252100573"/>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08615" y="670955"/>
            <a:ext cx="7302909" cy="4093428"/>
          </a:xfrm>
          <a:prstGeom prst="rect">
            <a:avLst/>
          </a:prstGeom>
        </p:spPr>
        <p:txBody>
          <a:bodyPr wrap="square">
            <a:spAutoFit/>
          </a:bodyPr>
          <a:lstStyle/>
          <a:p>
            <a:pPr algn="ctr"/>
            <a:r>
              <a:rPr lang="en-US" sz="2000" b="1" i="1" dirty="0">
                <a:latin typeface="Times New Roman"/>
                <a:cs typeface="Times New Roman"/>
              </a:rPr>
              <a:t>Спуск </a:t>
            </a:r>
            <a:r>
              <a:rPr lang="en-US" sz="2000" b="1" i="1" dirty="0" smtClean="0">
                <a:latin typeface="Times New Roman"/>
                <a:cs typeface="Times New Roman"/>
              </a:rPr>
              <a:t>вдвоем</a:t>
            </a:r>
          </a:p>
          <a:p>
            <a:pPr algn="ctr"/>
            <a:endParaRPr lang="ru-RU" sz="2000" dirty="0">
              <a:latin typeface="Times New Roman"/>
              <a:cs typeface="Times New Roman"/>
            </a:endParaRPr>
          </a:p>
          <a:p>
            <a:r>
              <a:rPr lang="en-US" sz="2000" b="1" dirty="0">
                <a:latin typeface="Times New Roman"/>
                <a:cs typeface="Times New Roman"/>
              </a:rPr>
              <a:t>Цель:</a:t>
            </a:r>
            <a:r>
              <a:rPr lang="en-US" sz="2000" dirty="0">
                <a:latin typeface="Times New Roman"/>
                <a:cs typeface="Times New Roman"/>
              </a:rPr>
              <a:t> развитие ловкости и смелости, внимания. Используется в качестве подводящего упражнения для учебных заданий по спускам с горы. </a:t>
            </a:r>
            <a:r>
              <a:rPr lang="en-US" sz="2000" b="1" dirty="0">
                <a:latin typeface="Times New Roman"/>
                <a:cs typeface="Times New Roman"/>
              </a:rPr>
              <a:t>Организация: </a:t>
            </a:r>
            <a:r>
              <a:rPr lang="en-US" sz="2000" dirty="0">
                <a:latin typeface="Times New Roman"/>
                <a:cs typeface="Times New Roman"/>
              </a:rPr>
              <a:t>На горке класс делится на две команды, которые выстраиваются колоннами по два за стартовой линией. У каждой пары игроков одна пара лыж. </a:t>
            </a:r>
            <a:r>
              <a:rPr lang="en-US" sz="2000" b="1" dirty="0">
                <a:latin typeface="Times New Roman"/>
                <a:cs typeface="Times New Roman"/>
              </a:rPr>
              <a:t>Проведение:</a:t>
            </a:r>
            <a:r>
              <a:rPr lang="en-US" sz="2000" dirty="0">
                <a:latin typeface="Times New Roman"/>
                <a:cs typeface="Times New Roman"/>
              </a:rPr>
              <a:t> По сигналу игроки, стараясь не упасть, поочередно скатываются со склона, стоя вдвоем на одной паре лыж. Стоящий сзади партнер держится за пояс переднего. Пара совершившая спуск без падения, приносит своей команде очко. Побеждает команда, набравшая большее количество очков.</a:t>
            </a:r>
            <a:endParaRPr lang="ru-RU" sz="2000" dirty="0">
              <a:latin typeface="Times New Roman"/>
              <a:cs typeface="Times New Roman"/>
            </a:endParaRPr>
          </a:p>
        </p:txBody>
      </p:sp>
    </p:spTree>
    <p:extLst>
      <p:ext uri="{BB962C8B-B14F-4D97-AF65-F5344CB8AC3E}">
        <p14:creationId xmlns:p14="http://schemas.microsoft.com/office/powerpoint/2010/main" val="379419852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67646" y="1328323"/>
            <a:ext cx="7210727" cy="3477875"/>
          </a:xfrm>
          <a:prstGeom prst="rect">
            <a:avLst/>
          </a:prstGeom>
        </p:spPr>
        <p:txBody>
          <a:bodyPr wrap="square">
            <a:spAutoFit/>
          </a:bodyPr>
          <a:lstStyle/>
          <a:p>
            <a:pPr algn="ctr"/>
            <a:r>
              <a:rPr lang="en-US" sz="2000" b="1" i="1" dirty="0">
                <a:latin typeface="Times New Roman"/>
                <a:cs typeface="Times New Roman"/>
              </a:rPr>
              <a:t>Штурм </a:t>
            </a:r>
            <a:r>
              <a:rPr lang="en-US" sz="2000" b="1" i="1" dirty="0" smtClean="0">
                <a:latin typeface="Times New Roman"/>
                <a:cs typeface="Times New Roman"/>
              </a:rPr>
              <a:t>вершины</a:t>
            </a:r>
          </a:p>
          <a:p>
            <a:pPr algn="ctr"/>
            <a:endParaRPr lang="ru-RU" sz="2000" dirty="0">
              <a:latin typeface="Times New Roman"/>
              <a:cs typeface="Times New Roman"/>
            </a:endParaRPr>
          </a:p>
          <a:p>
            <a:r>
              <a:rPr lang="en-US" sz="2000" b="1" dirty="0">
                <a:latin typeface="Times New Roman"/>
                <a:cs typeface="Times New Roman"/>
              </a:rPr>
              <a:t>Цель:</a:t>
            </a:r>
            <a:r>
              <a:rPr lang="en-US" sz="2000" dirty="0">
                <a:latin typeface="Times New Roman"/>
                <a:cs typeface="Times New Roman"/>
              </a:rPr>
              <a:t> развитие ловкости, быстроты, силы и взаимовыручки. Используется в качестве подводящего упражнения для учебных заданий  с подъемами в гору. </a:t>
            </a:r>
            <a:r>
              <a:rPr lang="en-US" sz="2000" b="1" dirty="0">
                <a:latin typeface="Times New Roman"/>
                <a:cs typeface="Times New Roman"/>
              </a:rPr>
              <a:t>Организация: </a:t>
            </a:r>
            <a:r>
              <a:rPr lang="en-US" sz="2000" dirty="0">
                <a:latin typeface="Times New Roman"/>
                <a:cs typeface="Times New Roman"/>
              </a:rPr>
              <a:t>класс делится на две команды, выстраиваются шеренгами перед горками. </a:t>
            </a:r>
            <a:r>
              <a:rPr lang="en-US" sz="2000" b="1" dirty="0">
                <a:latin typeface="Times New Roman"/>
                <a:cs typeface="Times New Roman"/>
              </a:rPr>
              <a:t>Проведение:</a:t>
            </a:r>
            <a:r>
              <a:rPr lang="en-US" sz="2000" dirty="0">
                <a:latin typeface="Times New Roman"/>
                <a:cs typeface="Times New Roman"/>
              </a:rPr>
              <a:t> По сигналу все игроки устремляются вперед, стараясь как можно быстрее взобраться на вершину горы. Побеждает команда, все игроки которой раньше соберутся на вершине снежной горы.</a:t>
            </a:r>
            <a:endParaRPr lang="ru-RU" sz="2000" dirty="0">
              <a:latin typeface="Times New Roman"/>
              <a:cs typeface="Times New Roman"/>
            </a:endParaRPr>
          </a:p>
        </p:txBody>
      </p:sp>
    </p:spTree>
    <p:extLst>
      <p:ext uri="{BB962C8B-B14F-4D97-AF65-F5344CB8AC3E}">
        <p14:creationId xmlns:p14="http://schemas.microsoft.com/office/powerpoint/2010/main" val="199308920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36918" y="442783"/>
            <a:ext cx="7405334" cy="5016758"/>
          </a:xfrm>
          <a:prstGeom prst="rect">
            <a:avLst/>
          </a:prstGeom>
        </p:spPr>
        <p:txBody>
          <a:bodyPr wrap="square">
            <a:spAutoFit/>
          </a:bodyPr>
          <a:lstStyle/>
          <a:p>
            <a:pPr algn="ctr"/>
            <a:r>
              <a:rPr lang="en-US" sz="2000" b="1" i="1" dirty="0">
                <a:latin typeface="Times New Roman"/>
                <a:cs typeface="Times New Roman"/>
              </a:rPr>
              <a:t>Вакантное </a:t>
            </a:r>
            <a:r>
              <a:rPr lang="en-US" sz="2000" b="1" i="1" dirty="0" smtClean="0">
                <a:latin typeface="Times New Roman"/>
                <a:cs typeface="Times New Roman"/>
              </a:rPr>
              <a:t>место</a:t>
            </a:r>
          </a:p>
          <a:p>
            <a:pPr algn="ctr"/>
            <a:endParaRPr lang="ru-RU" sz="2000" dirty="0">
              <a:latin typeface="Times New Roman"/>
              <a:cs typeface="Times New Roman"/>
            </a:endParaRPr>
          </a:p>
          <a:p>
            <a:r>
              <a:rPr lang="en-US" sz="2000" b="1" dirty="0">
                <a:latin typeface="Times New Roman"/>
                <a:cs typeface="Times New Roman"/>
              </a:rPr>
              <a:t>Цель:</a:t>
            </a:r>
            <a:r>
              <a:rPr lang="en-US" sz="2000" dirty="0">
                <a:latin typeface="Times New Roman"/>
                <a:cs typeface="Times New Roman"/>
              </a:rPr>
              <a:t> развитие быстроты, внимания, координационных способностей. Используется в качестве подводящего упражнения для учебных заданий  быстрого движения на лыжах с поворотами.</a:t>
            </a:r>
            <a:endParaRPr lang="ru-RU" sz="2000" dirty="0">
              <a:latin typeface="Times New Roman"/>
              <a:cs typeface="Times New Roman"/>
            </a:endParaRPr>
          </a:p>
          <a:p>
            <a:r>
              <a:rPr lang="en-US" sz="2000" b="1" dirty="0">
                <a:latin typeface="Times New Roman"/>
                <a:cs typeface="Times New Roman"/>
              </a:rPr>
              <a:t>Организация</a:t>
            </a:r>
            <a:r>
              <a:rPr lang="en-US" sz="2000" dirty="0">
                <a:latin typeface="Times New Roman"/>
                <a:cs typeface="Times New Roman"/>
              </a:rPr>
              <a:t>: на поляне класс становится в два соседних круга, разомкнутых на вытянутые палки.</a:t>
            </a:r>
            <a:r>
              <a:rPr lang="en-US" sz="2000" b="1" dirty="0">
                <a:latin typeface="Times New Roman"/>
                <a:cs typeface="Times New Roman"/>
              </a:rPr>
              <a:t> </a:t>
            </a:r>
            <a:r>
              <a:rPr lang="en-US" sz="2000" dirty="0">
                <a:latin typeface="Times New Roman"/>
                <a:cs typeface="Times New Roman"/>
              </a:rPr>
              <a:t>Один круг – девочки, другой – мальчики. Расстояние между кругами 10 м. В каждом круге выбирается водящий. </a:t>
            </a:r>
            <a:r>
              <a:rPr lang="en-US" sz="2000" b="1" dirty="0">
                <a:latin typeface="Times New Roman"/>
                <a:cs typeface="Times New Roman"/>
              </a:rPr>
              <a:t>Проведение:</a:t>
            </a:r>
            <a:r>
              <a:rPr lang="en-US" sz="2000" dirty="0">
                <a:latin typeface="Times New Roman"/>
                <a:cs typeface="Times New Roman"/>
              </a:rPr>
              <a:t> По сигналу каждый водящий начинает объезд своего круга снаружи и, выбрав одного из стоящих в нем игроков, касается его рукой, а сам продолжает движение. Вызванный им лыжник тут же поворачивается и бежит в противоположную сторону, стараясь как можно быстрее объехать круг и занять свое прежнее место (вакантное место). Игрок, не успевший занять место, становится водящим.</a:t>
            </a:r>
            <a:endParaRPr lang="ru-RU" sz="2000" dirty="0">
              <a:latin typeface="Times New Roman"/>
              <a:cs typeface="Times New Roman"/>
            </a:endParaRPr>
          </a:p>
        </p:txBody>
      </p:sp>
    </p:spTree>
    <p:extLst>
      <p:ext uri="{BB962C8B-B14F-4D97-AF65-F5344CB8AC3E}">
        <p14:creationId xmlns:p14="http://schemas.microsoft.com/office/powerpoint/2010/main" val="2430809206"/>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77888" y="464696"/>
            <a:ext cx="7436061" cy="4708981"/>
          </a:xfrm>
          <a:prstGeom prst="rect">
            <a:avLst/>
          </a:prstGeom>
        </p:spPr>
        <p:txBody>
          <a:bodyPr wrap="square">
            <a:spAutoFit/>
          </a:bodyPr>
          <a:lstStyle/>
          <a:p>
            <a:pPr algn="ctr"/>
            <a:r>
              <a:rPr lang="en-US" sz="2000" b="1" i="1" dirty="0">
                <a:latin typeface="Times New Roman"/>
                <a:cs typeface="Times New Roman"/>
              </a:rPr>
              <a:t>Спуск с метанием </a:t>
            </a:r>
            <a:r>
              <a:rPr lang="en-US" sz="2000" b="1" i="1" dirty="0" smtClean="0">
                <a:latin typeface="Times New Roman"/>
                <a:cs typeface="Times New Roman"/>
              </a:rPr>
              <a:t>снежков</a:t>
            </a:r>
          </a:p>
          <a:p>
            <a:pPr algn="ctr"/>
            <a:endParaRPr lang="ru-RU" sz="2000" dirty="0">
              <a:latin typeface="Times New Roman"/>
              <a:cs typeface="Times New Roman"/>
            </a:endParaRPr>
          </a:p>
          <a:p>
            <a:r>
              <a:rPr lang="en-US" sz="2000" b="1" dirty="0">
                <a:latin typeface="Times New Roman"/>
                <a:cs typeface="Times New Roman"/>
              </a:rPr>
              <a:t>Цель:</a:t>
            </a:r>
            <a:r>
              <a:rPr lang="en-US" sz="2000" dirty="0">
                <a:latin typeface="Times New Roman"/>
                <a:cs typeface="Times New Roman"/>
              </a:rPr>
              <a:t> развитие ловкости, смелости, расчетливости . Используется в качестве вспомогательного упражнения для учебных заданий по спускам с горы. </a:t>
            </a:r>
            <a:r>
              <a:rPr lang="en-US" sz="2000" b="1" dirty="0">
                <a:latin typeface="Times New Roman"/>
                <a:cs typeface="Times New Roman"/>
              </a:rPr>
              <a:t>Организация: </a:t>
            </a:r>
            <a:r>
              <a:rPr lang="en-US" sz="2000" dirty="0">
                <a:latin typeface="Times New Roman"/>
                <a:cs typeface="Times New Roman"/>
              </a:rPr>
              <a:t>класс делится на две команды, и стоят на небольшом склоне. Все игроки заготавливают по два снежка и колоннами строятся за стартовой линией. Недалеко перед финишем спуска, в 5 м сбоку от лыжни, продольно устанавливается переносной щит размером 1*1 м. </a:t>
            </a:r>
            <a:r>
              <a:rPr lang="en-US" sz="2000" b="1" dirty="0">
                <a:latin typeface="Times New Roman"/>
                <a:cs typeface="Times New Roman"/>
              </a:rPr>
              <a:t>Проведение:</a:t>
            </a:r>
            <a:r>
              <a:rPr lang="en-US" sz="2000" dirty="0">
                <a:latin typeface="Times New Roman"/>
                <a:cs typeface="Times New Roman"/>
              </a:rPr>
              <a:t> По сигналу игроки по очереди скатываются со склона и, проезжая мимо щита, бросают в него два снежка. За попадание каждого снежка в цель команде начисляется очко. Выигрывает команда, игроки которой наберут большую сумму очков.</a:t>
            </a:r>
            <a:endParaRPr lang="ru-RU" sz="2000" dirty="0">
              <a:latin typeface="Times New Roman"/>
              <a:cs typeface="Times New Roman"/>
            </a:endParaRPr>
          </a:p>
        </p:txBody>
      </p:sp>
    </p:spTree>
    <p:extLst>
      <p:ext uri="{BB962C8B-B14F-4D97-AF65-F5344CB8AC3E}">
        <p14:creationId xmlns:p14="http://schemas.microsoft.com/office/powerpoint/2010/main" val="484072235"/>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8131" y="493513"/>
            <a:ext cx="7548730" cy="5016758"/>
          </a:xfrm>
          <a:prstGeom prst="rect">
            <a:avLst/>
          </a:prstGeom>
        </p:spPr>
        <p:txBody>
          <a:bodyPr wrap="square">
            <a:spAutoFit/>
          </a:bodyPr>
          <a:lstStyle/>
          <a:p>
            <a:pPr algn="ctr"/>
            <a:r>
              <a:rPr lang="en-US" sz="2000" b="1" i="1" dirty="0">
                <a:latin typeface="Times New Roman"/>
                <a:cs typeface="Times New Roman"/>
              </a:rPr>
              <a:t>Подбери флажок при </a:t>
            </a:r>
            <a:r>
              <a:rPr lang="en-US" sz="2000" b="1" i="1" dirty="0" smtClean="0">
                <a:latin typeface="Times New Roman"/>
                <a:cs typeface="Times New Roman"/>
              </a:rPr>
              <a:t>спуске</a:t>
            </a:r>
          </a:p>
          <a:p>
            <a:pPr algn="ctr"/>
            <a:endParaRPr lang="ru-RU" sz="2000" dirty="0">
              <a:latin typeface="Times New Roman"/>
              <a:cs typeface="Times New Roman"/>
            </a:endParaRPr>
          </a:p>
          <a:p>
            <a:r>
              <a:rPr lang="en-US" sz="2000" b="1" dirty="0">
                <a:latin typeface="Times New Roman"/>
                <a:cs typeface="Times New Roman"/>
              </a:rPr>
              <a:t>Цель:</a:t>
            </a:r>
            <a:r>
              <a:rPr lang="en-US" sz="2000" dirty="0">
                <a:latin typeface="Times New Roman"/>
                <a:cs typeface="Times New Roman"/>
              </a:rPr>
              <a:t> развитие внимания, смелости, координационных способностей. Используется в качестве вспомогательного упражнения для учебных заданий по спускам с горы. </a:t>
            </a:r>
            <a:r>
              <a:rPr lang="en-US" sz="2000" b="1" dirty="0">
                <a:latin typeface="Times New Roman"/>
                <a:cs typeface="Times New Roman"/>
              </a:rPr>
              <a:t>Организация: </a:t>
            </a:r>
            <a:r>
              <a:rPr lang="en-US" sz="2000" dirty="0">
                <a:latin typeface="Times New Roman"/>
                <a:cs typeface="Times New Roman"/>
              </a:rPr>
              <a:t>класс делится на две команды, стоящие на лыжах без палок. Игра проводится на небольшом склоне. На одном из участков спуска с правой стороне ставят контрольный флажок и судью с запасными флажками.  </a:t>
            </a:r>
            <a:r>
              <a:rPr lang="en-US" sz="2000" b="1" dirty="0">
                <a:latin typeface="Times New Roman"/>
                <a:cs typeface="Times New Roman"/>
              </a:rPr>
              <a:t>Проведение:</a:t>
            </a:r>
            <a:r>
              <a:rPr lang="en-US" sz="2000" dirty="0">
                <a:latin typeface="Times New Roman"/>
                <a:cs typeface="Times New Roman"/>
              </a:rPr>
              <a:t> По сигналу игроки первой команды один за другим, с интервалом в 10 с стартуют с горки с заданием: присев, подобрать флажок на спуске, не задерживая движения. Увезенный флажок судья тут же заменяет новым – для очередного участника, а на обратном пути флажки возвращаются судье. После первой команды то же задание выполняет вторая команда. Выигрывает команда, игроки которой подберут большее количество флажков.</a:t>
            </a:r>
            <a:endParaRPr lang="ru-RU" sz="2000" dirty="0">
              <a:latin typeface="Times New Roman"/>
              <a:cs typeface="Times New Roman"/>
            </a:endParaRPr>
          </a:p>
        </p:txBody>
      </p:sp>
    </p:spTree>
    <p:extLst>
      <p:ext uri="{BB962C8B-B14F-4D97-AF65-F5344CB8AC3E}">
        <p14:creationId xmlns:p14="http://schemas.microsoft.com/office/powerpoint/2010/main" val="3783968854"/>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57404" y="685127"/>
            <a:ext cx="7251696" cy="4401205"/>
          </a:xfrm>
          <a:prstGeom prst="rect">
            <a:avLst/>
          </a:prstGeom>
        </p:spPr>
        <p:txBody>
          <a:bodyPr wrap="square">
            <a:spAutoFit/>
          </a:bodyPr>
          <a:lstStyle/>
          <a:p>
            <a:pPr algn="ctr"/>
            <a:r>
              <a:rPr lang="en-US" sz="2000" b="1" i="1" dirty="0">
                <a:latin typeface="Times New Roman"/>
                <a:cs typeface="Times New Roman"/>
              </a:rPr>
              <a:t>Не задень </a:t>
            </a:r>
            <a:r>
              <a:rPr lang="en-US" sz="2000" b="1" i="1" dirty="0" smtClean="0">
                <a:latin typeface="Times New Roman"/>
                <a:cs typeface="Times New Roman"/>
              </a:rPr>
              <a:t>ворота</a:t>
            </a:r>
          </a:p>
          <a:p>
            <a:pPr algn="ctr"/>
            <a:endParaRPr lang="ru-RU" sz="2000" dirty="0">
              <a:latin typeface="Times New Roman"/>
              <a:cs typeface="Times New Roman"/>
            </a:endParaRPr>
          </a:p>
          <a:p>
            <a:r>
              <a:rPr lang="en-US" sz="2000" b="1" dirty="0">
                <a:latin typeface="Times New Roman"/>
                <a:cs typeface="Times New Roman"/>
              </a:rPr>
              <a:t>Цель:</a:t>
            </a:r>
            <a:r>
              <a:rPr lang="en-US" sz="2000" dirty="0">
                <a:latin typeface="Times New Roman"/>
                <a:cs typeface="Times New Roman"/>
              </a:rPr>
              <a:t> развитие внимания, смелости, координационных способностей. Используется в качестве подводящего упражнения для учебных заданий усложненного спуска с горы. </a:t>
            </a:r>
            <a:r>
              <a:rPr lang="en-US" sz="2000" b="1" dirty="0">
                <a:latin typeface="Times New Roman"/>
                <a:cs typeface="Times New Roman"/>
              </a:rPr>
              <a:t>Организация:</a:t>
            </a:r>
            <a:r>
              <a:rPr lang="en-US" sz="2000" dirty="0">
                <a:latin typeface="Times New Roman"/>
                <a:cs typeface="Times New Roman"/>
              </a:rPr>
              <a:t> игра проводится на длинном пологом склоне, где на пути расставлены вороты. К каждым воротам приставлены судьи. Класс делится на две команды, выстраивающиеся в колонну по одному за стартовой линией.  </a:t>
            </a:r>
            <a:r>
              <a:rPr lang="en-US" sz="2000" b="1" dirty="0">
                <a:latin typeface="Times New Roman"/>
                <a:cs typeface="Times New Roman"/>
              </a:rPr>
              <a:t>Проведение:</a:t>
            </a:r>
            <a:r>
              <a:rPr lang="en-US" sz="2000" dirty="0">
                <a:latin typeface="Times New Roman"/>
                <a:cs typeface="Times New Roman"/>
              </a:rPr>
              <a:t> По сигналу игроки поочередно спускаются со склона на лыжах, стараясь проехать сквозь все стоящие на пути ворота, пригнувшись и не задевая их. За каждые задетые или опрокинутые ворота – штрафное очко. Выигрывает команда, набравшая меньшую сумму штрафных очков.</a:t>
            </a:r>
            <a:endParaRPr lang="ru-RU" sz="2000" dirty="0">
              <a:latin typeface="Times New Roman"/>
              <a:cs typeface="Times New Roman"/>
            </a:endParaRPr>
          </a:p>
        </p:txBody>
      </p:sp>
    </p:spTree>
    <p:extLst>
      <p:ext uri="{BB962C8B-B14F-4D97-AF65-F5344CB8AC3E}">
        <p14:creationId xmlns:p14="http://schemas.microsoft.com/office/powerpoint/2010/main" val="24024831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a:bodyPr>
          <a:lstStyle/>
          <a:p>
            <a:pPr marL="82296" indent="0" algn="ctr">
              <a:buNone/>
            </a:pPr>
            <a:r>
              <a:rPr lang="en-US" sz="2000" b="1" i="1" dirty="0">
                <a:latin typeface="Times New Roman"/>
                <a:cs typeface="Times New Roman"/>
              </a:rPr>
              <a:t>Борьба на бревне</a:t>
            </a:r>
            <a:endParaRPr lang="ru-RU" sz="2000" dirty="0">
              <a:latin typeface="Times New Roman"/>
              <a:cs typeface="Times New Roman"/>
            </a:endParaRPr>
          </a:p>
          <a:p>
            <a:pPr marL="82296" indent="0">
              <a:buNone/>
            </a:pPr>
            <a:r>
              <a:rPr lang="en-US" sz="2000" b="1" dirty="0">
                <a:latin typeface="Times New Roman"/>
                <a:cs typeface="Times New Roman"/>
              </a:rPr>
              <a:t>Цель: </a:t>
            </a:r>
            <a:r>
              <a:rPr lang="en-US" sz="2000" dirty="0">
                <a:latin typeface="Times New Roman"/>
                <a:cs typeface="Times New Roman"/>
              </a:rPr>
              <a:t>развитие координационных способностей, делового упорства и тактического мышления. Используется в качестве подводящего упражнения для учебных заданий на гимнастическом бревне. </a:t>
            </a:r>
            <a:r>
              <a:rPr lang="en-US" sz="2000" b="1" dirty="0">
                <a:latin typeface="Times New Roman"/>
                <a:cs typeface="Times New Roman"/>
              </a:rPr>
              <a:t>Организация:</a:t>
            </a:r>
            <a:r>
              <a:rPr lang="en-US" sz="2000" dirty="0">
                <a:latin typeface="Times New Roman"/>
                <a:cs typeface="Times New Roman"/>
              </a:rPr>
              <a:t> класс делится на равные команды, построенные в колонну по одному (впереди мальчики, а за ними девочки) с разных концов бревна, обложенного матами. </a:t>
            </a:r>
            <a:r>
              <a:rPr lang="en-US" sz="2000" b="1" dirty="0">
                <a:latin typeface="Times New Roman"/>
                <a:cs typeface="Times New Roman"/>
              </a:rPr>
              <a:t>Проведение: </a:t>
            </a:r>
            <a:r>
              <a:rPr lang="en-US" sz="2000" dirty="0">
                <a:latin typeface="Times New Roman"/>
                <a:cs typeface="Times New Roman"/>
              </a:rPr>
              <a:t>По сигналу по одному игроку от каждой команды поднимаются на бревно со своего конца и, сойдясь на середине, стараются с помощью обманных движений вывести соперника из равновесия и столкнуть. Игрок, столкнувший соперника, приносит своей команде очко и т.д. Побеждает команда, набравшая большее количество очков.</a:t>
            </a:r>
            <a:endParaRPr lang="ru-RU" sz="2000" dirty="0">
              <a:latin typeface="Times New Roman"/>
              <a:cs typeface="Times New Roman"/>
            </a:endParaRPr>
          </a:p>
          <a:p>
            <a:endParaRPr lang="ru-RU" sz="2000" dirty="0">
              <a:latin typeface="Times New Roman"/>
              <a:cs typeface="Times New Roman"/>
            </a:endParaRPr>
          </a:p>
        </p:txBody>
      </p:sp>
    </p:spTree>
    <p:extLst>
      <p:ext uri="{BB962C8B-B14F-4D97-AF65-F5344CB8AC3E}">
        <p14:creationId xmlns:p14="http://schemas.microsoft.com/office/powerpoint/2010/main" val="1654784812"/>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49585" y="513519"/>
            <a:ext cx="7343879" cy="5324535"/>
          </a:xfrm>
          <a:prstGeom prst="rect">
            <a:avLst/>
          </a:prstGeom>
        </p:spPr>
        <p:txBody>
          <a:bodyPr wrap="square">
            <a:spAutoFit/>
          </a:bodyPr>
          <a:lstStyle/>
          <a:p>
            <a:pPr algn="ctr"/>
            <a:r>
              <a:rPr lang="en-US" sz="2000" b="1" i="1" dirty="0">
                <a:latin typeface="Times New Roman"/>
                <a:cs typeface="Times New Roman"/>
              </a:rPr>
              <a:t>Гонка взаимного </a:t>
            </a:r>
            <a:r>
              <a:rPr lang="en-US" sz="2000" b="1" i="1" dirty="0" smtClean="0">
                <a:latin typeface="Times New Roman"/>
                <a:cs typeface="Times New Roman"/>
              </a:rPr>
              <a:t>преследования</a:t>
            </a:r>
          </a:p>
          <a:p>
            <a:pPr algn="ctr"/>
            <a:endParaRPr lang="ru-RU" sz="2000" dirty="0">
              <a:latin typeface="Times New Roman"/>
              <a:cs typeface="Times New Roman"/>
            </a:endParaRPr>
          </a:p>
          <a:p>
            <a:r>
              <a:rPr lang="en-US" sz="2000" b="1" dirty="0">
                <a:latin typeface="Times New Roman"/>
                <a:cs typeface="Times New Roman"/>
              </a:rPr>
              <a:t>Цель:</a:t>
            </a:r>
            <a:r>
              <a:rPr lang="en-US" sz="2000" dirty="0">
                <a:latin typeface="Times New Roman"/>
                <a:cs typeface="Times New Roman"/>
              </a:rPr>
              <a:t> развитие скоростной выносливости, координационных способностей, тактической расчетливости. Используется в качестве тренировочного упражнения при подготовке к сдаче учебных нормативов в беге на лыжах. </a:t>
            </a:r>
            <a:r>
              <a:rPr lang="en-US" sz="2000" b="1" dirty="0">
                <a:latin typeface="Times New Roman"/>
                <a:cs typeface="Times New Roman"/>
              </a:rPr>
              <a:t>Организация: </a:t>
            </a:r>
            <a:r>
              <a:rPr lang="en-US" sz="2000" dirty="0">
                <a:latin typeface="Times New Roman"/>
                <a:cs typeface="Times New Roman"/>
              </a:rPr>
              <a:t>класс делится на две команды, которые выстраиваются напротив друг друга разомкнутыми на вытянутые палки шеренгами.</a:t>
            </a:r>
            <a:r>
              <a:rPr lang="en-US" sz="2000" b="1" dirty="0">
                <a:latin typeface="Times New Roman"/>
                <a:cs typeface="Times New Roman"/>
              </a:rPr>
              <a:t> </a:t>
            </a:r>
            <a:r>
              <a:rPr lang="en-US" sz="2000" dirty="0">
                <a:latin typeface="Times New Roman"/>
                <a:cs typeface="Times New Roman"/>
              </a:rPr>
              <a:t>Расстояние между шеренгами 100 м. Слева рядом с каждым игроком ставят поворотный флажок. </a:t>
            </a:r>
            <a:r>
              <a:rPr lang="en-US" sz="2000" b="1" dirty="0">
                <a:latin typeface="Times New Roman"/>
                <a:cs typeface="Times New Roman"/>
              </a:rPr>
              <a:t>Проведение:</a:t>
            </a:r>
            <a:r>
              <a:rPr lang="en-US" sz="2000" dirty="0">
                <a:latin typeface="Times New Roman"/>
                <a:cs typeface="Times New Roman"/>
              </a:rPr>
              <a:t> По сигналу игроки устремляются вперед, к флажку противостоящего игрока встречной команды, и, обходя, флажок справа, поворачивают обратно, стараясь догнать этого игрока и коснуться его рукой. Через несколько витков такой лыжной гонки с поворотами кругом через каждые 100 м один из двух конкурентов по паре настигает другого и приносит своей команде очко.</a:t>
            </a:r>
            <a:endParaRPr lang="ru-RU" sz="2000" dirty="0">
              <a:latin typeface="Times New Roman"/>
              <a:cs typeface="Times New Roman"/>
            </a:endParaRPr>
          </a:p>
        </p:txBody>
      </p:sp>
    </p:spTree>
    <p:extLst>
      <p:ext uri="{BB962C8B-B14F-4D97-AF65-F5344CB8AC3E}">
        <p14:creationId xmlns:p14="http://schemas.microsoft.com/office/powerpoint/2010/main" val="199528668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fontScale="77500" lnSpcReduction="20000"/>
          </a:bodyPr>
          <a:lstStyle/>
          <a:p>
            <a:pPr marL="82296" indent="0" algn="ctr">
              <a:buNone/>
            </a:pPr>
            <a:r>
              <a:rPr lang="en-US" sz="2900" b="1" i="1" dirty="0">
                <a:latin typeface="Times New Roman"/>
                <a:cs typeface="Times New Roman"/>
              </a:rPr>
              <a:t>Акробатическая </a:t>
            </a:r>
            <a:r>
              <a:rPr lang="en-US" sz="2900" b="1" i="1" dirty="0" smtClean="0">
                <a:latin typeface="Times New Roman"/>
                <a:cs typeface="Times New Roman"/>
              </a:rPr>
              <a:t>эстафета</a:t>
            </a:r>
          </a:p>
          <a:p>
            <a:pPr marL="82296" indent="0" algn="ctr">
              <a:buNone/>
            </a:pPr>
            <a:endParaRPr lang="ru-RU" sz="2900" dirty="0">
              <a:latin typeface="Times New Roman"/>
              <a:cs typeface="Times New Roman"/>
            </a:endParaRPr>
          </a:p>
          <a:p>
            <a:pPr marL="82296" indent="0">
              <a:buNone/>
            </a:pPr>
            <a:r>
              <a:rPr lang="en-US" sz="2900" b="1" dirty="0">
                <a:latin typeface="Times New Roman"/>
                <a:cs typeface="Times New Roman"/>
              </a:rPr>
              <a:t>Цель:</a:t>
            </a:r>
            <a:r>
              <a:rPr lang="en-US" sz="2900" dirty="0">
                <a:latin typeface="Times New Roman"/>
                <a:cs typeface="Times New Roman"/>
              </a:rPr>
              <a:t> развитие ловкости, быстроты, смелости. Используется в качестве вспомогательного упражнения для учебных заданий по акробатике. </a:t>
            </a:r>
            <a:r>
              <a:rPr lang="en-US" sz="2900" b="1" dirty="0">
                <a:latin typeface="Times New Roman"/>
                <a:cs typeface="Times New Roman"/>
              </a:rPr>
              <a:t>Организация:</a:t>
            </a:r>
            <a:r>
              <a:rPr lang="en-US" sz="2900" dirty="0">
                <a:latin typeface="Times New Roman"/>
                <a:cs typeface="Times New Roman"/>
              </a:rPr>
              <a:t> класс делится на три команды, выстраивающиеся колоннами по одному за стартовой линией. В 7 м перед колоннами поперечно ставятся, вплотную к друг другу, 3 скамейки, обкладываемые матами. В 15 м перед каждой колонной ставится поворотная стойка. </a:t>
            </a:r>
            <a:r>
              <a:rPr lang="en-US" sz="2900" b="1" dirty="0">
                <a:latin typeface="Times New Roman"/>
                <a:cs typeface="Times New Roman"/>
              </a:rPr>
              <a:t>Проведение: </a:t>
            </a:r>
            <a:r>
              <a:rPr lang="en-US" sz="2900" dirty="0">
                <a:latin typeface="Times New Roman"/>
                <a:cs typeface="Times New Roman"/>
              </a:rPr>
              <a:t>По сигналу направляющие всех колонн бегут к своей поворотной стойке, длинным кувырком с разбега преодолевают три стоящие на пути скамейки, огибают поворотную стойку и возвращаются обратно и т.д. Выигрывает команда, закончившая эстафету первой.</a:t>
            </a:r>
            <a:endParaRPr lang="ru-RU" sz="2900" dirty="0">
              <a:latin typeface="Times New Roman"/>
              <a:cs typeface="Times New Roman"/>
            </a:endParaRPr>
          </a:p>
          <a:p>
            <a:endParaRPr lang="ru-RU" dirty="0"/>
          </a:p>
        </p:txBody>
      </p:sp>
    </p:spTree>
    <p:extLst>
      <p:ext uri="{BB962C8B-B14F-4D97-AF65-F5344CB8AC3E}">
        <p14:creationId xmlns:p14="http://schemas.microsoft.com/office/powerpoint/2010/main" val="366234008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1435608" y="921740"/>
            <a:ext cx="7498080" cy="5326660"/>
          </a:xfrm>
        </p:spPr>
        <p:txBody>
          <a:bodyPr/>
          <a:lstStyle/>
          <a:p>
            <a:endParaRPr lang="ru-RU" dirty="0"/>
          </a:p>
        </p:txBody>
      </p:sp>
      <p:sp>
        <p:nvSpPr>
          <p:cNvPr id="4" name="Прямоугольник 3"/>
          <p:cNvSpPr/>
          <p:nvPr/>
        </p:nvSpPr>
        <p:spPr>
          <a:xfrm>
            <a:off x="1343425" y="274638"/>
            <a:ext cx="7498080" cy="5940088"/>
          </a:xfrm>
          <a:prstGeom prst="rect">
            <a:avLst/>
          </a:prstGeom>
        </p:spPr>
        <p:txBody>
          <a:bodyPr wrap="square">
            <a:spAutoFit/>
          </a:bodyPr>
          <a:lstStyle/>
          <a:p>
            <a:pPr algn="ctr"/>
            <a:r>
              <a:rPr lang="en-US" sz="2000" b="1" i="1" dirty="0">
                <a:latin typeface="Times New Roman"/>
                <a:cs typeface="Times New Roman"/>
              </a:rPr>
              <a:t>Комбинированная эстафета с набивным мячом</a:t>
            </a:r>
            <a:endParaRPr lang="ru-RU" sz="2000" dirty="0">
              <a:latin typeface="Times New Roman"/>
              <a:cs typeface="Times New Roman"/>
            </a:endParaRPr>
          </a:p>
          <a:p>
            <a:r>
              <a:rPr lang="en-US" sz="2000" b="1" dirty="0">
                <a:latin typeface="Times New Roman"/>
                <a:cs typeface="Times New Roman"/>
              </a:rPr>
              <a:t>Цель:</a:t>
            </a:r>
            <a:r>
              <a:rPr lang="en-US" sz="2000" dirty="0">
                <a:latin typeface="Times New Roman"/>
                <a:cs typeface="Times New Roman"/>
              </a:rPr>
              <a:t> развитие ловкости, скоростно-силовых качеств, гибкости. </a:t>
            </a:r>
            <a:r>
              <a:rPr lang="en-US" sz="2000" dirty="0" smtClean="0">
                <a:latin typeface="Times New Roman"/>
                <a:cs typeface="Times New Roman"/>
              </a:rPr>
              <a:t>Используется </a:t>
            </a:r>
            <a:r>
              <a:rPr lang="en-US" sz="2000" dirty="0">
                <a:latin typeface="Times New Roman"/>
                <a:cs typeface="Times New Roman"/>
              </a:rPr>
              <a:t>в качестве подводящего упражнения для учебных заданий по акробатике. </a:t>
            </a:r>
            <a:r>
              <a:rPr lang="en-US" sz="2000" b="1" dirty="0">
                <a:latin typeface="Times New Roman"/>
                <a:cs typeface="Times New Roman"/>
              </a:rPr>
              <a:t>Организация:</a:t>
            </a:r>
            <a:r>
              <a:rPr lang="en-US" sz="2000" dirty="0">
                <a:latin typeface="Times New Roman"/>
                <a:cs typeface="Times New Roman"/>
              </a:rPr>
              <a:t> класс делится на две команды, каждая из которых, разбившись на 2 группы, выстраиваются встречными колоннами, ноги чуть </a:t>
            </a:r>
            <a:r>
              <a:rPr lang="en-US" sz="2000" dirty="0">
                <a:latin typeface="Times New Roman"/>
                <a:cs typeface="Times New Roman"/>
              </a:rPr>
              <a:t>шире</a:t>
            </a:r>
            <a:r>
              <a:rPr lang="en-US" sz="2000" dirty="0">
                <a:latin typeface="Times New Roman"/>
                <a:cs typeface="Times New Roman"/>
              </a:rPr>
              <a:t> </a:t>
            </a:r>
            <a:r>
              <a:rPr lang="en-US" sz="2000" dirty="0">
                <a:latin typeface="Times New Roman"/>
                <a:cs typeface="Times New Roman"/>
              </a:rPr>
              <a:t>плеч</a:t>
            </a:r>
            <a:r>
              <a:rPr lang="en-US" sz="2000" dirty="0">
                <a:latin typeface="Times New Roman"/>
                <a:cs typeface="Times New Roman"/>
              </a:rPr>
              <a:t>. Расстояние между встречными колоннами 10 м, а между </a:t>
            </a:r>
            <a:r>
              <a:rPr lang="en-US" sz="2000" dirty="0">
                <a:latin typeface="Times New Roman"/>
                <a:cs typeface="Times New Roman"/>
              </a:rPr>
              <a:t>игроками</a:t>
            </a:r>
            <a:r>
              <a:rPr lang="en-US" sz="2000" dirty="0">
                <a:latin typeface="Times New Roman"/>
                <a:cs typeface="Times New Roman"/>
              </a:rPr>
              <a:t> в них 0,7 м. Посередине между колоннами </a:t>
            </a:r>
            <a:r>
              <a:rPr lang="en-US" sz="2000" dirty="0">
                <a:latin typeface="Times New Roman"/>
                <a:cs typeface="Times New Roman"/>
              </a:rPr>
              <a:t>укладывается</a:t>
            </a:r>
            <a:r>
              <a:rPr lang="en-US" sz="2000" dirty="0">
                <a:latin typeface="Times New Roman"/>
                <a:cs typeface="Times New Roman"/>
              </a:rPr>
              <a:t> </a:t>
            </a:r>
            <a:r>
              <a:rPr lang="en-US" sz="2000" dirty="0">
                <a:latin typeface="Times New Roman"/>
                <a:cs typeface="Times New Roman"/>
              </a:rPr>
              <a:t>гимнастический</a:t>
            </a:r>
            <a:r>
              <a:rPr lang="en-US" sz="2000" dirty="0">
                <a:latin typeface="Times New Roman"/>
                <a:cs typeface="Times New Roman"/>
              </a:rPr>
              <a:t> мат. Капитаны команд получают по набивному мячу. </a:t>
            </a:r>
            <a:r>
              <a:rPr lang="en-US" sz="2000" b="1" dirty="0">
                <a:latin typeface="Times New Roman"/>
                <a:cs typeface="Times New Roman"/>
              </a:rPr>
              <a:t>Проведение: </a:t>
            </a:r>
            <a:r>
              <a:rPr lang="en-US" sz="2000" dirty="0">
                <a:latin typeface="Times New Roman"/>
                <a:cs typeface="Times New Roman"/>
              </a:rPr>
              <a:t>По сигналу направляющие, передают набивной мяч над головой назад, прогнувшись. Второй игрок, приняв мяч, наклоняется вперед и отдает его назад между ног и т.д. Последний игрок, получив мяч, бежит с ним вперед, добежав до мата, делает кувырок вперед с мячом в руках, затем продолжает бег и передает мяч направляющему встречной колонны. Выполняют то же самое, а сам уходит в сторону. В результате с каждым очередным циклом игроков остается все меньше. Выигрывает команда, участники которой быстрее закончат игру.</a:t>
            </a:r>
            <a:endParaRPr lang="ru-RU" sz="2000" dirty="0">
              <a:latin typeface="Times New Roman"/>
              <a:cs typeface="Times New Roman"/>
            </a:endParaRPr>
          </a:p>
        </p:txBody>
      </p:sp>
    </p:spTree>
    <p:extLst>
      <p:ext uri="{BB962C8B-B14F-4D97-AF65-F5344CB8AC3E}">
        <p14:creationId xmlns:p14="http://schemas.microsoft.com/office/powerpoint/2010/main" val="229269673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1435608" y="1082705"/>
            <a:ext cx="7498080" cy="5165695"/>
          </a:xfrm>
        </p:spPr>
        <p:txBody>
          <a:bodyPr>
            <a:normAutofit fontScale="77500" lnSpcReduction="20000"/>
          </a:bodyPr>
          <a:lstStyle/>
          <a:p>
            <a:pPr marL="82296" indent="0" algn="ctr">
              <a:buNone/>
            </a:pPr>
            <a:r>
              <a:rPr lang="en-US" sz="2900" b="1" i="1" dirty="0">
                <a:latin typeface="Times New Roman"/>
                <a:cs typeface="Times New Roman"/>
              </a:rPr>
              <a:t>Не дай обручу </a:t>
            </a:r>
            <a:r>
              <a:rPr lang="en-US" sz="2900" b="1" i="1" dirty="0" smtClean="0">
                <a:latin typeface="Times New Roman"/>
                <a:cs typeface="Times New Roman"/>
              </a:rPr>
              <a:t>упасть</a:t>
            </a:r>
          </a:p>
          <a:p>
            <a:pPr marL="82296" indent="0" algn="ctr">
              <a:buNone/>
            </a:pPr>
            <a:endParaRPr lang="ru-RU" sz="2900" dirty="0">
              <a:latin typeface="Times New Roman"/>
              <a:cs typeface="Times New Roman"/>
            </a:endParaRPr>
          </a:p>
          <a:p>
            <a:pPr marL="82296" indent="0">
              <a:buNone/>
            </a:pPr>
            <a:r>
              <a:rPr lang="en-US" sz="2900" b="1" dirty="0">
                <a:latin typeface="Times New Roman"/>
                <a:cs typeface="Times New Roman"/>
              </a:rPr>
              <a:t>Цель:</a:t>
            </a:r>
            <a:r>
              <a:rPr lang="en-US" sz="2900" dirty="0">
                <a:latin typeface="Times New Roman"/>
                <a:cs typeface="Times New Roman"/>
              </a:rPr>
              <a:t> развитие ловкости, расчетливости, быстроты. Используется в качестве подводящего упражнения для учебных заданий с обручем. </a:t>
            </a:r>
            <a:r>
              <a:rPr lang="en-US" sz="2900" b="1" dirty="0">
                <a:latin typeface="Times New Roman"/>
                <a:cs typeface="Times New Roman"/>
              </a:rPr>
              <a:t>Организация:</a:t>
            </a:r>
            <a:r>
              <a:rPr lang="en-US" sz="2900" dirty="0">
                <a:latin typeface="Times New Roman"/>
                <a:cs typeface="Times New Roman"/>
              </a:rPr>
              <a:t> класс делится на  команды, которые разомкнутыми на расстоянии вытянутой руки шеренгами выстраиваются одна за другой за общей линией старта. В 6, 8 и 10 м от линии старта проводятся три линии. Игрокам первой шеренги раздают по обручу. </a:t>
            </a:r>
            <a:r>
              <a:rPr lang="en-US" sz="2900" b="1" dirty="0">
                <a:latin typeface="Times New Roman"/>
                <a:cs typeface="Times New Roman"/>
              </a:rPr>
              <a:t>Проведение: </a:t>
            </a:r>
            <a:r>
              <a:rPr lang="en-US" sz="2900" dirty="0">
                <a:latin typeface="Times New Roman"/>
                <a:cs typeface="Times New Roman"/>
              </a:rPr>
              <a:t>По сигналу игроки первой шеренги должны покатить свой обруч вперед, а когда он пересечет 6 отметку – выбежать и поймать его до падения на пол.  Участник, не успевший поймать свой обруч или выбежавший досрочно, выбывает из игры (1 тур). Во 2 туре – 8 м и т.д. Выигрывает команда, сохранившая большее количество игроков после заключительного тура.</a:t>
            </a:r>
            <a:endParaRPr lang="ru-RU" sz="2900" dirty="0">
              <a:latin typeface="Times New Roman"/>
              <a:cs typeface="Times New Roman"/>
            </a:endParaRPr>
          </a:p>
          <a:p>
            <a:endParaRPr lang="ru-RU" dirty="0"/>
          </a:p>
        </p:txBody>
      </p:sp>
    </p:spTree>
    <p:extLst>
      <p:ext uri="{BB962C8B-B14F-4D97-AF65-F5344CB8AC3E}">
        <p14:creationId xmlns:p14="http://schemas.microsoft.com/office/powerpoint/2010/main" val="285802364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1435608" y="1061884"/>
            <a:ext cx="7498080" cy="5186516"/>
          </a:xfrm>
        </p:spPr>
        <p:txBody>
          <a:bodyPr>
            <a:normAutofit fontScale="92500" lnSpcReduction="10000"/>
          </a:bodyPr>
          <a:lstStyle/>
          <a:p>
            <a:pPr marL="82296" indent="0" algn="ctr">
              <a:buNone/>
            </a:pPr>
            <a:r>
              <a:rPr lang="en-US" sz="2400" b="1" i="1" dirty="0">
                <a:latin typeface="Times New Roman"/>
                <a:cs typeface="Times New Roman"/>
              </a:rPr>
              <a:t>Десять прыжков со </a:t>
            </a:r>
            <a:r>
              <a:rPr lang="en-US" sz="2400" b="1" i="1" dirty="0" smtClean="0">
                <a:latin typeface="Times New Roman"/>
                <a:cs typeface="Times New Roman"/>
              </a:rPr>
              <a:t>скакалкой</a:t>
            </a:r>
          </a:p>
          <a:p>
            <a:pPr marL="82296" indent="0" algn="ctr">
              <a:buNone/>
            </a:pPr>
            <a:endParaRPr lang="ru-RU" sz="2400" dirty="0">
              <a:latin typeface="Times New Roman"/>
              <a:cs typeface="Times New Roman"/>
            </a:endParaRPr>
          </a:p>
          <a:p>
            <a:pPr marL="82296" indent="0">
              <a:buNone/>
            </a:pPr>
            <a:r>
              <a:rPr lang="en-US" sz="2400" b="1" dirty="0">
                <a:latin typeface="Times New Roman"/>
                <a:cs typeface="Times New Roman"/>
              </a:rPr>
              <a:t>Цель:</a:t>
            </a:r>
            <a:r>
              <a:rPr lang="en-US" sz="2400" dirty="0">
                <a:latin typeface="Times New Roman"/>
                <a:cs typeface="Times New Roman"/>
              </a:rPr>
              <a:t> развитие ловкости, быстроты, внимания. Используется в качестве подводящего упражнения для учебных заданий со скакалкой.  </a:t>
            </a:r>
            <a:r>
              <a:rPr lang="en-US" sz="2400" b="1" dirty="0">
                <a:latin typeface="Times New Roman"/>
                <a:cs typeface="Times New Roman"/>
              </a:rPr>
              <a:t>Организация:</a:t>
            </a:r>
            <a:r>
              <a:rPr lang="en-US" sz="2400" dirty="0">
                <a:latin typeface="Times New Roman"/>
                <a:cs typeface="Times New Roman"/>
              </a:rPr>
              <a:t> класс строится в колонну по четыре. Интервал – 1,5 м, дистанция – 3 м. Правофланговым игрокам шеренг раздают по скакалке. Оговаривается способ прыжков. </a:t>
            </a:r>
            <a:r>
              <a:rPr lang="en-US" sz="2400" b="1" dirty="0">
                <a:latin typeface="Times New Roman"/>
                <a:cs typeface="Times New Roman"/>
              </a:rPr>
              <a:t>Проведение: </a:t>
            </a:r>
            <a:r>
              <a:rPr lang="en-US" sz="2400" dirty="0">
                <a:latin typeface="Times New Roman"/>
                <a:cs typeface="Times New Roman"/>
              </a:rPr>
              <a:t>По сигналу правофланговые игроки всех шеренг выполняют 10 прыжков на месте (оговоренным способом) и передают скакалку следующему игроку и т.д. последний игрок, выполнив задание, поднимает скакалку над головой. Побеждает команда, завершившая задание раньше других.</a:t>
            </a:r>
            <a:endParaRPr lang="ru-RU" sz="2400" dirty="0">
              <a:latin typeface="Times New Roman"/>
              <a:cs typeface="Times New Roman"/>
            </a:endParaRPr>
          </a:p>
          <a:p>
            <a:endParaRPr lang="ru-RU" dirty="0"/>
          </a:p>
        </p:txBody>
      </p:sp>
    </p:spTree>
    <p:extLst>
      <p:ext uri="{BB962C8B-B14F-4D97-AF65-F5344CB8AC3E}">
        <p14:creationId xmlns:p14="http://schemas.microsoft.com/office/powerpoint/2010/main" val="277026573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1435608" y="1093116"/>
            <a:ext cx="7498080" cy="5155284"/>
          </a:xfrm>
        </p:spPr>
        <p:txBody>
          <a:bodyPr>
            <a:normAutofit fontScale="62500" lnSpcReduction="20000"/>
          </a:bodyPr>
          <a:lstStyle/>
          <a:p>
            <a:pPr marL="82296" indent="0" algn="ctr">
              <a:buNone/>
            </a:pPr>
            <a:r>
              <a:rPr lang="en-US" b="1" i="1" dirty="0">
                <a:latin typeface="Times New Roman"/>
                <a:cs typeface="Times New Roman"/>
              </a:rPr>
              <a:t>Ловля «лягушек</a:t>
            </a:r>
            <a:r>
              <a:rPr lang="en-US" b="1" i="1" dirty="0" smtClean="0">
                <a:latin typeface="Times New Roman"/>
                <a:cs typeface="Times New Roman"/>
              </a:rPr>
              <a:t>»</a:t>
            </a:r>
          </a:p>
          <a:p>
            <a:pPr marL="82296" indent="0" algn="ctr">
              <a:buNone/>
            </a:pPr>
            <a:endParaRPr lang="ru-RU" dirty="0">
              <a:latin typeface="Times New Roman"/>
              <a:cs typeface="Times New Roman"/>
            </a:endParaRPr>
          </a:p>
          <a:p>
            <a:pPr marL="82296" indent="0">
              <a:buNone/>
            </a:pPr>
            <a:r>
              <a:rPr lang="en-US" b="1" dirty="0">
                <a:latin typeface="Times New Roman"/>
                <a:cs typeface="Times New Roman"/>
              </a:rPr>
              <a:t>Цель:</a:t>
            </a:r>
            <a:r>
              <a:rPr lang="en-US" dirty="0">
                <a:latin typeface="Times New Roman"/>
                <a:cs typeface="Times New Roman"/>
              </a:rPr>
              <a:t> развитие ловкости, быстроты, внимания, силы. Используется в качестве вспомогательного упражнения для учебных заданий с опорными прыжками. </a:t>
            </a:r>
            <a:r>
              <a:rPr lang="en-US" b="1" dirty="0">
                <a:latin typeface="Times New Roman"/>
                <a:cs typeface="Times New Roman"/>
              </a:rPr>
              <a:t>Организация: </a:t>
            </a:r>
            <a:r>
              <a:rPr lang="en-US" dirty="0">
                <a:latin typeface="Times New Roman"/>
                <a:cs typeface="Times New Roman"/>
              </a:rPr>
              <a:t>На дистанции 10-12 м отмечают стартовую и финишную линии. В 1,5 м перед стартовой линией размечают вторую такую же. Класс делится на 2 команды, одна из которых становится за стартовой линией и принимает упор присев с опорой на руки, выставленные немного вперед. В 1,5 м перед ними такое же положение принимают игроки другой команды. </a:t>
            </a:r>
            <a:r>
              <a:rPr lang="en-US" b="1" dirty="0">
                <a:latin typeface="Times New Roman"/>
                <a:cs typeface="Times New Roman"/>
              </a:rPr>
              <a:t>Проведение: </a:t>
            </a:r>
            <a:r>
              <a:rPr lang="en-US" dirty="0">
                <a:latin typeface="Times New Roman"/>
                <a:cs typeface="Times New Roman"/>
              </a:rPr>
              <a:t>По сигналу все участники игры начинают прыжки вперед «лягушкой», отталкиваясь руками и ногами. Задача задних игроков – догнать и осалить игроков передней команды, пока те не достигли финишной линии. Затем обе команды возвращаются на старт и меняются местами. Выигрывает команда, поймавшая большее количество «лягушек».</a:t>
            </a:r>
            <a:endParaRPr lang="ru-RU" dirty="0">
              <a:latin typeface="Times New Roman"/>
              <a:cs typeface="Times New Roman"/>
            </a:endParaRPr>
          </a:p>
          <a:p>
            <a:endParaRPr lang="ru-RU" dirty="0"/>
          </a:p>
        </p:txBody>
      </p:sp>
    </p:spTree>
    <p:extLst>
      <p:ext uri="{BB962C8B-B14F-4D97-AF65-F5344CB8AC3E}">
        <p14:creationId xmlns:p14="http://schemas.microsoft.com/office/powerpoint/2010/main" val="295667849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Солнцестояние.thmx</Template>
  <TotalTime>61</TotalTime>
  <Words>4316</Words>
  <Application>Microsoft Macintosh PowerPoint</Application>
  <PresentationFormat>Экран (4:3)</PresentationFormat>
  <Paragraphs>131</Paragraphs>
  <Slides>40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40</vt:i4>
      </vt:variant>
    </vt:vector>
  </HeadingPairs>
  <TitlesOfParts>
    <vt:vector size="41" baseType="lpstr">
      <vt:lpstr>Солнцестояние</vt:lpstr>
      <vt:lpstr>Игры по видам спорта</vt:lpstr>
      <vt:lpstr>Гимнастика с основами акробатики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Легкая атлетика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Спортивные игры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Лыжная подготовка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Игры по видам спорта</dc:title>
  <dc:creator>lexx</dc:creator>
  <cp:lastModifiedBy>lexx</cp:lastModifiedBy>
  <cp:revision>7</cp:revision>
  <dcterms:created xsi:type="dcterms:W3CDTF">2013-11-01T16:16:02Z</dcterms:created>
  <dcterms:modified xsi:type="dcterms:W3CDTF">2013-11-01T17:17:56Z</dcterms:modified>
</cp:coreProperties>
</file>