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67" r:id="rId2"/>
    <p:sldId id="325" r:id="rId3"/>
    <p:sldId id="285" r:id="rId4"/>
    <p:sldId id="327" r:id="rId5"/>
    <p:sldId id="286" r:id="rId6"/>
    <p:sldId id="289" r:id="rId7"/>
    <p:sldId id="287" r:id="rId8"/>
    <p:sldId id="303" r:id="rId9"/>
    <p:sldId id="304" r:id="rId10"/>
    <p:sldId id="279" r:id="rId11"/>
    <p:sldId id="280" r:id="rId12"/>
    <p:sldId id="281" r:id="rId13"/>
    <p:sldId id="305" r:id="rId14"/>
    <p:sldId id="258" r:id="rId15"/>
    <p:sldId id="262" r:id="rId16"/>
    <p:sldId id="263" r:id="rId17"/>
    <p:sldId id="260" r:id="rId18"/>
    <p:sldId id="259" r:id="rId19"/>
    <p:sldId id="261" r:id="rId20"/>
    <p:sldId id="331" r:id="rId21"/>
    <p:sldId id="330" r:id="rId22"/>
    <p:sldId id="332" r:id="rId23"/>
    <p:sldId id="307" r:id="rId24"/>
    <p:sldId id="308" r:id="rId25"/>
    <p:sldId id="333" r:id="rId26"/>
    <p:sldId id="315" r:id="rId27"/>
    <p:sldId id="329"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Владимир" initials="В"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665" autoAdjust="0"/>
  </p:normalViewPr>
  <p:slideViewPr>
    <p:cSldViewPr>
      <p:cViewPr>
        <p:scale>
          <a:sx n="70" d="100"/>
          <a:sy n="70" d="100"/>
        </p:scale>
        <p:origin x="-1374" y="-48"/>
      </p:cViewPr>
      <p:guideLst>
        <p:guide orient="horz" pos="2160"/>
        <p:guide pos="2880"/>
      </p:guideLst>
    </p:cSldViewPr>
  </p:slideViewPr>
  <p:outlineViewPr>
    <p:cViewPr>
      <p:scale>
        <a:sx n="33" d="100"/>
        <a:sy n="33" d="100"/>
      </p:scale>
      <p:origin x="0" y="355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33"/>
  <c:chart>
    <c:autoTitleDeleted val="1"/>
    <c:view3D>
      <c:hPercent val="100"/>
      <c:depthPercent val="100"/>
      <c:rAngAx val="1"/>
    </c:view3D>
    <c:plotArea>
      <c:layout>
        <c:manualLayout>
          <c:layoutTarget val="inner"/>
          <c:xMode val="edge"/>
          <c:yMode val="edge"/>
          <c:x val="6.9841269841269885E-2"/>
          <c:y val="5.9952038369304586E-2"/>
          <c:w val="0.57619047619047692"/>
          <c:h val="0.80095923261390956"/>
        </c:manualLayout>
      </c:layout>
      <c:bar3DChart>
        <c:barDir val="col"/>
        <c:grouping val="clustered"/>
        <c:ser>
          <c:idx val="0"/>
          <c:order val="0"/>
          <c:tx>
            <c:strRef>
              <c:f>Sheet1!$A$2</c:f>
              <c:strCache>
                <c:ptCount val="1"/>
                <c:pt idx="0">
                  <c:v>С 8 лет и раньше</c:v>
                </c:pt>
              </c:strCache>
            </c:strRef>
          </c:tx>
          <c:cat>
            <c:strRef>
              <c:f>Sheet1!$B$1:$E$1</c:f>
              <c:strCache>
                <c:ptCount val="4"/>
                <c:pt idx="0">
                  <c:v>8кл</c:v>
                </c:pt>
                <c:pt idx="1">
                  <c:v>9кл</c:v>
                </c:pt>
                <c:pt idx="2">
                  <c:v>10кл</c:v>
                </c:pt>
                <c:pt idx="3">
                  <c:v>11кл</c:v>
                </c:pt>
              </c:strCache>
            </c:strRef>
          </c:cat>
          <c:val>
            <c:numRef>
              <c:f>Sheet1!$B$2:$E$2</c:f>
              <c:numCache>
                <c:formatCode>General</c:formatCode>
                <c:ptCount val="4"/>
                <c:pt idx="0">
                  <c:v>15</c:v>
                </c:pt>
                <c:pt idx="1">
                  <c:v>10</c:v>
                </c:pt>
                <c:pt idx="2">
                  <c:v>10</c:v>
                </c:pt>
                <c:pt idx="3">
                  <c:v>5</c:v>
                </c:pt>
              </c:numCache>
            </c:numRef>
          </c:val>
        </c:ser>
        <c:ser>
          <c:idx val="1"/>
          <c:order val="1"/>
          <c:tx>
            <c:strRef>
              <c:f>Sheet1!$A$3</c:f>
              <c:strCache>
                <c:ptCount val="1"/>
                <c:pt idx="0">
                  <c:v>С 9 до 11 лет</c:v>
                </c:pt>
              </c:strCache>
            </c:strRef>
          </c:tx>
          <c:cat>
            <c:strRef>
              <c:f>Sheet1!$B$1:$E$1</c:f>
              <c:strCache>
                <c:ptCount val="4"/>
                <c:pt idx="0">
                  <c:v>8кл</c:v>
                </c:pt>
                <c:pt idx="1">
                  <c:v>9кл</c:v>
                </c:pt>
                <c:pt idx="2">
                  <c:v>10кл</c:v>
                </c:pt>
                <c:pt idx="3">
                  <c:v>11кл</c:v>
                </c:pt>
              </c:strCache>
            </c:strRef>
          </c:cat>
          <c:val>
            <c:numRef>
              <c:f>Sheet1!$B$3:$E$3</c:f>
              <c:numCache>
                <c:formatCode>General</c:formatCode>
                <c:ptCount val="4"/>
                <c:pt idx="0">
                  <c:v>80</c:v>
                </c:pt>
                <c:pt idx="1">
                  <c:v>60</c:v>
                </c:pt>
                <c:pt idx="2">
                  <c:v>55</c:v>
                </c:pt>
                <c:pt idx="3">
                  <c:v>15</c:v>
                </c:pt>
              </c:numCache>
            </c:numRef>
          </c:val>
        </c:ser>
        <c:ser>
          <c:idx val="2"/>
          <c:order val="2"/>
          <c:tx>
            <c:strRef>
              <c:f>Sheet1!$A$4</c:f>
              <c:strCache>
                <c:ptCount val="1"/>
                <c:pt idx="0">
                  <c:v>С 12 лет и позже</c:v>
                </c:pt>
              </c:strCache>
            </c:strRef>
          </c:tx>
          <c:cat>
            <c:strRef>
              <c:f>Sheet1!$B$1:$E$1</c:f>
              <c:strCache>
                <c:ptCount val="4"/>
                <c:pt idx="0">
                  <c:v>8кл</c:v>
                </c:pt>
                <c:pt idx="1">
                  <c:v>9кл</c:v>
                </c:pt>
                <c:pt idx="2">
                  <c:v>10кл</c:v>
                </c:pt>
                <c:pt idx="3">
                  <c:v>11кл</c:v>
                </c:pt>
              </c:strCache>
            </c:strRef>
          </c:cat>
          <c:val>
            <c:numRef>
              <c:f>Sheet1!$B$4:$E$4</c:f>
              <c:numCache>
                <c:formatCode>General</c:formatCode>
                <c:ptCount val="4"/>
                <c:pt idx="0">
                  <c:v>5</c:v>
                </c:pt>
                <c:pt idx="1">
                  <c:v>30</c:v>
                </c:pt>
                <c:pt idx="2">
                  <c:v>35</c:v>
                </c:pt>
                <c:pt idx="3">
                  <c:v>80</c:v>
                </c:pt>
              </c:numCache>
            </c:numRef>
          </c:val>
        </c:ser>
        <c:gapDepth val="0"/>
        <c:shape val="box"/>
        <c:axId val="108914560"/>
        <c:axId val="108916096"/>
        <c:axId val="0"/>
      </c:bar3DChart>
      <c:catAx>
        <c:axId val="108914560"/>
        <c:scaling>
          <c:orientation val="minMax"/>
        </c:scaling>
        <c:axPos val="b"/>
        <c:numFmt formatCode="General" sourceLinked="1"/>
        <c:tickLblPos val="low"/>
        <c:txPr>
          <a:bodyPr rot="0" vert="horz"/>
          <a:lstStyle/>
          <a:p>
            <a:pPr>
              <a:defRPr/>
            </a:pPr>
            <a:endParaRPr lang="ru-RU"/>
          </a:p>
        </c:txPr>
        <c:crossAx val="108916096"/>
        <c:crosses val="autoZero"/>
        <c:auto val="1"/>
        <c:lblAlgn val="ctr"/>
        <c:lblOffset val="100"/>
        <c:tickLblSkip val="1"/>
        <c:tickMarkSkip val="1"/>
      </c:catAx>
      <c:valAx>
        <c:axId val="108916096"/>
        <c:scaling>
          <c:orientation val="minMax"/>
        </c:scaling>
        <c:axPos val="l"/>
        <c:majorGridlines/>
        <c:numFmt formatCode="General" sourceLinked="1"/>
        <c:tickLblPos val="nextTo"/>
        <c:txPr>
          <a:bodyPr rot="0" vert="horz"/>
          <a:lstStyle/>
          <a:p>
            <a:pPr>
              <a:defRPr/>
            </a:pPr>
            <a:endParaRPr lang="ru-RU"/>
          </a:p>
        </c:txPr>
        <c:crossAx val="108914560"/>
        <c:crosses val="autoZero"/>
        <c:crossBetween val="between"/>
      </c:valAx>
    </c:plotArea>
    <c:legend>
      <c:legendPos val="r"/>
      <c:layout>
        <c:manualLayout>
          <c:xMode val="edge"/>
          <c:yMode val="edge"/>
          <c:x val="0.66349206349206369"/>
          <c:y val="0.37410071942446077"/>
          <c:w val="0.33015873015873032"/>
          <c:h val="0.25419664268585135"/>
        </c:manualLayout>
      </c:layout>
    </c:legend>
    <c:plotVisOnly val="1"/>
    <c:dispBlanksAs val="gap"/>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style val="35"/>
  <c:chart>
    <c:autoTitleDeleted val="1"/>
    <c:view3D>
      <c:hPercent val="65"/>
      <c:depthPercent val="100"/>
      <c:rAngAx val="1"/>
    </c:view3D>
    <c:plotArea>
      <c:layout>
        <c:manualLayout>
          <c:layoutTarget val="inner"/>
          <c:xMode val="edge"/>
          <c:yMode val="edge"/>
          <c:x val="6.9841269841269843E-2"/>
          <c:y val="3.3573141486810579E-2"/>
          <c:w val="0.91428571428571459"/>
          <c:h val="0.82733812949640251"/>
        </c:manualLayout>
      </c:layout>
      <c:bar3DChart>
        <c:barDir val="col"/>
        <c:grouping val="clustered"/>
        <c:ser>
          <c:idx val="0"/>
          <c:order val="0"/>
          <c:tx>
            <c:strRef>
              <c:f>Sheet1!$A$2</c:f>
              <c:strCache>
                <c:ptCount val="1"/>
                <c:pt idx="0">
                  <c:v>Восток</c:v>
                </c:pt>
              </c:strCache>
            </c:strRef>
          </c:tx>
          <c:cat>
            <c:strRef>
              <c:f>Sheet1!$B$1:$E$1</c:f>
              <c:strCache>
                <c:ptCount val="4"/>
                <c:pt idx="0">
                  <c:v>8кл</c:v>
                </c:pt>
                <c:pt idx="1">
                  <c:v>9кл</c:v>
                </c:pt>
                <c:pt idx="2">
                  <c:v>10кл</c:v>
                </c:pt>
                <c:pt idx="3">
                  <c:v>11кл</c:v>
                </c:pt>
              </c:strCache>
            </c:strRef>
          </c:cat>
          <c:val>
            <c:numRef>
              <c:f>Sheet1!$B$2:$E$2</c:f>
              <c:numCache>
                <c:formatCode>General</c:formatCode>
                <c:ptCount val="4"/>
                <c:pt idx="0">
                  <c:v>25</c:v>
                </c:pt>
                <c:pt idx="1">
                  <c:v>39</c:v>
                </c:pt>
                <c:pt idx="2">
                  <c:v>25</c:v>
                </c:pt>
                <c:pt idx="3">
                  <c:v>26</c:v>
                </c:pt>
              </c:numCache>
            </c:numRef>
          </c:val>
        </c:ser>
        <c:gapWidth val="100"/>
        <c:gapDepth val="0"/>
        <c:shape val="box"/>
        <c:axId val="115699072"/>
        <c:axId val="115717248"/>
        <c:axId val="0"/>
      </c:bar3DChart>
      <c:catAx>
        <c:axId val="115699072"/>
        <c:scaling>
          <c:orientation val="minMax"/>
        </c:scaling>
        <c:axPos val="b"/>
        <c:numFmt formatCode="General" sourceLinked="1"/>
        <c:tickLblPos val="low"/>
        <c:txPr>
          <a:bodyPr rot="0" vert="horz"/>
          <a:lstStyle/>
          <a:p>
            <a:pPr>
              <a:defRPr/>
            </a:pPr>
            <a:endParaRPr lang="ru-RU"/>
          </a:p>
        </c:txPr>
        <c:crossAx val="115717248"/>
        <c:crosses val="autoZero"/>
        <c:auto val="1"/>
        <c:lblAlgn val="ctr"/>
        <c:lblOffset val="100"/>
        <c:tickLblSkip val="1"/>
        <c:tickMarkSkip val="1"/>
      </c:catAx>
      <c:valAx>
        <c:axId val="115717248"/>
        <c:scaling>
          <c:orientation val="minMax"/>
        </c:scaling>
        <c:axPos val="l"/>
        <c:majorGridlines/>
        <c:numFmt formatCode="General" sourceLinked="1"/>
        <c:tickLblPos val="nextTo"/>
        <c:txPr>
          <a:bodyPr rot="0" vert="horz"/>
          <a:lstStyle/>
          <a:p>
            <a:pPr>
              <a:defRPr/>
            </a:pPr>
            <a:endParaRPr lang="ru-RU"/>
          </a:p>
        </c:txPr>
        <c:crossAx val="115699072"/>
        <c:crosses val="autoZero"/>
        <c:crossBetween val="between"/>
      </c:valAx>
    </c:plotArea>
    <c:plotVisOnly val="1"/>
    <c:dispBlanksAs val="gap"/>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style val="34"/>
  <c:chart>
    <c:autoTitleDeleted val="1"/>
    <c:view3D>
      <c:hPercent val="65"/>
      <c:depthPercent val="100"/>
      <c:rAngAx val="1"/>
    </c:view3D>
    <c:plotArea>
      <c:layout>
        <c:manualLayout>
          <c:layoutTarget val="inner"/>
          <c:xMode val="edge"/>
          <c:yMode val="edge"/>
          <c:x val="6.9841269841269843E-2"/>
          <c:y val="4.0767386091127122E-2"/>
          <c:w val="0.91428571428571459"/>
          <c:h val="0.82014388489208634"/>
        </c:manualLayout>
      </c:layout>
      <c:bar3DChart>
        <c:barDir val="col"/>
        <c:grouping val="clustered"/>
        <c:ser>
          <c:idx val="0"/>
          <c:order val="0"/>
          <c:tx>
            <c:strRef>
              <c:f>Sheet1!$A$2</c:f>
              <c:strCache>
                <c:ptCount val="1"/>
                <c:pt idx="0">
                  <c:v>Восток</c:v>
                </c:pt>
              </c:strCache>
            </c:strRef>
          </c:tx>
          <c:cat>
            <c:strRef>
              <c:f>Sheet1!$B$1:$E$1</c:f>
              <c:strCache>
                <c:ptCount val="4"/>
                <c:pt idx="0">
                  <c:v>8кл</c:v>
                </c:pt>
                <c:pt idx="1">
                  <c:v>9кл</c:v>
                </c:pt>
                <c:pt idx="2">
                  <c:v>10кл</c:v>
                </c:pt>
                <c:pt idx="3">
                  <c:v>11кл</c:v>
                </c:pt>
              </c:strCache>
            </c:strRef>
          </c:cat>
          <c:val>
            <c:numRef>
              <c:f>Sheet1!$B$2:$E$2</c:f>
              <c:numCache>
                <c:formatCode>General</c:formatCode>
                <c:ptCount val="4"/>
                <c:pt idx="0">
                  <c:v>3</c:v>
                </c:pt>
                <c:pt idx="1">
                  <c:v>12</c:v>
                </c:pt>
                <c:pt idx="2">
                  <c:v>8</c:v>
                </c:pt>
                <c:pt idx="3">
                  <c:v>5</c:v>
                </c:pt>
              </c:numCache>
            </c:numRef>
          </c:val>
        </c:ser>
        <c:gapDepth val="0"/>
        <c:shape val="box"/>
        <c:axId val="102032128"/>
        <c:axId val="102033664"/>
        <c:axId val="0"/>
      </c:bar3DChart>
      <c:catAx>
        <c:axId val="102032128"/>
        <c:scaling>
          <c:orientation val="minMax"/>
        </c:scaling>
        <c:axPos val="b"/>
        <c:numFmt formatCode="General" sourceLinked="1"/>
        <c:tickLblPos val="low"/>
        <c:txPr>
          <a:bodyPr rot="0" vert="horz"/>
          <a:lstStyle/>
          <a:p>
            <a:pPr>
              <a:defRPr/>
            </a:pPr>
            <a:endParaRPr lang="ru-RU"/>
          </a:p>
        </c:txPr>
        <c:crossAx val="102033664"/>
        <c:crosses val="autoZero"/>
        <c:auto val="1"/>
        <c:lblAlgn val="ctr"/>
        <c:lblOffset val="100"/>
        <c:tickLblSkip val="1"/>
        <c:tickMarkSkip val="1"/>
      </c:catAx>
      <c:valAx>
        <c:axId val="102033664"/>
        <c:scaling>
          <c:orientation val="minMax"/>
        </c:scaling>
        <c:axPos val="l"/>
        <c:majorGridlines/>
        <c:numFmt formatCode="General" sourceLinked="1"/>
        <c:tickLblPos val="nextTo"/>
        <c:txPr>
          <a:bodyPr rot="0" vert="horz"/>
          <a:lstStyle/>
          <a:p>
            <a:pPr>
              <a:defRPr/>
            </a:pPr>
            <a:endParaRPr lang="ru-RU"/>
          </a:p>
        </c:txPr>
        <c:crossAx val="102032128"/>
        <c:crosses val="autoZero"/>
        <c:crossBetween val="between"/>
      </c:valAx>
    </c:plotArea>
    <c:plotVisOnly val="1"/>
    <c:dispBlanksAs val="gap"/>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style val="34"/>
  <c:chart>
    <c:autoTitleDeleted val="1"/>
    <c:view3D>
      <c:hPercent val="96"/>
      <c:depthPercent val="100"/>
      <c:rAngAx val="1"/>
    </c:view3D>
    <c:plotArea>
      <c:layout>
        <c:manualLayout>
          <c:layoutTarget val="inner"/>
          <c:xMode val="edge"/>
          <c:yMode val="edge"/>
          <c:x val="6.9841269841269843E-2"/>
          <c:y val="5.7553956834532426E-2"/>
          <c:w val="0.6047619047619045"/>
          <c:h val="0.80335731414868139"/>
        </c:manualLayout>
      </c:layout>
      <c:bar3DChart>
        <c:barDir val="col"/>
        <c:grouping val="clustered"/>
        <c:ser>
          <c:idx val="0"/>
          <c:order val="0"/>
          <c:tx>
            <c:strRef>
              <c:f>Sheet1!$A$2</c:f>
              <c:strCache>
                <c:ptCount val="1"/>
                <c:pt idx="0">
                  <c:v>Используют</c:v>
                </c:pt>
              </c:strCache>
            </c:strRef>
          </c:tx>
          <c:cat>
            <c:strRef>
              <c:f>Sheet1!$B$1:$E$1</c:f>
              <c:strCache>
                <c:ptCount val="4"/>
                <c:pt idx="0">
                  <c:v>8кл</c:v>
                </c:pt>
                <c:pt idx="1">
                  <c:v>9кл</c:v>
                </c:pt>
                <c:pt idx="2">
                  <c:v>10кл</c:v>
                </c:pt>
                <c:pt idx="3">
                  <c:v>11кл</c:v>
                </c:pt>
              </c:strCache>
            </c:strRef>
          </c:cat>
          <c:val>
            <c:numRef>
              <c:f>Sheet1!$B$2:$E$2</c:f>
              <c:numCache>
                <c:formatCode>General</c:formatCode>
                <c:ptCount val="4"/>
                <c:pt idx="0">
                  <c:v>45</c:v>
                </c:pt>
                <c:pt idx="1">
                  <c:v>75</c:v>
                </c:pt>
                <c:pt idx="2">
                  <c:v>80</c:v>
                </c:pt>
                <c:pt idx="3">
                  <c:v>100</c:v>
                </c:pt>
              </c:numCache>
            </c:numRef>
          </c:val>
        </c:ser>
        <c:ser>
          <c:idx val="1"/>
          <c:order val="1"/>
          <c:tx>
            <c:strRef>
              <c:f>Sheet1!$A$3</c:f>
              <c:strCache>
                <c:ptCount val="1"/>
                <c:pt idx="0">
                  <c:v>Не используют</c:v>
                </c:pt>
              </c:strCache>
            </c:strRef>
          </c:tx>
          <c:cat>
            <c:strRef>
              <c:f>Sheet1!$B$1:$E$1</c:f>
              <c:strCache>
                <c:ptCount val="4"/>
                <c:pt idx="0">
                  <c:v>8кл</c:v>
                </c:pt>
                <c:pt idx="1">
                  <c:v>9кл</c:v>
                </c:pt>
                <c:pt idx="2">
                  <c:v>10кл</c:v>
                </c:pt>
                <c:pt idx="3">
                  <c:v>11кл</c:v>
                </c:pt>
              </c:strCache>
            </c:strRef>
          </c:cat>
          <c:val>
            <c:numRef>
              <c:f>Sheet1!$B$3:$E$3</c:f>
              <c:numCache>
                <c:formatCode>General</c:formatCode>
                <c:ptCount val="4"/>
                <c:pt idx="0">
                  <c:v>55</c:v>
                </c:pt>
                <c:pt idx="1">
                  <c:v>25</c:v>
                </c:pt>
                <c:pt idx="2">
                  <c:v>20</c:v>
                </c:pt>
                <c:pt idx="3">
                  <c:v>0</c:v>
                </c:pt>
              </c:numCache>
            </c:numRef>
          </c:val>
        </c:ser>
        <c:gapDepth val="0"/>
        <c:shape val="box"/>
        <c:axId val="115763840"/>
        <c:axId val="115765632"/>
        <c:axId val="0"/>
      </c:bar3DChart>
      <c:catAx>
        <c:axId val="115763840"/>
        <c:scaling>
          <c:orientation val="minMax"/>
        </c:scaling>
        <c:axPos val="b"/>
        <c:numFmt formatCode="General" sourceLinked="1"/>
        <c:tickLblPos val="low"/>
        <c:txPr>
          <a:bodyPr rot="0" vert="horz"/>
          <a:lstStyle/>
          <a:p>
            <a:pPr>
              <a:defRPr/>
            </a:pPr>
            <a:endParaRPr lang="ru-RU"/>
          </a:p>
        </c:txPr>
        <c:crossAx val="115765632"/>
        <c:crosses val="autoZero"/>
        <c:auto val="1"/>
        <c:lblAlgn val="ctr"/>
        <c:lblOffset val="100"/>
        <c:tickLblSkip val="1"/>
        <c:tickMarkSkip val="1"/>
      </c:catAx>
      <c:valAx>
        <c:axId val="115765632"/>
        <c:scaling>
          <c:orientation val="minMax"/>
        </c:scaling>
        <c:axPos val="l"/>
        <c:majorGridlines/>
        <c:numFmt formatCode="General" sourceLinked="1"/>
        <c:tickLblPos val="nextTo"/>
        <c:txPr>
          <a:bodyPr rot="0" vert="horz"/>
          <a:lstStyle/>
          <a:p>
            <a:pPr>
              <a:defRPr/>
            </a:pPr>
            <a:endParaRPr lang="ru-RU"/>
          </a:p>
        </c:txPr>
        <c:crossAx val="115763840"/>
        <c:crosses val="autoZero"/>
        <c:crossBetween val="between"/>
      </c:valAx>
    </c:plotArea>
    <c:legend>
      <c:legendPos val="r"/>
      <c:layout>
        <c:manualLayout>
          <c:xMode val="edge"/>
          <c:yMode val="edge"/>
          <c:x val="0.6920634920634926"/>
          <c:y val="0.41486810551558767"/>
          <c:w val="0.30158730158730185"/>
          <c:h val="0.17026378896882494"/>
        </c:manualLayout>
      </c:layout>
    </c:legend>
    <c:plotVisOnly val="1"/>
    <c:dispBlanksAs val="gap"/>
  </c:chart>
  <c:txPr>
    <a:bodyPr/>
    <a:lstStyle/>
    <a:p>
      <a:pPr>
        <a:defRPr sz="18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u-RU"/>
  <c:style val="34"/>
  <c:chart>
    <c:autoTitleDeleted val="1"/>
    <c:view3D>
      <c:hPercent val="100"/>
      <c:depthPercent val="100"/>
      <c:rAngAx val="1"/>
    </c:view3D>
    <c:plotArea>
      <c:layout>
        <c:manualLayout>
          <c:layoutTarget val="inner"/>
          <c:xMode val="edge"/>
          <c:yMode val="edge"/>
          <c:x val="7.350689127105671E-2"/>
          <c:y val="6.4516129032258104E-2"/>
          <c:w val="0.57886676875957122"/>
          <c:h val="0.79262672811059942"/>
        </c:manualLayout>
      </c:layout>
      <c:bar3DChart>
        <c:barDir val="col"/>
        <c:grouping val="clustered"/>
        <c:ser>
          <c:idx val="0"/>
          <c:order val="0"/>
          <c:tx>
            <c:strRef>
              <c:f>Sheet1!$A$2</c:f>
              <c:strCache>
                <c:ptCount val="1"/>
                <c:pt idx="0">
                  <c:v>В кармане</c:v>
                </c:pt>
              </c:strCache>
            </c:strRef>
          </c:tx>
          <c:cat>
            <c:strRef>
              <c:f>Sheet1!$B$1:$E$1</c:f>
              <c:strCache>
                <c:ptCount val="4"/>
                <c:pt idx="0">
                  <c:v>8кл</c:v>
                </c:pt>
                <c:pt idx="1">
                  <c:v>9кл</c:v>
                </c:pt>
                <c:pt idx="2">
                  <c:v>10кл</c:v>
                </c:pt>
                <c:pt idx="3">
                  <c:v>11кл</c:v>
                </c:pt>
              </c:strCache>
            </c:strRef>
          </c:cat>
          <c:val>
            <c:numRef>
              <c:f>Sheet1!$B$2:$E$2</c:f>
              <c:numCache>
                <c:formatCode>General</c:formatCode>
                <c:ptCount val="4"/>
                <c:pt idx="0">
                  <c:v>60</c:v>
                </c:pt>
                <c:pt idx="1">
                  <c:v>60</c:v>
                </c:pt>
                <c:pt idx="2">
                  <c:v>50</c:v>
                </c:pt>
                <c:pt idx="3">
                  <c:v>20</c:v>
                </c:pt>
              </c:numCache>
            </c:numRef>
          </c:val>
        </c:ser>
        <c:ser>
          <c:idx val="1"/>
          <c:order val="1"/>
          <c:tx>
            <c:strRef>
              <c:f>Sheet1!$A$3</c:f>
              <c:strCache>
                <c:ptCount val="1"/>
                <c:pt idx="0">
                  <c:v>В сумке (портфеле)</c:v>
                </c:pt>
              </c:strCache>
            </c:strRef>
          </c:tx>
          <c:cat>
            <c:strRef>
              <c:f>Sheet1!$B$1:$E$1</c:f>
              <c:strCache>
                <c:ptCount val="4"/>
                <c:pt idx="0">
                  <c:v>8кл</c:v>
                </c:pt>
                <c:pt idx="1">
                  <c:v>9кл</c:v>
                </c:pt>
                <c:pt idx="2">
                  <c:v>10кл</c:v>
                </c:pt>
                <c:pt idx="3">
                  <c:v>11кл</c:v>
                </c:pt>
              </c:strCache>
            </c:strRef>
          </c:cat>
          <c:val>
            <c:numRef>
              <c:f>Sheet1!$B$3:$E$3</c:f>
              <c:numCache>
                <c:formatCode>General</c:formatCode>
                <c:ptCount val="4"/>
                <c:pt idx="0">
                  <c:v>15</c:v>
                </c:pt>
                <c:pt idx="1">
                  <c:v>5</c:v>
                </c:pt>
                <c:pt idx="2">
                  <c:v>45</c:v>
                </c:pt>
                <c:pt idx="3">
                  <c:v>50</c:v>
                </c:pt>
              </c:numCache>
            </c:numRef>
          </c:val>
        </c:ser>
        <c:ser>
          <c:idx val="2"/>
          <c:order val="2"/>
          <c:tx>
            <c:strRef>
              <c:f>Sheet1!$A$4</c:f>
              <c:strCache>
                <c:ptCount val="1"/>
                <c:pt idx="0">
                  <c:v>В руках (чехле и т.д.)</c:v>
                </c:pt>
              </c:strCache>
            </c:strRef>
          </c:tx>
          <c:cat>
            <c:strRef>
              <c:f>Sheet1!$B$1:$E$1</c:f>
              <c:strCache>
                <c:ptCount val="4"/>
                <c:pt idx="0">
                  <c:v>8кл</c:v>
                </c:pt>
                <c:pt idx="1">
                  <c:v>9кл</c:v>
                </c:pt>
                <c:pt idx="2">
                  <c:v>10кл</c:v>
                </c:pt>
                <c:pt idx="3">
                  <c:v>11кл</c:v>
                </c:pt>
              </c:strCache>
            </c:strRef>
          </c:cat>
          <c:val>
            <c:numRef>
              <c:f>Sheet1!$B$4:$E$4</c:f>
              <c:numCache>
                <c:formatCode>General</c:formatCode>
                <c:ptCount val="4"/>
                <c:pt idx="0">
                  <c:v>25</c:v>
                </c:pt>
                <c:pt idx="1">
                  <c:v>35</c:v>
                </c:pt>
                <c:pt idx="2">
                  <c:v>5</c:v>
                </c:pt>
                <c:pt idx="3">
                  <c:v>30</c:v>
                </c:pt>
              </c:numCache>
            </c:numRef>
          </c:val>
        </c:ser>
        <c:gapDepth val="0"/>
        <c:shape val="box"/>
        <c:axId val="115890048"/>
        <c:axId val="115891584"/>
        <c:axId val="0"/>
      </c:bar3DChart>
      <c:catAx>
        <c:axId val="115890048"/>
        <c:scaling>
          <c:orientation val="minMax"/>
        </c:scaling>
        <c:axPos val="b"/>
        <c:numFmt formatCode="General" sourceLinked="1"/>
        <c:tickLblPos val="low"/>
        <c:txPr>
          <a:bodyPr rot="0" vert="horz"/>
          <a:lstStyle/>
          <a:p>
            <a:pPr>
              <a:defRPr/>
            </a:pPr>
            <a:endParaRPr lang="ru-RU"/>
          </a:p>
        </c:txPr>
        <c:crossAx val="115891584"/>
        <c:crosses val="autoZero"/>
        <c:auto val="1"/>
        <c:lblAlgn val="ctr"/>
        <c:lblOffset val="100"/>
        <c:tickLblSkip val="1"/>
        <c:tickMarkSkip val="1"/>
      </c:catAx>
      <c:valAx>
        <c:axId val="115891584"/>
        <c:scaling>
          <c:orientation val="minMax"/>
        </c:scaling>
        <c:axPos val="l"/>
        <c:majorGridlines/>
        <c:numFmt formatCode="General" sourceLinked="1"/>
        <c:tickLblPos val="nextTo"/>
        <c:txPr>
          <a:bodyPr rot="0" vert="horz"/>
          <a:lstStyle/>
          <a:p>
            <a:pPr>
              <a:defRPr/>
            </a:pPr>
            <a:endParaRPr lang="ru-RU"/>
          </a:p>
        </c:txPr>
        <c:crossAx val="115890048"/>
        <c:crosses val="autoZero"/>
        <c:crossBetween val="between"/>
      </c:valAx>
    </c:plotArea>
    <c:legend>
      <c:legendPos val="r"/>
      <c:layout>
        <c:manualLayout>
          <c:xMode val="edge"/>
          <c:yMode val="edge"/>
          <c:x val="0.6692189892802447"/>
          <c:y val="0.26728110599078342"/>
          <c:w val="0.32465543644716693"/>
          <c:h val="0.46543778801843316"/>
        </c:manualLayout>
      </c:layout>
    </c:legend>
    <c:plotVisOnly val="1"/>
    <c:dispBlanksAs val="gap"/>
  </c:chart>
  <c:txPr>
    <a:bodyPr/>
    <a:lstStyle/>
    <a:p>
      <a:pPr>
        <a:defRPr sz="1800"/>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ru-RU"/>
  <c:style val="34"/>
  <c:chart>
    <c:autoTitleDeleted val="1"/>
    <c:view3D>
      <c:hPercent val="83"/>
      <c:depthPercent val="100"/>
      <c:rAngAx val="1"/>
    </c:view3D>
    <c:plotArea>
      <c:layout>
        <c:manualLayout>
          <c:layoutTarget val="inner"/>
          <c:xMode val="edge"/>
          <c:yMode val="edge"/>
          <c:x val="6.9841269841269843E-2"/>
          <c:y val="5.9952038369304572E-2"/>
          <c:w val="0.70317460317460356"/>
          <c:h val="0.80095923261390956"/>
        </c:manualLayout>
      </c:layout>
      <c:bar3DChart>
        <c:barDir val="col"/>
        <c:grouping val="clustered"/>
        <c:ser>
          <c:idx val="0"/>
          <c:order val="0"/>
          <c:tx>
            <c:strRef>
              <c:f>Sheet1!$A$2</c:f>
              <c:strCache>
                <c:ptCount val="1"/>
                <c:pt idx="0">
                  <c:v>Функции</c:v>
                </c:pt>
              </c:strCache>
            </c:strRef>
          </c:tx>
          <c:cat>
            <c:strRef>
              <c:f>Sheet1!$B$1:$E$1</c:f>
              <c:strCache>
                <c:ptCount val="4"/>
                <c:pt idx="0">
                  <c:v>8кл</c:v>
                </c:pt>
                <c:pt idx="1">
                  <c:v>9кл</c:v>
                </c:pt>
                <c:pt idx="2">
                  <c:v>10кл</c:v>
                </c:pt>
                <c:pt idx="3">
                  <c:v>11кл</c:v>
                </c:pt>
              </c:strCache>
            </c:strRef>
          </c:cat>
          <c:val>
            <c:numRef>
              <c:f>Sheet1!$B$2:$E$2</c:f>
              <c:numCache>
                <c:formatCode>General</c:formatCode>
                <c:ptCount val="4"/>
                <c:pt idx="0">
                  <c:v>50</c:v>
                </c:pt>
                <c:pt idx="1">
                  <c:v>30</c:v>
                </c:pt>
                <c:pt idx="2">
                  <c:v>25</c:v>
                </c:pt>
                <c:pt idx="3">
                  <c:v>15</c:v>
                </c:pt>
              </c:numCache>
            </c:numRef>
          </c:val>
        </c:ser>
        <c:ser>
          <c:idx val="1"/>
          <c:order val="1"/>
          <c:tx>
            <c:strRef>
              <c:f>Sheet1!$A$3</c:f>
              <c:strCache>
                <c:ptCount val="1"/>
                <c:pt idx="0">
                  <c:v>Дизайн</c:v>
                </c:pt>
              </c:strCache>
            </c:strRef>
          </c:tx>
          <c:cat>
            <c:strRef>
              <c:f>Sheet1!$B$1:$E$1</c:f>
              <c:strCache>
                <c:ptCount val="4"/>
                <c:pt idx="0">
                  <c:v>8кл</c:v>
                </c:pt>
                <c:pt idx="1">
                  <c:v>9кл</c:v>
                </c:pt>
                <c:pt idx="2">
                  <c:v>10кл</c:v>
                </c:pt>
                <c:pt idx="3">
                  <c:v>11кл</c:v>
                </c:pt>
              </c:strCache>
            </c:strRef>
          </c:cat>
          <c:val>
            <c:numRef>
              <c:f>Sheet1!$B$3:$E$3</c:f>
              <c:numCache>
                <c:formatCode>General</c:formatCode>
                <c:ptCount val="4"/>
                <c:pt idx="0">
                  <c:v>25</c:v>
                </c:pt>
                <c:pt idx="1">
                  <c:v>25</c:v>
                </c:pt>
                <c:pt idx="2">
                  <c:v>15</c:v>
                </c:pt>
                <c:pt idx="3">
                  <c:v>20</c:v>
                </c:pt>
              </c:numCache>
            </c:numRef>
          </c:val>
        </c:ser>
        <c:ser>
          <c:idx val="2"/>
          <c:order val="2"/>
          <c:tx>
            <c:strRef>
              <c:f>Sheet1!$A$4</c:f>
              <c:strCache>
                <c:ptCount val="1"/>
                <c:pt idx="0">
                  <c:v>Модель</c:v>
                </c:pt>
              </c:strCache>
            </c:strRef>
          </c:tx>
          <c:cat>
            <c:strRef>
              <c:f>Sheet1!$B$1:$E$1</c:f>
              <c:strCache>
                <c:ptCount val="4"/>
                <c:pt idx="0">
                  <c:v>8кл</c:v>
                </c:pt>
                <c:pt idx="1">
                  <c:v>9кл</c:v>
                </c:pt>
                <c:pt idx="2">
                  <c:v>10кл</c:v>
                </c:pt>
                <c:pt idx="3">
                  <c:v>11кл</c:v>
                </c:pt>
              </c:strCache>
            </c:strRef>
          </c:cat>
          <c:val>
            <c:numRef>
              <c:f>Sheet1!$B$4:$E$4</c:f>
              <c:numCache>
                <c:formatCode>General</c:formatCode>
                <c:ptCount val="4"/>
                <c:pt idx="0">
                  <c:v>15</c:v>
                </c:pt>
                <c:pt idx="1">
                  <c:v>40</c:v>
                </c:pt>
                <c:pt idx="2">
                  <c:v>50</c:v>
                </c:pt>
                <c:pt idx="3">
                  <c:v>60</c:v>
                </c:pt>
              </c:numCache>
            </c:numRef>
          </c:val>
        </c:ser>
        <c:ser>
          <c:idx val="3"/>
          <c:order val="3"/>
          <c:tx>
            <c:strRef>
              <c:f>Sheet1!$A$5</c:f>
              <c:strCache>
                <c:ptCount val="1"/>
                <c:pt idx="0">
                  <c:v>Цена</c:v>
                </c:pt>
              </c:strCache>
            </c:strRef>
          </c:tx>
          <c:cat>
            <c:strRef>
              <c:f>Sheet1!$B$1:$E$1</c:f>
              <c:strCache>
                <c:ptCount val="4"/>
                <c:pt idx="0">
                  <c:v>8кл</c:v>
                </c:pt>
                <c:pt idx="1">
                  <c:v>9кл</c:v>
                </c:pt>
                <c:pt idx="2">
                  <c:v>10кл</c:v>
                </c:pt>
                <c:pt idx="3">
                  <c:v>11кл</c:v>
                </c:pt>
              </c:strCache>
            </c:strRef>
          </c:cat>
          <c:val>
            <c:numRef>
              <c:f>Sheet1!$B$5:$E$5</c:f>
              <c:numCache>
                <c:formatCode>General</c:formatCode>
                <c:ptCount val="4"/>
                <c:pt idx="0">
                  <c:v>10</c:v>
                </c:pt>
                <c:pt idx="1">
                  <c:v>5</c:v>
                </c:pt>
                <c:pt idx="2">
                  <c:v>10</c:v>
                </c:pt>
                <c:pt idx="3">
                  <c:v>5</c:v>
                </c:pt>
              </c:numCache>
            </c:numRef>
          </c:val>
        </c:ser>
        <c:gapDepth val="0"/>
        <c:shape val="box"/>
        <c:axId val="115947392"/>
        <c:axId val="115948928"/>
        <c:axId val="0"/>
      </c:bar3DChart>
      <c:catAx>
        <c:axId val="115947392"/>
        <c:scaling>
          <c:orientation val="minMax"/>
        </c:scaling>
        <c:axPos val="b"/>
        <c:numFmt formatCode="General" sourceLinked="1"/>
        <c:tickLblPos val="low"/>
        <c:txPr>
          <a:bodyPr rot="0" vert="horz"/>
          <a:lstStyle/>
          <a:p>
            <a:pPr>
              <a:defRPr/>
            </a:pPr>
            <a:endParaRPr lang="ru-RU"/>
          </a:p>
        </c:txPr>
        <c:crossAx val="115948928"/>
        <c:crosses val="autoZero"/>
        <c:auto val="1"/>
        <c:lblAlgn val="ctr"/>
        <c:lblOffset val="100"/>
        <c:tickLblSkip val="1"/>
        <c:tickMarkSkip val="1"/>
      </c:catAx>
      <c:valAx>
        <c:axId val="115948928"/>
        <c:scaling>
          <c:orientation val="minMax"/>
        </c:scaling>
        <c:axPos val="l"/>
        <c:majorGridlines/>
        <c:numFmt formatCode="General" sourceLinked="1"/>
        <c:tickLblPos val="nextTo"/>
        <c:txPr>
          <a:bodyPr rot="0" vert="horz"/>
          <a:lstStyle/>
          <a:p>
            <a:pPr>
              <a:defRPr/>
            </a:pPr>
            <a:endParaRPr lang="ru-RU"/>
          </a:p>
        </c:txPr>
        <c:crossAx val="115947392"/>
        <c:crosses val="autoZero"/>
        <c:crossBetween val="between"/>
      </c:valAx>
    </c:plotArea>
    <c:legend>
      <c:legendPos val="r"/>
      <c:layout>
        <c:manualLayout>
          <c:xMode val="edge"/>
          <c:yMode val="edge"/>
          <c:x val="0.79047619047619044"/>
          <c:y val="0.33093525179856131"/>
          <c:w val="0.20317460317460317"/>
          <c:h val="0.33812949640287793"/>
        </c:manualLayout>
      </c:layout>
    </c:legend>
    <c:plotVisOnly val="1"/>
    <c:dispBlanksAs val="gap"/>
  </c:chart>
  <c:txPr>
    <a:bodyPr/>
    <a:lstStyle/>
    <a:p>
      <a:pPr>
        <a:defRPr sz="1800"/>
      </a:pPr>
      <a:endParaRPr lang="ru-RU"/>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12.11.2013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12.11.2013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12.11.2013</a:t>
            </a:fld>
            <a:endParaRPr lang="ru-RU"/>
          </a:p>
        </p:txBody>
      </p:sp>
      <p:sp>
        <p:nvSpPr>
          <p:cNvPr id="8" name="Номер слайда 7"/>
          <p:cNvSpPr>
            <a:spLocks noGrp="1"/>
          </p:cNvSpPr>
          <p:nvPr>
            <p:ph type="sldNum" sz="quarter" idx="11"/>
          </p:nvPr>
        </p:nvSpPr>
        <p:spPr/>
        <p:txBody>
          <a:bodyPr/>
          <a:lstStyle/>
          <a:p>
            <a:fld id="{725C68B6-61C2-468F-89AB-4B9F7531AA68}"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725C68B6-61C2-468F-89AB-4B9F7531AA68}" type="slidenum">
              <a:rPr lang="ru-RU" smtClean="0"/>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5B106E36-FD25-4E2D-B0AA-010F637433A0}" type="datetimeFigureOut">
              <a:rPr lang="ru-RU" smtClean="0"/>
              <a:pPr/>
              <a:t>12.11.2013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B106E36-FD25-4E2D-B0AA-010F637433A0}" type="datetimeFigureOut">
              <a:rPr lang="ru-RU" smtClean="0"/>
              <a:pPr/>
              <a:t>12.11.2013</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med">
    <p:fade/>
  </p:transition>
  <p:timing>
    <p:tnLst>
      <p:par>
        <p:cTn id="1" dur="indefinite" restart="never" nodeType="tmRoot"/>
      </p:par>
    </p:tnLst>
  </p:timing>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www.portal-slovo.ru/"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285728"/>
            <a:ext cx="8034358" cy="3153920"/>
          </a:xfrm>
        </p:spPr>
        <p:txBody>
          <a:bodyPr>
            <a:noAutofit/>
          </a:bodyPr>
          <a:lstStyle/>
          <a:p>
            <a:pPr algn="ctr"/>
            <a:r>
              <a:rPr lang="ru-RU" sz="3600" i="1" dirty="0" smtClean="0">
                <a:effectLst>
                  <a:outerShdw blurRad="38100" dist="38100" dir="2700000" algn="tl">
                    <a:srgbClr val="000000">
                      <a:alpha val="43137"/>
                    </a:srgbClr>
                  </a:outerShdw>
                </a:effectLst>
              </a:rPr>
              <a:t>Влияние мобильного  телефона</a:t>
            </a:r>
            <a:br>
              <a:rPr lang="ru-RU" sz="3600" i="1" dirty="0" smtClean="0">
                <a:effectLst>
                  <a:outerShdw blurRad="38100" dist="38100" dir="2700000" algn="tl">
                    <a:srgbClr val="000000">
                      <a:alpha val="43137"/>
                    </a:srgbClr>
                  </a:outerShdw>
                </a:effectLst>
              </a:rPr>
            </a:br>
            <a:r>
              <a:rPr lang="ru-RU" sz="3600" i="1" dirty="0" smtClean="0">
                <a:effectLst>
                  <a:outerShdw blurRad="38100" dist="38100" dir="2700000" algn="tl">
                    <a:srgbClr val="000000">
                      <a:alpha val="43137"/>
                    </a:srgbClr>
                  </a:outerShdw>
                </a:effectLst>
              </a:rPr>
              <a:t>на здоровье  школьника</a:t>
            </a:r>
            <a:r>
              <a:rPr lang="ru-RU" sz="4800" i="1" dirty="0" smtClean="0"/>
              <a:t/>
            </a:r>
            <a:br>
              <a:rPr lang="ru-RU" sz="4800" i="1" dirty="0" smtClean="0"/>
            </a:br>
            <a:r>
              <a:rPr lang="ru-RU" sz="4800" dirty="0" smtClean="0"/>
              <a:t> </a:t>
            </a:r>
            <a:endParaRPr lang="ru-RU" sz="4800" dirty="0"/>
          </a:p>
        </p:txBody>
      </p:sp>
      <p:sp>
        <p:nvSpPr>
          <p:cNvPr id="3" name="Подзаголовок 2"/>
          <p:cNvSpPr>
            <a:spLocks noGrp="1"/>
          </p:cNvSpPr>
          <p:nvPr>
            <p:ph type="subTitle" idx="1"/>
          </p:nvPr>
        </p:nvSpPr>
        <p:spPr>
          <a:xfrm>
            <a:off x="1285852" y="2786058"/>
            <a:ext cx="6643734" cy="3714776"/>
          </a:xfrm>
        </p:spPr>
        <p:txBody>
          <a:bodyPr>
            <a:normAutofit/>
          </a:bodyPr>
          <a:lstStyle/>
          <a:p>
            <a:pPr algn="l"/>
            <a:r>
              <a:rPr lang="ru-RU" sz="7200" b="1" dirty="0" smtClean="0">
                <a:latin typeface="Georgia" pitchFamily="18" charset="0"/>
              </a:rPr>
              <a:t>                       </a:t>
            </a:r>
            <a:r>
              <a:rPr lang="ru-RU" sz="7200" dirty="0" smtClean="0">
                <a:latin typeface="Georgia" pitchFamily="18" charset="0"/>
              </a:rPr>
              <a:t> </a:t>
            </a:r>
          </a:p>
          <a:p>
            <a:r>
              <a:rPr lang="ru-RU" dirty="0" smtClean="0">
                <a:latin typeface="Georgia" pitchFamily="18" charset="0"/>
              </a:rPr>
              <a:t> </a:t>
            </a:r>
          </a:p>
          <a:p>
            <a:endParaRPr lang="ru-RU" dirty="0" smtClean="0">
              <a:latin typeface="Georgia" pitchFamily="18" charset="0"/>
            </a:endParaRPr>
          </a:p>
          <a:p>
            <a:endParaRPr lang="ru-RU" dirty="0" smtClean="0">
              <a:latin typeface="Georgia" pitchFamily="18" charset="0"/>
            </a:endParaRPr>
          </a:p>
          <a:p>
            <a:endParaRPr lang="ru-RU" dirty="0" smtClean="0">
              <a:latin typeface="Georgia" pitchFamily="18" charset="0"/>
            </a:endParaRPr>
          </a:p>
          <a:p>
            <a:endParaRPr lang="ru-RU" dirty="0" smtClean="0">
              <a:latin typeface="Georgia" pitchFamily="18" charset="0"/>
            </a:endParaRPr>
          </a:p>
          <a:p>
            <a:endParaRPr lang="ru-RU" dirty="0" smtClean="0">
              <a:latin typeface="Georgia" pitchFamily="18" charset="0"/>
            </a:endParaRPr>
          </a:p>
          <a:p>
            <a:endParaRPr lang="ru-RU" dirty="0" smtClean="0">
              <a:latin typeface="Georgia" pitchFamily="18" charset="0"/>
            </a:endParaRPr>
          </a:p>
          <a:p>
            <a:endParaRPr lang="ru-RU" dirty="0" smtClean="0">
              <a:latin typeface="Georgia" pitchFamily="18" charset="0"/>
            </a:endParaRPr>
          </a:p>
          <a:p>
            <a:endParaRPr lang="ru-RU" dirty="0" smtClean="0">
              <a:latin typeface="Georgia" pitchFamily="18" charset="0"/>
            </a:endParaRPr>
          </a:p>
          <a:p>
            <a:endParaRPr lang="ru-RU" dirty="0" smtClean="0">
              <a:latin typeface="Georgia" pitchFamily="18" charset="0"/>
            </a:endParaRPr>
          </a:p>
          <a:p>
            <a:endParaRPr lang="ru-RU" dirty="0" smtClean="0">
              <a:latin typeface="Georgia" pitchFamily="18" charset="0"/>
            </a:endParaRPr>
          </a:p>
          <a:p>
            <a:endParaRPr lang="ru-RU" dirty="0" smtClean="0">
              <a:latin typeface="Georgia" pitchFamily="18" charset="0"/>
            </a:endParaRPr>
          </a:p>
          <a:p>
            <a:endParaRPr lang="ru-RU" dirty="0" smtClean="0">
              <a:latin typeface="Georgia" pitchFamily="18"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715404" cy="1357322"/>
          </a:xfrm>
        </p:spPr>
        <p:txBody>
          <a:bodyPr>
            <a:noAutofit/>
          </a:bodyPr>
          <a:lstStyle/>
          <a:p>
            <a:pPr algn="ctr"/>
            <a:r>
              <a:rPr lang="ru-RU" sz="3200" i="1" dirty="0" smtClean="0"/>
              <a:t>Влияние ЭМП сотовых телефонов на познавательную функцию</a:t>
            </a:r>
            <a:endParaRPr lang="ru-RU" sz="3200" dirty="0"/>
          </a:p>
        </p:txBody>
      </p:sp>
      <p:sp>
        <p:nvSpPr>
          <p:cNvPr id="4" name="Содержимое 3"/>
          <p:cNvSpPr>
            <a:spLocks noGrp="1"/>
          </p:cNvSpPr>
          <p:nvPr>
            <p:ph sz="half" idx="1"/>
          </p:nvPr>
        </p:nvSpPr>
        <p:spPr>
          <a:xfrm>
            <a:off x="-214346" y="2071678"/>
            <a:ext cx="4929222" cy="4286280"/>
          </a:xfrm>
        </p:spPr>
        <p:txBody>
          <a:bodyPr>
            <a:noAutofit/>
          </a:bodyPr>
          <a:lstStyle/>
          <a:p>
            <a:pPr>
              <a:buNone/>
            </a:pPr>
            <a:r>
              <a:rPr lang="ru-RU" sz="2000" dirty="0" smtClean="0"/>
              <a:t>      При продолжительном разговоре наблюдается увеличение температуры уха, барабанной перепонки, прилегающих тканей и прилегающего участка мозга. Наверняка, многие из вас могли заметить ощущение тепла в ухе после долгого разговора. Это есть не что иное, как результат воздействия электромагнитного поля, создаваемого передатчиком телефона. </a:t>
            </a:r>
            <a:endParaRPr lang="ru-RU" sz="1800" dirty="0"/>
          </a:p>
        </p:txBody>
      </p:sp>
      <p:pic>
        <p:nvPicPr>
          <p:cNvPr id="6" name="Picture 2" descr="http://www.ruklinok.info/_uploads/_pics/2011/001/vred_telefodfsdfn.jpg"/>
          <p:cNvPicPr>
            <a:picLocks noChangeAspect="1" noChangeArrowheads="1"/>
          </p:cNvPicPr>
          <p:nvPr/>
        </p:nvPicPr>
        <p:blipFill>
          <a:blip r:embed="rId2" cstate="print"/>
          <a:srcRect/>
          <a:stretch>
            <a:fillRect/>
          </a:stretch>
        </p:blipFill>
        <p:spPr bwMode="auto">
          <a:xfrm>
            <a:off x="4788024" y="1628800"/>
            <a:ext cx="3913045" cy="4800002"/>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86808" cy="2000264"/>
          </a:xfrm>
        </p:spPr>
        <p:txBody>
          <a:bodyPr>
            <a:normAutofit/>
          </a:bodyPr>
          <a:lstStyle/>
          <a:p>
            <a:pPr lvl="0" algn="ctr"/>
            <a:r>
              <a:rPr lang="ru-RU" sz="3200" i="1" dirty="0" smtClean="0"/>
              <a:t>Влияние на внимание и способность к концентрации</a:t>
            </a:r>
            <a:r>
              <a:rPr lang="ru-RU" dirty="0" smtClean="0"/>
              <a:t/>
            </a:r>
            <a:br>
              <a:rPr lang="ru-RU" dirty="0" smtClean="0"/>
            </a:br>
            <a:endParaRPr lang="ru-RU" dirty="0"/>
          </a:p>
        </p:txBody>
      </p:sp>
      <p:sp>
        <p:nvSpPr>
          <p:cNvPr id="4" name="Содержимое 3"/>
          <p:cNvSpPr>
            <a:spLocks noGrp="1"/>
          </p:cNvSpPr>
          <p:nvPr>
            <p:ph sz="half" idx="1"/>
          </p:nvPr>
        </p:nvSpPr>
        <p:spPr>
          <a:xfrm>
            <a:off x="-285784" y="2143116"/>
            <a:ext cx="4714908" cy="5429288"/>
          </a:xfrm>
        </p:spPr>
        <p:txBody>
          <a:bodyPr>
            <a:normAutofit/>
          </a:bodyPr>
          <a:lstStyle/>
          <a:p>
            <a:pPr>
              <a:buNone/>
            </a:pPr>
            <a:r>
              <a:rPr lang="ru-RU" sz="2000" dirty="0" smtClean="0"/>
              <a:t>      Имеет место быть изменение направления внимания. Вы ведь не раз слышали по радио или телевизору об авариях, совершённых водителями, разговаривающими по телефону. Происходит это потому, что водитель больше сосредотачивается на разговоре, нежели на управлении автомобилем.</a:t>
            </a:r>
          </a:p>
          <a:p>
            <a:endParaRPr lang="ru-RU" dirty="0"/>
          </a:p>
        </p:txBody>
      </p:sp>
      <p:pic>
        <p:nvPicPr>
          <p:cNvPr id="35842" name="Picture 2" descr="019"/>
          <p:cNvPicPr>
            <a:picLocks noChangeAspect="1" noChangeArrowheads="1"/>
          </p:cNvPicPr>
          <p:nvPr/>
        </p:nvPicPr>
        <p:blipFill>
          <a:blip r:embed="rId2" cstate="print"/>
          <a:srcRect/>
          <a:stretch>
            <a:fillRect/>
          </a:stretch>
        </p:blipFill>
        <p:spPr bwMode="auto">
          <a:xfrm>
            <a:off x="4716016" y="2204864"/>
            <a:ext cx="3908672" cy="3012936"/>
          </a:xfrm>
          <a:prstGeom prst="rect">
            <a:avLst/>
          </a:prstGeom>
          <a:noFill/>
          <a:ln w="9525">
            <a:solidFill>
              <a:schemeClr val="bg2">
                <a:lumMod val="50000"/>
                <a:alpha val="0"/>
              </a:schemeClr>
            </a:solidFill>
            <a:miter lim="800000"/>
            <a:headEnd/>
            <a:tailEnd/>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786874" cy="1571612"/>
          </a:xfrm>
        </p:spPr>
        <p:txBody>
          <a:bodyPr>
            <a:normAutofit/>
          </a:bodyPr>
          <a:lstStyle/>
          <a:p>
            <a:pPr algn="ctr"/>
            <a:r>
              <a:rPr lang="ru-RU" sz="3600" i="1" dirty="0" smtClean="0"/>
              <a:t>Влияние на сон и иммунную систему</a:t>
            </a:r>
            <a:endParaRPr lang="ru-RU" sz="3600" dirty="0"/>
          </a:p>
        </p:txBody>
      </p:sp>
      <p:sp>
        <p:nvSpPr>
          <p:cNvPr id="4" name="Содержимое 3"/>
          <p:cNvSpPr>
            <a:spLocks noGrp="1"/>
          </p:cNvSpPr>
          <p:nvPr>
            <p:ph sz="half" idx="1"/>
          </p:nvPr>
        </p:nvSpPr>
        <p:spPr>
          <a:xfrm>
            <a:off x="0" y="1571612"/>
            <a:ext cx="4572000" cy="4857784"/>
          </a:xfrm>
        </p:spPr>
        <p:txBody>
          <a:bodyPr>
            <a:normAutofit/>
          </a:bodyPr>
          <a:lstStyle/>
          <a:p>
            <a:pPr>
              <a:buNone/>
            </a:pPr>
            <a:r>
              <a:rPr lang="ru-RU" sz="2000" dirty="0" smtClean="0"/>
              <a:t>      </a:t>
            </a:r>
            <a:r>
              <a:rPr lang="ru-RU" sz="2400" dirty="0" smtClean="0"/>
              <a:t>В данной области было проведено множество исследований. Например, ученый </a:t>
            </a:r>
            <a:r>
              <a:rPr lang="ru-RU" sz="2400" dirty="0" err="1" smtClean="0"/>
              <a:t>Huber</a:t>
            </a:r>
            <a:r>
              <a:rPr lang="ru-RU" sz="2400" dirty="0" smtClean="0"/>
              <a:t> R, проводивший опыты в </a:t>
            </a:r>
            <a:r>
              <a:rPr lang="ru-RU" sz="2400" b="1" dirty="0" smtClean="0">
                <a:solidFill>
                  <a:srgbClr val="FFFF00"/>
                </a:solidFill>
              </a:rPr>
              <a:t>2000</a:t>
            </a:r>
            <a:r>
              <a:rPr lang="ru-RU" sz="2400" dirty="0" smtClean="0"/>
              <a:t> году, установил, что продолжительное воздействие электромагнитных полей телефона на мозг приводит к такому же эффекту, что и употребление кофе или крепкого чая. </a:t>
            </a:r>
            <a:endParaRPr lang="ru-RU" sz="1800" dirty="0"/>
          </a:p>
        </p:txBody>
      </p:sp>
      <p:pic>
        <p:nvPicPr>
          <p:cNvPr id="36866" name="Picture 2" descr="cookhead"/>
          <p:cNvPicPr>
            <a:picLocks noChangeAspect="1" noChangeArrowheads="1" noCrop="1"/>
          </p:cNvPicPr>
          <p:nvPr/>
        </p:nvPicPr>
        <p:blipFill>
          <a:blip r:embed="rId2" cstate="print"/>
          <a:srcRect/>
          <a:stretch>
            <a:fillRect/>
          </a:stretch>
        </p:blipFill>
        <p:spPr bwMode="auto">
          <a:xfrm>
            <a:off x="4857752" y="1643050"/>
            <a:ext cx="3714776" cy="46926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7467600" cy="1143000"/>
          </a:xfrm>
        </p:spPr>
        <p:txBody>
          <a:bodyPr>
            <a:normAutofit fontScale="90000"/>
          </a:bodyPr>
          <a:lstStyle/>
          <a:p>
            <a:r>
              <a:rPr lang="ru-RU" sz="4900" i="1" dirty="0" smtClean="0"/>
              <a:t>Анкета для учащихся</a:t>
            </a:r>
            <a:r>
              <a:rPr lang="ru-RU" dirty="0" smtClean="0"/>
              <a:t/>
            </a:r>
            <a:br>
              <a:rPr lang="ru-RU" dirty="0" smtClean="0"/>
            </a:br>
            <a:endParaRPr lang="ru-RU" dirty="0"/>
          </a:p>
        </p:txBody>
      </p:sp>
      <p:sp>
        <p:nvSpPr>
          <p:cNvPr id="3" name="Содержимое 2"/>
          <p:cNvSpPr>
            <a:spLocks noGrp="1"/>
          </p:cNvSpPr>
          <p:nvPr>
            <p:ph sz="half" idx="1"/>
          </p:nvPr>
        </p:nvSpPr>
        <p:spPr>
          <a:xfrm>
            <a:off x="428596" y="1142984"/>
            <a:ext cx="7786742" cy="5114948"/>
          </a:xfrm>
        </p:spPr>
        <p:txBody>
          <a:bodyPr>
            <a:normAutofit fontScale="92500" lnSpcReduction="20000"/>
          </a:bodyPr>
          <a:lstStyle/>
          <a:p>
            <a:pPr>
              <a:buNone/>
            </a:pPr>
            <a:endParaRPr lang="ru-RU" dirty="0" smtClean="0"/>
          </a:p>
          <a:p>
            <a:pPr lvl="0"/>
            <a:r>
              <a:rPr lang="ru-RU" sz="3000" dirty="0" smtClean="0"/>
              <a:t>1. С какого возраста у тебя сотовый телефон?</a:t>
            </a:r>
          </a:p>
          <a:p>
            <a:pPr lvl="0"/>
            <a:r>
              <a:rPr lang="ru-RU" sz="3000" dirty="0" smtClean="0"/>
              <a:t>2. Сколько примерно времени в сутки ты тратишь на разговоры по телефону?  </a:t>
            </a:r>
          </a:p>
          <a:p>
            <a:pPr lvl="0"/>
            <a:r>
              <a:rPr lang="ru-RU" sz="3000" dirty="0" smtClean="0"/>
              <a:t>3. Сколько примерно времени длится один разговор? </a:t>
            </a:r>
          </a:p>
          <a:p>
            <a:pPr lvl="0"/>
            <a:r>
              <a:rPr lang="ru-RU" sz="3000" dirty="0" smtClean="0"/>
              <a:t>4. Пользуешься ли ты Интернетом на  телефоне </a:t>
            </a:r>
          </a:p>
          <a:p>
            <a:pPr lvl="0"/>
            <a:r>
              <a:rPr lang="ru-RU" sz="3000" dirty="0" smtClean="0"/>
              <a:t>5. Где обычно ты носишь свой телефон? </a:t>
            </a:r>
          </a:p>
          <a:p>
            <a:pPr lvl="0"/>
            <a:r>
              <a:rPr lang="ru-RU" sz="3000" dirty="0" smtClean="0"/>
              <a:t>6. При покупке телефона, на какие его качества ты обращаешь внимание?   </a:t>
            </a:r>
          </a:p>
          <a:p>
            <a:endParaRPr lang="ru-RU"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7239000" cy="642982"/>
          </a:xfrm>
        </p:spPr>
        <p:txBody>
          <a:bodyPr>
            <a:noAutofit/>
          </a:bodyPr>
          <a:lstStyle/>
          <a:p>
            <a:r>
              <a:rPr lang="ru-RU" sz="3200" i="1" dirty="0" smtClean="0"/>
              <a:t>1. С какого возраста у детей появился телефон   (%)</a:t>
            </a:r>
            <a:endParaRPr lang="ru-RU" sz="3200" i="1" dirty="0"/>
          </a:p>
        </p:txBody>
      </p:sp>
      <p:graphicFrame>
        <p:nvGraphicFramePr>
          <p:cNvPr id="4" name="Содержимое 4"/>
          <p:cNvGraphicFramePr>
            <a:graphicFrameLocks noGrp="1" noChangeAspect="1"/>
          </p:cNvGraphicFramePr>
          <p:nvPr>
            <p:ph idx="1"/>
          </p:nvPr>
        </p:nvGraphicFramePr>
        <p:xfrm>
          <a:off x="467544" y="1268760"/>
          <a:ext cx="8035938" cy="532766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7239000" cy="1143000"/>
          </a:xfrm>
        </p:spPr>
        <p:txBody>
          <a:bodyPr>
            <a:normAutofit/>
          </a:bodyPr>
          <a:lstStyle/>
          <a:p>
            <a:r>
              <a:rPr lang="ru-RU" sz="3200" i="1" dirty="0" smtClean="0"/>
              <a:t>2. Среднее время на разговоры в сутки (мин.)</a:t>
            </a:r>
            <a:endParaRPr lang="ru-RU" sz="3200" i="1" dirty="0"/>
          </a:p>
        </p:txBody>
      </p:sp>
      <p:graphicFrame>
        <p:nvGraphicFramePr>
          <p:cNvPr id="5" name="Содержимое 3"/>
          <p:cNvGraphicFramePr>
            <a:graphicFrameLocks noGrp="1" noChangeAspect="1"/>
          </p:cNvGraphicFramePr>
          <p:nvPr>
            <p:ph idx="1"/>
          </p:nvPr>
        </p:nvGraphicFramePr>
        <p:xfrm>
          <a:off x="467544" y="1412776"/>
          <a:ext cx="8035939" cy="496762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7239000" cy="1143000"/>
          </a:xfrm>
        </p:spPr>
        <p:txBody>
          <a:bodyPr>
            <a:normAutofit/>
          </a:bodyPr>
          <a:lstStyle/>
          <a:p>
            <a:r>
              <a:rPr lang="ru-RU" sz="3200" i="1" dirty="0" smtClean="0"/>
              <a:t>3. Средняя продолжительность разговора (мин.)</a:t>
            </a:r>
            <a:endParaRPr lang="ru-RU" sz="3200" i="1" dirty="0"/>
          </a:p>
        </p:txBody>
      </p:sp>
      <p:graphicFrame>
        <p:nvGraphicFramePr>
          <p:cNvPr id="5" name="Содержимое 3"/>
          <p:cNvGraphicFramePr>
            <a:graphicFrameLocks noGrp="1" noChangeAspect="1"/>
          </p:cNvGraphicFramePr>
          <p:nvPr>
            <p:ph idx="1"/>
          </p:nvPr>
        </p:nvGraphicFramePr>
        <p:xfrm>
          <a:off x="539552" y="1484784"/>
          <a:ext cx="7593534" cy="50343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229600" cy="642958"/>
          </a:xfrm>
        </p:spPr>
        <p:txBody>
          <a:bodyPr>
            <a:noAutofit/>
          </a:bodyPr>
          <a:lstStyle/>
          <a:p>
            <a:r>
              <a:rPr lang="ru-RU" sz="3200" i="1" dirty="0" smtClean="0"/>
              <a:t>4. Количество детей, использующих интернет на телефоне  (%)</a:t>
            </a:r>
            <a:endParaRPr lang="ru-RU" sz="3200" i="1" dirty="0"/>
          </a:p>
        </p:txBody>
      </p:sp>
      <p:graphicFrame>
        <p:nvGraphicFramePr>
          <p:cNvPr id="5" name="Содержимое 3"/>
          <p:cNvGraphicFramePr>
            <a:graphicFrameLocks noGrp="1" noChangeAspect="1"/>
          </p:cNvGraphicFramePr>
          <p:nvPr>
            <p:ph idx="1"/>
          </p:nvPr>
        </p:nvGraphicFramePr>
        <p:xfrm>
          <a:off x="827584" y="1484784"/>
          <a:ext cx="7329512" cy="485931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57166"/>
            <a:ext cx="8321008" cy="571520"/>
          </a:xfrm>
        </p:spPr>
        <p:txBody>
          <a:bodyPr>
            <a:noAutofit/>
          </a:bodyPr>
          <a:lstStyle/>
          <a:p>
            <a:r>
              <a:rPr lang="ru-RU" sz="3200" i="1" dirty="0" smtClean="0"/>
              <a:t>5. Места, где обычно носят телефон (%)</a:t>
            </a:r>
            <a:endParaRPr lang="ru-RU" sz="3200" i="1" dirty="0"/>
          </a:p>
        </p:txBody>
      </p:sp>
      <p:graphicFrame>
        <p:nvGraphicFramePr>
          <p:cNvPr id="4" name="Содержимое 7"/>
          <p:cNvGraphicFramePr>
            <a:graphicFrameLocks noGrp="1" noChangeAspect="1"/>
          </p:cNvGraphicFramePr>
          <p:nvPr>
            <p:ph idx="1"/>
          </p:nvPr>
        </p:nvGraphicFramePr>
        <p:xfrm>
          <a:off x="611560" y="1484784"/>
          <a:ext cx="7456498" cy="496237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7239000" cy="1143000"/>
          </a:xfrm>
        </p:spPr>
        <p:txBody>
          <a:bodyPr>
            <a:normAutofit/>
          </a:bodyPr>
          <a:lstStyle/>
          <a:p>
            <a:r>
              <a:rPr lang="ru-RU" sz="3200" i="1" dirty="0" smtClean="0"/>
              <a:t>6. На какие качества ученики смотрят при выборе телефона (%)</a:t>
            </a:r>
            <a:endParaRPr lang="ru-RU" sz="3200" i="1" dirty="0"/>
          </a:p>
        </p:txBody>
      </p:sp>
      <p:graphicFrame>
        <p:nvGraphicFramePr>
          <p:cNvPr id="5" name="Содержимое 3"/>
          <p:cNvGraphicFramePr>
            <a:graphicFrameLocks noGrp="1" noChangeAspect="1"/>
          </p:cNvGraphicFramePr>
          <p:nvPr>
            <p:ph idx="1"/>
          </p:nvPr>
        </p:nvGraphicFramePr>
        <p:xfrm>
          <a:off x="683568" y="1484784"/>
          <a:ext cx="7193508" cy="476917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O:\Проект по физике\картинки\740-09.jpg"/>
          <p:cNvPicPr>
            <a:picLocks noChangeAspect="1" noChangeArrowheads="1"/>
          </p:cNvPicPr>
          <p:nvPr/>
        </p:nvPicPr>
        <p:blipFill>
          <a:blip r:embed="rId2" cstate="print"/>
          <a:srcRect/>
          <a:stretch>
            <a:fillRect/>
          </a:stretch>
        </p:blipFill>
        <p:spPr bwMode="auto">
          <a:xfrm>
            <a:off x="4357686" y="0"/>
            <a:ext cx="4786314" cy="3616326"/>
          </a:xfrm>
          <a:prstGeom prst="rect">
            <a:avLst/>
          </a:prstGeom>
          <a:noFill/>
        </p:spPr>
      </p:pic>
      <p:pic>
        <p:nvPicPr>
          <p:cNvPr id="8" name="Picture 7" descr="O:\Проект по физике\картинки\image.jpg"/>
          <p:cNvPicPr>
            <a:picLocks noChangeAspect="1" noChangeArrowheads="1"/>
          </p:cNvPicPr>
          <p:nvPr/>
        </p:nvPicPr>
        <p:blipFill>
          <a:blip r:embed="rId3" cstate="print"/>
          <a:srcRect/>
          <a:stretch>
            <a:fillRect/>
          </a:stretch>
        </p:blipFill>
        <p:spPr bwMode="auto">
          <a:xfrm>
            <a:off x="4071934" y="3547086"/>
            <a:ext cx="3143272" cy="3310914"/>
          </a:xfrm>
          <a:prstGeom prst="rect">
            <a:avLst/>
          </a:prstGeom>
          <a:noFill/>
        </p:spPr>
      </p:pic>
      <p:pic>
        <p:nvPicPr>
          <p:cNvPr id="9" name="Picture 8" descr="O:\Проект по физике\картинки\94ed144357bfb974778cc55ba3081cce_small.jpg"/>
          <p:cNvPicPr>
            <a:picLocks noChangeAspect="1" noChangeArrowheads="1"/>
          </p:cNvPicPr>
          <p:nvPr/>
        </p:nvPicPr>
        <p:blipFill>
          <a:blip r:embed="rId4" cstate="print"/>
          <a:srcRect/>
          <a:stretch>
            <a:fillRect/>
          </a:stretch>
        </p:blipFill>
        <p:spPr bwMode="auto">
          <a:xfrm>
            <a:off x="7143768" y="3593396"/>
            <a:ext cx="2000232" cy="3264604"/>
          </a:xfrm>
          <a:prstGeom prst="rect">
            <a:avLst/>
          </a:prstGeom>
          <a:noFill/>
        </p:spPr>
      </p:pic>
      <p:pic>
        <p:nvPicPr>
          <p:cNvPr id="5" name="Picture 2" descr="O:\Проект по физике\картинки\mobilnye_telefony_optom_17458589_1_F.jpg"/>
          <p:cNvPicPr>
            <a:picLocks noChangeAspect="1" noChangeArrowheads="1"/>
          </p:cNvPicPr>
          <p:nvPr/>
        </p:nvPicPr>
        <p:blipFill>
          <a:blip r:embed="rId5" cstate="print"/>
          <a:srcRect/>
          <a:stretch>
            <a:fillRect/>
          </a:stretch>
        </p:blipFill>
        <p:spPr bwMode="auto">
          <a:xfrm>
            <a:off x="0" y="0"/>
            <a:ext cx="4500570" cy="4500570"/>
          </a:xfrm>
          <a:prstGeom prst="rect">
            <a:avLst/>
          </a:prstGeom>
          <a:noFill/>
        </p:spPr>
      </p:pic>
      <p:pic>
        <p:nvPicPr>
          <p:cNvPr id="6" name="Picture 1" descr="C:\Documents and Settings\Библиотека\Рабочий стол\Новая папка\2.jpeg"/>
          <p:cNvPicPr>
            <a:picLocks noChangeAspect="1" noChangeArrowheads="1"/>
          </p:cNvPicPr>
          <p:nvPr/>
        </p:nvPicPr>
        <p:blipFill>
          <a:blip r:embed="rId6" cstate="print"/>
          <a:srcRect/>
          <a:stretch>
            <a:fillRect/>
          </a:stretch>
        </p:blipFill>
        <p:spPr bwMode="auto">
          <a:xfrm>
            <a:off x="0" y="4285191"/>
            <a:ext cx="4071933" cy="2572810"/>
          </a:xfrm>
          <a:prstGeom prst="rect">
            <a:avLst/>
          </a:prstGeom>
          <a:noFill/>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259632" y="548680"/>
            <a:ext cx="6905975" cy="585626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548680"/>
            <a:ext cx="8532440" cy="4524315"/>
          </a:xfrm>
          <a:prstGeom prst="rect">
            <a:avLst/>
          </a:prstGeom>
        </p:spPr>
        <p:txBody>
          <a:bodyPr wrap="square">
            <a:spAutoFit/>
          </a:bodyPr>
          <a:lstStyle/>
          <a:p>
            <a:r>
              <a:rPr lang="ru-RU" b="1" dirty="0" smtClean="0"/>
              <a:t>Защита от излучения сотовых телефонов.</a:t>
            </a:r>
          </a:p>
          <a:p>
            <a:endParaRPr lang="ru-RU" dirty="0" smtClean="0"/>
          </a:p>
          <a:p>
            <a:r>
              <a:rPr lang="ru-RU" dirty="0" smtClean="0"/>
              <a:t>Сотовые телефоны становятся главной биологической опасностью, почти оружием, возможно столь же губительным как и курение.</a:t>
            </a:r>
          </a:p>
          <a:p>
            <a:endParaRPr lang="ru-RU" dirty="0" smtClean="0"/>
          </a:p>
          <a:p>
            <a:pPr>
              <a:buFont typeface="Wingdings" pitchFamily="2" charset="2"/>
              <a:buChar char="ü"/>
            </a:pPr>
            <a:r>
              <a:rPr lang="ru-RU" dirty="0" smtClean="0"/>
              <a:t> Для того, чтобы уменьшить их негативное влияние – используйте альтернативные способы связи (наземные линии связи) при появлении любой возможности.</a:t>
            </a:r>
          </a:p>
          <a:p>
            <a:pPr>
              <a:buFont typeface="Wingdings" pitchFamily="2" charset="2"/>
              <a:buChar char="ü"/>
            </a:pPr>
            <a:endParaRPr lang="ru-RU" dirty="0" smtClean="0"/>
          </a:p>
          <a:p>
            <a:pPr>
              <a:buFont typeface="Wingdings" pitchFamily="2" charset="2"/>
              <a:buChar char="ü"/>
            </a:pPr>
            <a:r>
              <a:rPr lang="ru-RU" dirty="0" smtClean="0"/>
              <a:t>Не используйте сотовые телефоны для долгих бесед и думайте о других – не держите их на трубке больше, чем это необходимо.</a:t>
            </a:r>
          </a:p>
          <a:p>
            <a:pPr>
              <a:buFont typeface="Wingdings" pitchFamily="2" charset="2"/>
              <a:buChar char="ü"/>
            </a:pPr>
            <a:endParaRPr lang="ru-RU" dirty="0" smtClean="0"/>
          </a:p>
          <a:p>
            <a:pPr>
              <a:buFont typeface="Wingdings" pitchFamily="2" charset="2"/>
              <a:buChar char="ü"/>
            </a:pPr>
            <a:r>
              <a:rPr lang="ru-RU" dirty="0" smtClean="0"/>
              <a:t>Использовать гарнитуры, или такое простое средство как громкая связь. Мы этого не замечаем, но у нас бывает действительно достаточно ситуаций, когда ее удобно использовать.</a:t>
            </a:r>
          </a:p>
          <a:p>
            <a:pPr>
              <a:buFont typeface="Wingdings" pitchFamily="2" charset="2"/>
              <a:buChar char="ü"/>
            </a:pPr>
            <a:endParaRPr lang="ru-RU" dirty="0" smtClean="0"/>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340768"/>
            <a:ext cx="7416824" cy="2585323"/>
          </a:xfrm>
          <a:prstGeom prst="rect">
            <a:avLst/>
          </a:prstGeom>
        </p:spPr>
        <p:txBody>
          <a:bodyPr wrap="square">
            <a:spAutoFit/>
          </a:bodyPr>
          <a:lstStyle/>
          <a:p>
            <a:pPr>
              <a:buFont typeface="Wingdings" pitchFamily="2" charset="2"/>
              <a:buChar char="ü"/>
            </a:pPr>
            <a:r>
              <a:rPr lang="ru-RU" dirty="0" smtClean="0"/>
              <a:t>Дети, ради их здоровья,  должны быть полностью защищены от использования сотового телефона, потому что их развивающийся мозг особенно уязвимы для ЭМИ сотовых телефонов, и их черепные коробки являются более тонкими.</a:t>
            </a:r>
          </a:p>
          <a:p>
            <a:pPr>
              <a:buFont typeface="Wingdings" pitchFamily="2" charset="2"/>
              <a:buChar char="ü"/>
            </a:pPr>
            <a:endParaRPr lang="ru-RU" dirty="0" smtClean="0"/>
          </a:p>
          <a:p>
            <a:pPr>
              <a:buFont typeface="Wingdings" pitchFamily="2" charset="2"/>
              <a:buChar char="ü"/>
            </a:pPr>
            <a:r>
              <a:rPr lang="ru-RU" dirty="0" smtClean="0"/>
              <a:t>Специалисты рекомендуют, чтобы дети до 10 лет вообще не использовали сотовые телефоны. Дети старшего возраста также нуждаются в соблюдении строгих принципов относительно использования телефонов.</a:t>
            </a:r>
            <a:endParaRPr lang="ru-RU"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7467600" cy="1214422"/>
          </a:xfrm>
        </p:spPr>
        <p:txBody>
          <a:bodyPr>
            <a:noAutofit/>
          </a:bodyPr>
          <a:lstStyle/>
          <a:p>
            <a:r>
              <a:rPr lang="ru-RU" sz="3200" i="1" dirty="0" smtClean="0"/>
              <a:t>Рекомендации по использованию сотового телефона</a:t>
            </a:r>
            <a:endParaRPr lang="ru-RU" sz="3200" dirty="0"/>
          </a:p>
        </p:txBody>
      </p:sp>
      <p:sp>
        <p:nvSpPr>
          <p:cNvPr id="3" name="Содержимое 2"/>
          <p:cNvSpPr>
            <a:spLocks noGrp="1"/>
          </p:cNvSpPr>
          <p:nvPr>
            <p:ph sz="half" idx="1"/>
          </p:nvPr>
        </p:nvSpPr>
        <p:spPr>
          <a:xfrm>
            <a:off x="357158" y="1285860"/>
            <a:ext cx="8429684" cy="5214974"/>
          </a:xfrm>
        </p:spPr>
        <p:txBody>
          <a:bodyPr>
            <a:normAutofit fontScale="62500" lnSpcReduction="20000"/>
          </a:bodyPr>
          <a:lstStyle/>
          <a:p>
            <a:pPr lvl="0"/>
            <a:r>
              <a:rPr lang="ru-RU" sz="2900" dirty="0" smtClean="0"/>
              <a:t>Не вешайте телефон на шею, положите его в его сумку, не держите во внутреннем кармане или в кармане брюк.</a:t>
            </a:r>
          </a:p>
          <a:p>
            <a:pPr lvl="0"/>
            <a:r>
              <a:rPr lang="ru-RU" sz="2900" dirty="0" smtClean="0"/>
              <a:t>Детям и подросткам нужно ограничивать время пользования телефонами, поскольку их мозг и нервная система все еще находятся в процессе формирования.</a:t>
            </a:r>
          </a:p>
          <a:p>
            <a:pPr lvl="0"/>
            <a:r>
              <a:rPr lang="ru-RU" sz="2900" dirty="0" smtClean="0"/>
              <a:t>Сократите до минимума разговоры в местах с плохой связью. Ваш сотовый телефон - существо интеллектуальное. Если связь плохая, то он увеличивает мощность сигнала и наоборот. Поэтому акустическая борьба с помехами ничего хорошего вам не принесет. </a:t>
            </a:r>
          </a:p>
          <a:p>
            <a:pPr lvl="0"/>
            <a:r>
              <a:rPr lang="ru-RU" sz="2900" dirty="0" smtClean="0"/>
              <a:t>Используйте гарнитуры. Любая гарнитура частично снимает с вас некоторый объем излучения. Главным образом вы снижаете облучение мозга.</a:t>
            </a:r>
          </a:p>
          <a:p>
            <a:pPr lvl="0"/>
            <a:r>
              <a:rPr lang="ru-RU" sz="2900" dirty="0" smtClean="0"/>
              <a:t>Помните, что максимальная мощность излучается сотовым телефоном во время установления связи. Вы наверно, слушали какие помехи способен навести ваш сотовый друг на акустику. </a:t>
            </a:r>
          </a:p>
          <a:p>
            <a:pPr lvl="0"/>
            <a:r>
              <a:rPr lang="ru-RU" sz="2900" dirty="0" smtClean="0"/>
              <a:t>При покупке телефона будьте  внимательны и обращайте внимание не только на возможности и дизайн телефона. Но и на значение SAR, которое должно быть указано в инструкции, оно должно быть в пределах от </a:t>
            </a:r>
            <a:r>
              <a:rPr lang="ru-RU" sz="2900" b="1" dirty="0" smtClean="0">
                <a:solidFill>
                  <a:srgbClr val="FFFF00"/>
                </a:solidFill>
              </a:rPr>
              <a:t>0,28</a:t>
            </a:r>
            <a:r>
              <a:rPr lang="ru-RU" sz="2900" dirty="0" smtClean="0"/>
              <a:t> до </a:t>
            </a:r>
            <a:r>
              <a:rPr lang="ru-RU" sz="2900" b="1" dirty="0" smtClean="0">
                <a:solidFill>
                  <a:srgbClr val="FFFF00"/>
                </a:solidFill>
              </a:rPr>
              <a:t>1,5 Вт/кг</a:t>
            </a:r>
            <a:r>
              <a:rPr lang="ru-RU" sz="2900" dirty="0" smtClean="0"/>
              <a:t>. Чем меньше SAR, тем безопаснее телефон для человека. </a:t>
            </a:r>
          </a:p>
          <a:p>
            <a:endParaRPr lang="ru-RU" dirty="0"/>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Телефонный этикет</a:t>
            </a:r>
            <a:endParaRPr lang="ru-RU" i="1" dirty="0"/>
          </a:p>
        </p:txBody>
      </p:sp>
      <p:sp>
        <p:nvSpPr>
          <p:cNvPr id="3" name="Содержимое 2"/>
          <p:cNvSpPr>
            <a:spLocks noGrp="1"/>
          </p:cNvSpPr>
          <p:nvPr>
            <p:ph sz="half" idx="1"/>
          </p:nvPr>
        </p:nvSpPr>
        <p:spPr>
          <a:xfrm>
            <a:off x="457200" y="1600200"/>
            <a:ext cx="8401080" cy="4972072"/>
          </a:xfrm>
        </p:spPr>
        <p:txBody>
          <a:bodyPr>
            <a:normAutofit/>
          </a:bodyPr>
          <a:lstStyle/>
          <a:p>
            <a:r>
              <a:rPr lang="ru-RU" sz="2800" dirty="0" smtClean="0"/>
              <a:t> И еще нам очень хочется остановиться на немаловажном вопросе телефонном этикете. Потому что все мы живем в обществе и необходимо уважать не только себя, но и других людей. Поэтому призываем всех пользователей сотовых телефонов:</a:t>
            </a:r>
            <a:endParaRPr lang="ru-RU" sz="2400" dirty="0" smtClean="0"/>
          </a:p>
          <a:p>
            <a:r>
              <a:rPr lang="ru-RU" sz="2800" b="1" dirty="0" smtClean="0"/>
              <a:t> </a:t>
            </a:r>
            <a:r>
              <a:rPr lang="ru-RU" sz="2800" b="1" dirty="0" smtClean="0">
                <a:solidFill>
                  <a:srgbClr val="FFFF00"/>
                </a:solidFill>
              </a:rPr>
              <a:t>«Уважайте друг  друга и соблюдайте простые правила Этикета!»</a:t>
            </a:r>
            <a:r>
              <a:rPr lang="ru-RU" sz="2800" b="1" i="1" dirty="0" smtClean="0"/>
              <a:t/>
            </a:r>
            <a:br>
              <a:rPr lang="ru-RU" sz="2800" b="1" i="1" dirty="0" smtClean="0"/>
            </a:br>
            <a:endParaRPr lang="ru-RU" sz="2400" dirty="0" smtClean="0"/>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196752"/>
            <a:ext cx="7272808" cy="4401205"/>
          </a:xfrm>
          <a:prstGeom prst="rect">
            <a:avLst/>
          </a:prstGeom>
        </p:spPr>
        <p:txBody>
          <a:bodyPr wrap="square">
            <a:spAutoFit/>
          </a:bodyPr>
          <a:lstStyle/>
          <a:p>
            <a:pPr lvl="1">
              <a:buFont typeface="Arial" pitchFamily="34" charset="0"/>
              <a:buChar char="•"/>
            </a:pPr>
            <a:r>
              <a:rPr lang="ru-RU" sz="2000" dirty="0" smtClean="0"/>
              <a:t>необходимо выключать личный мобильный телефон в тех случаях, когда использование радиосвязи может подвергнуть опасности жизнь других людей (летательные аппараты, операционные медицинские комплексы и т.п.)</a:t>
            </a:r>
            <a:r>
              <a:rPr lang="ru-RU" sz="2000" b="1" i="1" dirty="0" smtClean="0"/>
              <a:t> </a:t>
            </a:r>
          </a:p>
          <a:p>
            <a:pPr lvl="1">
              <a:buFont typeface="Arial" pitchFamily="34" charset="0"/>
              <a:buChar char="•"/>
            </a:pPr>
            <a:endParaRPr lang="ru-RU" sz="2000" dirty="0" smtClean="0"/>
          </a:p>
          <a:p>
            <a:pPr lvl="1">
              <a:buFont typeface="Arial" pitchFamily="34" charset="0"/>
              <a:buChar char="•"/>
            </a:pPr>
            <a:r>
              <a:rPr lang="ru-RU" sz="2000" dirty="0" smtClean="0"/>
              <a:t>следует воздерживаться от использования мобильного телефона во время управления транспортом</a:t>
            </a:r>
          </a:p>
          <a:p>
            <a:pPr lvl="1">
              <a:buFont typeface="Arial" pitchFamily="34" charset="0"/>
              <a:buChar char="•"/>
            </a:pPr>
            <a:endParaRPr lang="ru-RU" sz="2000" dirty="0" smtClean="0"/>
          </a:p>
          <a:p>
            <a:pPr lvl="1">
              <a:buFont typeface="Arial" pitchFamily="34" charset="0"/>
              <a:buChar char="•"/>
            </a:pPr>
            <a:r>
              <a:rPr lang="ru-RU" sz="2000" dirty="0" smtClean="0"/>
              <a:t>следуя элементарным нормам приличия, необходимо выключать телефон или переводить его в беззвучный режим на спектаклях, киносеансах, концертах, в музеях и выставочных залах, во время церемоний и ритуалов. </a:t>
            </a:r>
            <a:endParaRPr lang="ru-RU" sz="2000" dirty="0"/>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i="1" dirty="0" smtClean="0"/>
              <a:t>Литература</a:t>
            </a:r>
            <a:endParaRPr lang="ru-RU" sz="3600" i="1" dirty="0"/>
          </a:p>
        </p:txBody>
      </p:sp>
      <p:sp>
        <p:nvSpPr>
          <p:cNvPr id="3" name="Содержимое 2"/>
          <p:cNvSpPr>
            <a:spLocks noGrp="1"/>
          </p:cNvSpPr>
          <p:nvPr>
            <p:ph sz="half" idx="1"/>
          </p:nvPr>
        </p:nvSpPr>
        <p:spPr>
          <a:xfrm>
            <a:off x="457200" y="1600200"/>
            <a:ext cx="8186766" cy="4614882"/>
          </a:xfrm>
        </p:spPr>
        <p:txBody>
          <a:bodyPr>
            <a:normAutofit fontScale="85000" lnSpcReduction="10000"/>
          </a:bodyPr>
          <a:lstStyle/>
          <a:p>
            <a:r>
              <a:rPr lang="ru-RU" dirty="0" smtClean="0"/>
              <a:t>«Древо познания» универсальный иллюстрированный справочник для всей семьи. МС ИСТ ЛИМИТЕД М., 2005г (раздел наука и техника)</a:t>
            </a:r>
          </a:p>
          <a:p>
            <a:r>
              <a:rPr lang="ru-RU" dirty="0" smtClean="0"/>
              <a:t>География энциклопедия ООО «</a:t>
            </a:r>
            <a:r>
              <a:rPr lang="ru-RU" dirty="0" err="1" smtClean="0"/>
              <a:t>Росмэн-Издат</a:t>
            </a:r>
            <a:r>
              <a:rPr lang="ru-RU" dirty="0" smtClean="0"/>
              <a:t>», М., 2000 год</a:t>
            </a:r>
          </a:p>
          <a:p>
            <a:r>
              <a:rPr lang="ru-RU" dirty="0" smtClean="0"/>
              <a:t>Журнал «Домашний компьютер» №3</a:t>
            </a:r>
          </a:p>
          <a:p>
            <a:r>
              <a:rPr lang="ru-RU" dirty="0" smtClean="0"/>
              <a:t>Журнал «Домашний компьютер» №6</a:t>
            </a:r>
          </a:p>
          <a:p>
            <a:r>
              <a:rPr lang="ru-RU" dirty="0" smtClean="0"/>
              <a:t>Журнал «Домашний компьютер» №9.</a:t>
            </a:r>
          </a:p>
          <a:p>
            <a:r>
              <a:rPr lang="ru-RU" dirty="0" smtClean="0"/>
              <a:t>Журнал «Каталог мобильных телефонов». Лето № 10.</a:t>
            </a:r>
          </a:p>
          <a:p>
            <a:r>
              <a:rPr lang="ru-RU" dirty="0" smtClean="0"/>
              <a:t>Интернет сайты</a:t>
            </a:r>
            <a:r>
              <a:rPr lang="en-US" dirty="0" smtClean="0"/>
              <a:t>:</a:t>
            </a:r>
            <a:endParaRPr lang="en-US" dirty="0" smtClean="0">
              <a:hlinkClick r:id="rId2"/>
            </a:endParaRPr>
          </a:p>
          <a:p>
            <a:pPr>
              <a:buFont typeface="Arial" pitchFamily="34" charset="0"/>
              <a:buChar char="•"/>
            </a:pPr>
            <a:r>
              <a:rPr lang="en-US" sz="2100" dirty="0" smtClean="0"/>
              <a:t>http://www.portal-slovo.ru</a:t>
            </a:r>
          </a:p>
          <a:p>
            <a:pPr>
              <a:buFont typeface="Arial" pitchFamily="34" charset="0"/>
              <a:buChar char="•"/>
            </a:pPr>
            <a:r>
              <a:rPr lang="en-US" sz="2100" dirty="0" smtClean="0"/>
              <a:t>http:// www/</a:t>
            </a:r>
            <a:r>
              <a:rPr lang="en-US" sz="2100" dirty="0" err="1" smtClean="0"/>
              <a:t>medienta</a:t>
            </a:r>
            <a:r>
              <a:rPr lang="en-US" sz="2100" dirty="0" smtClean="0"/>
              <a:t>/</a:t>
            </a:r>
            <a:r>
              <a:rPr lang="en-US" sz="2100" dirty="0" err="1" smtClean="0"/>
              <a:t>ru</a:t>
            </a:r>
            <a:endParaRPr lang="ru-RU" sz="2100" dirty="0" smtClean="0"/>
          </a:p>
          <a:p>
            <a:pPr>
              <a:buFont typeface="Arial" pitchFamily="34" charset="0"/>
              <a:buChar char="•"/>
            </a:pPr>
            <a:r>
              <a:rPr lang="en-US" sz="2100" dirty="0" smtClean="0"/>
              <a:t>http://www.cnews.ru/news/top/index.shtml</a:t>
            </a:r>
            <a:endParaRPr lang="ru-RU" sz="2100" dirty="0" smtClean="0"/>
          </a:p>
          <a:p>
            <a:endParaRPr lang="ru-RU" dirty="0"/>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0138" y="2967335"/>
            <a:ext cx="8223726" cy="923330"/>
          </a:xfrm>
          <a:prstGeom prst="rect">
            <a:avLst/>
          </a:prstGeom>
          <a:scene3d>
            <a:camera prst="orthographicFront"/>
            <a:lightRig rig="threePt" dir="t"/>
          </a:scene3d>
          <a:sp3d>
            <a:bevelT prst="angle"/>
          </a:sp3d>
        </p:spPr>
        <p:style>
          <a:lnRef idx="1">
            <a:schemeClr val="accent4"/>
          </a:lnRef>
          <a:fillRef idx="3">
            <a:schemeClr val="accent4"/>
          </a:fillRef>
          <a:effectRef idx="2">
            <a:schemeClr val="accent4"/>
          </a:effectRef>
          <a:fontRef idx="minor">
            <a:schemeClr val="lt1"/>
          </a:fontRef>
        </p:style>
        <p:txBody>
          <a:bodyPr wrap="none" lIns="91440" tIns="45720" rIns="91440" bIns="45720">
            <a:spAutoFit/>
          </a:bodyPr>
          <a:lstStyle/>
          <a:p>
            <a:pPr algn="ctr"/>
            <a:r>
              <a:rPr lang="ru-RU"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Спасибо за внимание</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i="1" dirty="0" smtClean="0"/>
              <a:t>История создания телефона</a:t>
            </a:r>
            <a:endParaRPr lang="ru-RU" i="1" dirty="0"/>
          </a:p>
        </p:txBody>
      </p:sp>
      <p:sp>
        <p:nvSpPr>
          <p:cNvPr id="5" name="Содержимое 4"/>
          <p:cNvSpPr>
            <a:spLocks noGrp="1"/>
          </p:cNvSpPr>
          <p:nvPr>
            <p:ph sz="half" idx="1"/>
          </p:nvPr>
        </p:nvSpPr>
        <p:spPr/>
        <p:txBody>
          <a:bodyPr>
            <a:normAutofit lnSpcReduction="10000"/>
          </a:bodyPr>
          <a:lstStyle/>
          <a:p>
            <a:r>
              <a:rPr lang="ru-RU" dirty="0" smtClean="0"/>
              <a:t>В </a:t>
            </a:r>
            <a:r>
              <a:rPr lang="ru-RU" b="1" dirty="0" smtClean="0">
                <a:solidFill>
                  <a:srgbClr val="FFFF00"/>
                </a:solidFill>
              </a:rPr>
              <a:t>1837</a:t>
            </a:r>
            <a:r>
              <a:rPr lang="ru-RU" dirty="0" smtClean="0"/>
              <a:t> году </a:t>
            </a:r>
            <a:r>
              <a:rPr lang="ru-RU" dirty="0" err="1" smtClean="0"/>
              <a:t>Уитстон</a:t>
            </a:r>
            <a:r>
              <a:rPr lang="ru-RU" dirty="0" smtClean="0"/>
              <a:t> и Кук первый аппарат для передачи и приема сообщений.</a:t>
            </a:r>
          </a:p>
          <a:p>
            <a:r>
              <a:rPr lang="ru-RU" dirty="0" smtClean="0"/>
              <a:t>В </a:t>
            </a:r>
            <a:r>
              <a:rPr lang="ru-RU" b="1" dirty="0" smtClean="0">
                <a:solidFill>
                  <a:srgbClr val="FFFF00"/>
                </a:solidFill>
              </a:rPr>
              <a:t>1876</a:t>
            </a:r>
            <a:r>
              <a:rPr lang="ru-RU" dirty="0" smtClean="0"/>
              <a:t> году Александр Белл изобрел передатчик (микрофон).</a:t>
            </a:r>
          </a:p>
        </p:txBody>
      </p:sp>
      <p:pic>
        <p:nvPicPr>
          <p:cNvPr id="39938" name="Picture 2" descr="C:\Documents and Settings\Библиотека\Рабочий стол\Рисунок1.jpg"/>
          <p:cNvPicPr>
            <a:picLocks noChangeAspect="1" noChangeArrowheads="1"/>
          </p:cNvPicPr>
          <p:nvPr/>
        </p:nvPicPr>
        <p:blipFill>
          <a:blip r:embed="rId2" cstate="print"/>
          <a:srcRect/>
          <a:stretch>
            <a:fillRect/>
          </a:stretch>
        </p:blipFill>
        <p:spPr bwMode="auto">
          <a:xfrm>
            <a:off x="4143372" y="2214554"/>
            <a:ext cx="4621063" cy="3136370"/>
          </a:xfrm>
          <a:prstGeom prst="rect">
            <a:avLst/>
          </a:prstGeom>
          <a:noFill/>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E:\Проект по физике\картинки\telefon.jpg"/>
          <p:cNvPicPr>
            <a:picLocks noChangeAspect="1" noChangeArrowheads="1"/>
          </p:cNvPicPr>
          <p:nvPr/>
        </p:nvPicPr>
        <p:blipFill>
          <a:blip r:embed="rId2" cstate="print"/>
          <a:srcRect/>
          <a:stretch>
            <a:fillRect/>
          </a:stretch>
        </p:blipFill>
        <p:spPr bwMode="auto">
          <a:xfrm>
            <a:off x="5143504" y="500042"/>
            <a:ext cx="3137980" cy="3389016"/>
          </a:xfrm>
          <a:prstGeom prst="rect">
            <a:avLst/>
          </a:prstGeom>
          <a:noFill/>
          <a:ln w="25400" cmpd="sng">
            <a:solidFill>
              <a:schemeClr val="bg2">
                <a:lumMod val="20000"/>
                <a:lumOff val="80000"/>
              </a:schemeClr>
            </a:solidFill>
          </a:ln>
        </p:spPr>
      </p:pic>
      <p:sp>
        <p:nvSpPr>
          <p:cNvPr id="6" name="Прямоугольник 5"/>
          <p:cNvSpPr/>
          <p:nvPr/>
        </p:nvSpPr>
        <p:spPr>
          <a:xfrm>
            <a:off x="571472" y="1428736"/>
            <a:ext cx="4643470" cy="923330"/>
          </a:xfrm>
          <a:prstGeom prst="rect">
            <a:avLst/>
          </a:prstGeom>
        </p:spPr>
        <p:txBody>
          <a:bodyPr wrap="square">
            <a:spAutoFit/>
          </a:bodyPr>
          <a:lstStyle/>
          <a:p>
            <a:r>
              <a:rPr lang="ru-RU" dirty="0" smtClean="0"/>
              <a:t>В</a:t>
            </a:r>
            <a:r>
              <a:rPr lang="ru-RU" b="1" dirty="0" smtClean="0">
                <a:solidFill>
                  <a:srgbClr val="FFFF00"/>
                </a:solidFill>
              </a:rPr>
              <a:t> 1878</a:t>
            </a:r>
            <a:r>
              <a:rPr lang="ru-RU" dirty="0" smtClean="0"/>
              <a:t> году Томас </a:t>
            </a:r>
            <a:r>
              <a:rPr lang="ru-RU" dirty="0" err="1" smtClean="0"/>
              <a:t>Алва</a:t>
            </a:r>
            <a:r>
              <a:rPr lang="ru-RU" dirty="0" smtClean="0"/>
              <a:t> Эдисон использовал в микрофоне угольный порошок.</a:t>
            </a:r>
            <a:endParaRPr lang="ru-RU" dirty="0"/>
          </a:p>
        </p:txBody>
      </p:sp>
      <p:pic>
        <p:nvPicPr>
          <p:cNvPr id="101379" name="Picture 3" descr="E:\Проект по физике\картинки\iden_a46b82af59b6cfT919A.jpg"/>
          <p:cNvPicPr>
            <a:picLocks noChangeAspect="1" noChangeArrowheads="1"/>
          </p:cNvPicPr>
          <p:nvPr/>
        </p:nvPicPr>
        <p:blipFill>
          <a:blip r:embed="rId3" cstate="print"/>
          <a:srcRect/>
          <a:stretch>
            <a:fillRect/>
          </a:stretch>
        </p:blipFill>
        <p:spPr bwMode="auto">
          <a:xfrm>
            <a:off x="857224" y="3286124"/>
            <a:ext cx="3143272" cy="3143272"/>
          </a:xfrm>
          <a:prstGeom prst="rect">
            <a:avLst/>
          </a:prstGeom>
          <a:noFill/>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Первый сотовый телефон, немного истории</a:t>
            </a:r>
            <a:endParaRPr lang="ru-RU" i="1" dirty="0"/>
          </a:p>
        </p:txBody>
      </p:sp>
      <p:sp>
        <p:nvSpPr>
          <p:cNvPr id="3" name="Содержимое 2"/>
          <p:cNvSpPr>
            <a:spLocks noGrp="1"/>
          </p:cNvSpPr>
          <p:nvPr>
            <p:ph sz="half" idx="1"/>
          </p:nvPr>
        </p:nvSpPr>
        <p:spPr>
          <a:xfrm>
            <a:off x="0" y="2071678"/>
            <a:ext cx="3143240" cy="4429155"/>
          </a:xfrm>
        </p:spPr>
        <p:txBody>
          <a:bodyPr>
            <a:noAutofit/>
          </a:bodyPr>
          <a:lstStyle/>
          <a:p>
            <a:r>
              <a:rPr lang="ru-RU" sz="2000" dirty="0" smtClean="0"/>
              <a:t>История сотового телефона началась в </a:t>
            </a:r>
            <a:r>
              <a:rPr lang="ru-RU" sz="2000" b="1" dirty="0" smtClean="0">
                <a:solidFill>
                  <a:srgbClr val="FFFF00"/>
                </a:solidFill>
              </a:rPr>
              <a:t>1947</a:t>
            </a:r>
            <a:r>
              <a:rPr lang="ru-RU" sz="2000" dirty="0" smtClean="0"/>
              <a:t> году.</a:t>
            </a:r>
          </a:p>
          <a:p>
            <a:r>
              <a:rPr lang="ru-RU" sz="2000" b="1" dirty="0" smtClean="0">
                <a:solidFill>
                  <a:srgbClr val="FFFF00"/>
                </a:solidFill>
              </a:rPr>
              <a:t>3 апреля 1973</a:t>
            </a:r>
            <a:r>
              <a:rPr lang="ru-RU" sz="2000" dirty="0" smtClean="0"/>
              <a:t> года была смонтирована базовая станция.</a:t>
            </a:r>
          </a:p>
          <a:p>
            <a:r>
              <a:rPr lang="ru-RU" sz="2000" dirty="0" smtClean="0"/>
              <a:t>Испытание первого в мире мобильного телефона прошли </a:t>
            </a:r>
            <a:r>
              <a:rPr lang="ru-RU" sz="2000" b="1" dirty="0" smtClean="0">
                <a:solidFill>
                  <a:srgbClr val="FFFF00"/>
                </a:solidFill>
              </a:rPr>
              <a:t>3</a:t>
            </a:r>
            <a:r>
              <a:rPr lang="ru-RU" sz="2000" b="1" dirty="0" smtClean="0"/>
              <a:t> </a:t>
            </a:r>
            <a:r>
              <a:rPr lang="ru-RU" sz="2000" b="1" dirty="0" smtClean="0">
                <a:solidFill>
                  <a:srgbClr val="FFFF00"/>
                </a:solidFill>
              </a:rPr>
              <a:t>апреля 1973 </a:t>
            </a:r>
            <a:r>
              <a:rPr lang="ru-RU" sz="2000" dirty="0" smtClean="0"/>
              <a:t>года.</a:t>
            </a:r>
            <a:endParaRPr lang="ru-RU" sz="2000" dirty="0"/>
          </a:p>
        </p:txBody>
      </p:sp>
      <p:pic>
        <p:nvPicPr>
          <p:cNvPr id="13314" name="Picture 2" descr="E:\Проект по физике\Изображения\3.jpg"/>
          <p:cNvPicPr>
            <a:picLocks noChangeAspect="1" noChangeArrowheads="1"/>
          </p:cNvPicPr>
          <p:nvPr/>
        </p:nvPicPr>
        <p:blipFill>
          <a:blip r:embed="rId2" cstate="print"/>
          <a:srcRect/>
          <a:stretch>
            <a:fillRect/>
          </a:stretch>
        </p:blipFill>
        <p:spPr bwMode="auto">
          <a:xfrm>
            <a:off x="3071802" y="1857364"/>
            <a:ext cx="5819775" cy="3848100"/>
          </a:xfrm>
          <a:prstGeom prst="rect">
            <a:avLst/>
          </a:prstGeom>
          <a:noFill/>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9" name="Picture 7" descr="E:\Проект по физике\Изображения\motorolla_first.jpg"/>
          <p:cNvPicPr>
            <a:picLocks noChangeAspect="1" noChangeArrowheads="1"/>
          </p:cNvPicPr>
          <p:nvPr/>
        </p:nvPicPr>
        <p:blipFill>
          <a:blip r:embed="rId2" cstate="print"/>
          <a:srcRect/>
          <a:stretch>
            <a:fillRect/>
          </a:stretch>
        </p:blipFill>
        <p:spPr bwMode="auto">
          <a:xfrm>
            <a:off x="5929322" y="4132706"/>
            <a:ext cx="3214678" cy="3695032"/>
          </a:xfrm>
          <a:prstGeom prst="rect">
            <a:avLst/>
          </a:prstGeom>
          <a:noFill/>
        </p:spPr>
      </p:pic>
      <p:pic>
        <p:nvPicPr>
          <p:cNvPr id="44038" name="Picture 6" descr="E:\Проект по физике\Изображения\dynatac_full357x500.jpg"/>
          <p:cNvPicPr>
            <a:picLocks noChangeAspect="1" noChangeArrowheads="1"/>
          </p:cNvPicPr>
          <p:nvPr/>
        </p:nvPicPr>
        <p:blipFill>
          <a:blip r:embed="rId3" cstate="print"/>
          <a:srcRect/>
          <a:stretch>
            <a:fillRect/>
          </a:stretch>
        </p:blipFill>
        <p:spPr bwMode="auto">
          <a:xfrm>
            <a:off x="3195842" y="2928934"/>
            <a:ext cx="2804918" cy="3929066"/>
          </a:xfrm>
          <a:prstGeom prst="rect">
            <a:avLst/>
          </a:prstGeom>
          <a:noFill/>
        </p:spPr>
      </p:pic>
      <p:pic>
        <p:nvPicPr>
          <p:cNvPr id="44040" name="Picture 8" descr="E:\Проект по физике\Изображения\11.jpg"/>
          <p:cNvPicPr>
            <a:picLocks noChangeAspect="1" noChangeArrowheads="1"/>
          </p:cNvPicPr>
          <p:nvPr/>
        </p:nvPicPr>
        <p:blipFill>
          <a:blip r:embed="rId4" cstate="print"/>
          <a:srcRect/>
          <a:stretch>
            <a:fillRect/>
          </a:stretch>
        </p:blipFill>
        <p:spPr bwMode="auto">
          <a:xfrm>
            <a:off x="-1" y="3786190"/>
            <a:ext cx="3462081" cy="3071810"/>
          </a:xfrm>
          <a:prstGeom prst="rect">
            <a:avLst/>
          </a:prstGeom>
          <a:noFill/>
        </p:spPr>
      </p:pic>
      <p:pic>
        <p:nvPicPr>
          <p:cNvPr id="44035" name="Picture 3" descr="E:\Проект по физике\Изображения\2.jpg"/>
          <p:cNvPicPr>
            <a:picLocks noChangeAspect="1" noChangeArrowheads="1"/>
          </p:cNvPicPr>
          <p:nvPr/>
        </p:nvPicPr>
        <p:blipFill>
          <a:blip r:embed="rId5" cstate="print"/>
          <a:srcRect/>
          <a:stretch>
            <a:fillRect/>
          </a:stretch>
        </p:blipFill>
        <p:spPr bwMode="auto">
          <a:xfrm>
            <a:off x="0" y="0"/>
            <a:ext cx="5819776" cy="3848100"/>
          </a:xfrm>
          <a:prstGeom prst="rect">
            <a:avLst/>
          </a:prstGeom>
          <a:noFill/>
        </p:spPr>
      </p:pic>
      <p:pic>
        <p:nvPicPr>
          <p:cNvPr id="44037" name="Picture 5" descr="E:\Проект по физике\Изображения\5.jpg"/>
          <p:cNvPicPr>
            <a:picLocks noChangeAspect="1" noChangeArrowheads="1"/>
          </p:cNvPicPr>
          <p:nvPr/>
        </p:nvPicPr>
        <p:blipFill>
          <a:blip r:embed="rId6" cstate="print"/>
          <a:srcRect/>
          <a:stretch>
            <a:fillRect/>
          </a:stretch>
        </p:blipFill>
        <p:spPr bwMode="auto">
          <a:xfrm>
            <a:off x="5786446" y="0"/>
            <a:ext cx="3357554" cy="4257845"/>
          </a:xfrm>
          <a:prstGeom prst="rect">
            <a:avLst/>
          </a:prstGeom>
          <a:noFill/>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472518" cy="1143000"/>
          </a:xfrm>
        </p:spPr>
        <p:txBody>
          <a:bodyPr>
            <a:normAutofit fontScale="90000"/>
          </a:bodyPr>
          <a:lstStyle/>
          <a:p>
            <a:r>
              <a:rPr lang="ru-RU" i="1" dirty="0" smtClean="0"/>
              <a:t>Преимущество мобильной связи</a:t>
            </a:r>
            <a:endParaRPr lang="ru-RU" i="1" dirty="0"/>
          </a:p>
        </p:txBody>
      </p:sp>
      <p:sp>
        <p:nvSpPr>
          <p:cNvPr id="5" name="Содержимое 4"/>
          <p:cNvSpPr>
            <a:spLocks noGrp="1"/>
          </p:cNvSpPr>
          <p:nvPr>
            <p:ph sz="half" idx="1"/>
          </p:nvPr>
        </p:nvSpPr>
        <p:spPr>
          <a:xfrm>
            <a:off x="500034" y="2214554"/>
            <a:ext cx="5900750" cy="3328998"/>
          </a:xfrm>
        </p:spPr>
        <p:txBody>
          <a:bodyPr/>
          <a:lstStyle/>
          <a:p>
            <a:r>
              <a:rPr lang="ru-RU" dirty="0" smtClean="0"/>
              <a:t>Чистое звучание речи, отсутствие посторонних шумов и эффекта металлического голоса.</a:t>
            </a:r>
          </a:p>
          <a:p>
            <a:r>
              <a:rPr lang="ru-RU" dirty="0" smtClean="0"/>
              <a:t>Скорость передачи данных может достигать </a:t>
            </a:r>
            <a:r>
              <a:rPr lang="ru-RU" b="1" dirty="0" smtClean="0">
                <a:solidFill>
                  <a:srgbClr val="FFFF00"/>
                </a:solidFill>
              </a:rPr>
              <a:t>153 </a:t>
            </a:r>
            <a:r>
              <a:rPr lang="ru-RU" b="1" dirty="0" err="1" smtClean="0">
                <a:solidFill>
                  <a:srgbClr val="FFFF00"/>
                </a:solidFill>
              </a:rPr>
              <a:t>кБит</a:t>
            </a:r>
            <a:r>
              <a:rPr lang="ru-RU" b="1" dirty="0" smtClean="0">
                <a:solidFill>
                  <a:srgbClr val="FFFF00"/>
                </a:solidFill>
              </a:rPr>
              <a:t> </a:t>
            </a:r>
            <a:r>
              <a:rPr lang="ru-RU" dirty="0" smtClean="0"/>
              <a:t>в секунду.</a:t>
            </a:r>
            <a:endParaRPr lang="ru-RU" dirty="0"/>
          </a:p>
        </p:txBody>
      </p:sp>
      <p:pic>
        <p:nvPicPr>
          <p:cNvPr id="41986" name="Picture 2" descr="E:\Проект по физике\Рисунок3.jpg"/>
          <p:cNvPicPr>
            <a:picLocks noChangeAspect="1" noChangeArrowheads="1"/>
          </p:cNvPicPr>
          <p:nvPr/>
        </p:nvPicPr>
        <p:blipFill>
          <a:blip r:embed="rId2" cstate="print"/>
          <a:srcRect/>
          <a:stretch>
            <a:fillRect/>
          </a:stretch>
        </p:blipFill>
        <p:spPr bwMode="auto">
          <a:xfrm>
            <a:off x="7000892" y="1643050"/>
            <a:ext cx="1345429" cy="4857784"/>
          </a:xfrm>
          <a:prstGeom prst="rect">
            <a:avLst/>
          </a:prstGeom>
          <a:noFill/>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Нормированное излучение сотовых телефонов</a:t>
            </a:r>
            <a:endParaRPr lang="ru-RU" i="1" dirty="0"/>
          </a:p>
        </p:txBody>
      </p:sp>
      <p:sp>
        <p:nvSpPr>
          <p:cNvPr id="3" name="Содержимое 2"/>
          <p:cNvSpPr>
            <a:spLocks noGrp="1"/>
          </p:cNvSpPr>
          <p:nvPr>
            <p:ph idx="1"/>
          </p:nvPr>
        </p:nvSpPr>
        <p:spPr>
          <a:xfrm>
            <a:off x="500034" y="1785926"/>
            <a:ext cx="7467600" cy="4525963"/>
          </a:xfrm>
        </p:spPr>
        <p:txBody>
          <a:bodyPr>
            <a:normAutofit/>
          </a:bodyPr>
          <a:lstStyle/>
          <a:p>
            <a:r>
              <a:rPr lang="ru-RU" sz="2400" dirty="0" smtClean="0"/>
              <a:t>Норма допустимого облучения человека, выраженная в мощности электромагнитной волны (Вт), приходящейся на 1 кг живого веса -- </a:t>
            </a:r>
            <a:r>
              <a:rPr lang="ru-RU" sz="2400" b="1" dirty="0" err="1" smtClean="0">
                <a:solidFill>
                  <a:srgbClr val="FFFF00"/>
                </a:solidFill>
              </a:rPr>
              <a:t>Specific</a:t>
            </a:r>
            <a:r>
              <a:rPr lang="ru-RU" sz="2400" b="1" dirty="0" smtClean="0">
                <a:solidFill>
                  <a:srgbClr val="FFFF00"/>
                </a:solidFill>
              </a:rPr>
              <a:t> </a:t>
            </a:r>
            <a:r>
              <a:rPr lang="ru-RU" sz="2400" b="1" dirty="0" err="1" smtClean="0">
                <a:solidFill>
                  <a:srgbClr val="FFFF00"/>
                </a:solidFill>
              </a:rPr>
              <a:t>Absorption</a:t>
            </a:r>
            <a:r>
              <a:rPr lang="ru-RU" sz="2400" b="1" dirty="0" smtClean="0">
                <a:solidFill>
                  <a:srgbClr val="FFFF00"/>
                </a:solidFill>
              </a:rPr>
              <a:t> </a:t>
            </a:r>
            <a:r>
              <a:rPr lang="ru-RU" sz="2400" b="1" dirty="0" err="1" smtClean="0">
                <a:solidFill>
                  <a:srgbClr val="FFFF00"/>
                </a:solidFill>
              </a:rPr>
              <a:t>Rate</a:t>
            </a:r>
            <a:r>
              <a:rPr lang="ru-RU" sz="2400" b="1" dirty="0" smtClean="0">
                <a:solidFill>
                  <a:srgbClr val="FFFF00"/>
                </a:solidFill>
              </a:rPr>
              <a:t> </a:t>
            </a:r>
            <a:r>
              <a:rPr lang="ru-RU" sz="2400" dirty="0" smtClean="0"/>
              <a:t>(SAR). </a:t>
            </a:r>
          </a:p>
          <a:p>
            <a:r>
              <a:rPr lang="ru-RU" sz="2400" dirty="0" smtClean="0"/>
              <a:t>Уровень </a:t>
            </a:r>
            <a:r>
              <a:rPr lang="en-US" sz="2400" dirty="0" smtClean="0"/>
              <a:t>SAR</a:t>
            </a:r>
            <a:r>
              <a:rPr lang="ru-RU" sz="2400" dirty="0" smtClean="0"/>
              <a:t> сотовых телефонов в основном лежит в пределах от </a:t>
            </a:r>
            <a:r>
              <a:rPr lang="ru-RU" sz="2400" b="1" dirty="0" smtClean="0">
                <a:solidFill>
                  <a:srgbClr val="FFFF00"/>
                </a:solidFill>
              </a:rPr>
              <a:t>0,28</a:t>
            </a:r>
            <a:r>
              <a:rPr lang="ru-RU" sz="2400" dirty="0" smtClean="0"/>
              <a:t> до </a:t>
            </a:r>
            <a:r>
              <a:rPr lang="ru-RU" sz="2400" b="1" dirty="0" smtClean="0">
                <a:solidFill>
                  <a:srgbClr val="FFFF00"/>
                </a:solidFill>
              </a:rPr>
              <a:t>1,5 Вт/кг</a:t>
            </a:r>
            <a:r>
              <a:rPr lang="ru-RU" sz="2400" dirty="0" smtClean="0"/>
              <a:t>. Чем меньше SAR, тем безопаснее телефон для человека.</a:t>
            </a:r>
          </a:p>
          <a:p>
            <a:endParaRPr lang="ru-RU" dirty="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01080" cy="1082660"/>
          </a:xfrm>
        </p:spPr>
        <p:txBody>
          <a:bodyPr>
            <a:normAutofit fontScale="90000"/>
          </a:bodyPr>
          <a:lstStyle/>
          <a:p>
            <a:r>
              <a:rPr lang="ru-RU" i="1" dirty="0" smtClean="0"/>
              <a:t>Психологическая зависимость от мобильного телефона</a:t>
            </a:r>
            <a:endParaRPr lang="ru-RU" i="1" dirty="0"/>
          </a:p>
        </p:txBody>
      </p:sp>
      <p:sp>
        <p:nvSpPr>
          <p:cNvPr id="3" name="Содержимое 2"/>
          <p:cNvSpPr>
            <a:spLocks noGrp="1"/>
          </p:cNvSpPr>
          <p:nvPr>
            <p:ph sz="half" idx="1"/>
          </p:nvPr>
        </p:nvSpPr>
        <p:spPr>
          <a:xfrm>
            <a:off x="428596" y="1857364"/>
            <a:ext cx="7186634" cy="4757758"/>
          </a:xfrm>
        </p:spPr>
        <p:txBody>
          <a:bodyPr>
            <a:normAutofit/>
          </a:bodyPr>
          <a:lstStyle/>
          <a:p>
            <a:pPr lvl="0"/>
            <a:r>
              <a:rPr lang="ru-RU" sz="2800" dirty="0" smtClean="0"/>
              <a:t> Беспокойство по поводу отсутствия телефона</a:t>
            </a:r>
          </a:p>
          <a:p>
            <a:pPr lvl="0"/>
            <a:r>
              <a:rPr lang="ru-RU" sz="2800" dirty="0" smtClean="0"/>
              <a:t> SMS-мания</a:t>
            </a:r>
          </a:p>
          <a:p>
            <a:pPr lvl="0"/>
            <a:r>
              <a:rPr lang="ru-RU" sz="2800" dirty="0" smtClean="0"/>
              <a:t> Информационная мания</a:t>
            </a:r>
          </a:p>
          <a:p>
            <a:pPr lvl="0"/>
            <a:r>
              <a:rPr lang="ru-RU" sz="2800" dirty="0" smtClean="0"/>
              <a:t> Зависимость человека от телефона</a:t>
            </a:r>
          </a:p>
          <a:p>
            <a:pPr lvl="0"/>
            <a:r>
              <a:rPr lang="ru-RU" sz="2800" dirty="0" smtClean="0"/>
              <a:t> Мания преследования</a:t>
            </a:r>
          </a:p>
          <a:p>
            <a:pPr lvl="0"/>
            <a:r>
              <a:rPr lang="ru-RU" sz="2800" dirty="0" smtClean="0"/>
              <a:t> Звуковые галлюцинации </a:t>
            </a:r>
          </a:p>
          <a:p>
            <a:endParaRPr lang="ru-RU" dirty="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Техническая">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1014</TotalTime>
  <Words>827</Words>
  <Application>Microsoft Office PowerPoint</Application>
  <PresentationFormat>Экран (4:3)</PresentationFormat>
  <Paragraphs>93</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Техническая</vt:lpstr>
      <vt:lpstr>Влияние мобильного  телефона на здоровье  школьника  </vt:lpstr>
      <vt:lpstr>Слайд 2</vt:lpstr>
      <vt:lpstr>История создания телефона</vt:lpstr>
      <vt:lpstr>Слайд 4</vt:lpstr>
      <vt:lpstr>Первый сотовый телефон, немного истории</vt:lpstr>
      <vt:lpstr>Слайд 6</vt:lpstr>
      <vt:lpstr>Преимущество мобильной связи</vt:lpstr>
      <vt:lpstr>Нормированное излучение сотовых телефонов</vt:lpstr>
      <vt:lpstr>Психологическая зависимость от мобильного телефона</vt:lpstr>
      <vt:lpstr>Влияние ЭМП сотовых телефонов на познавательную функцию</vt:lpstr>
      <vt:lpstr>Влияние на внимание и способность к концентрации </vt:lpstr>
      <vt:lpstr>Влияние на сон и иммунную систему</vt:lpstr>
      <vt:lpstr>Анкета для учащихся </vt:lpstr>
      <vt:lpstr>1. С какого возраста у детей появился телефон   (%)</vt:lpstr>
      <vt:lpstr>2. Среднее время на разговоры в сутки (мин.)</vt:lpstr>
      <vt:lpstr>3. Средняя продолжительность разговора (мин.)</vt:lpstr>
      <vt:lpstr>4. Количество детей, использующих интернет на телефоне  (%)</vt:lpstr>
      <vt:lpstr>5. Места, где обычно носят телефон (%)</vt:lpstr>
      <vt:lpstr>6. На какие качества ученики смотрят при выборе телефона (%)</vt:lpstr>
      <vt:lpstr>Слайд 20</vt:lpstr>
      <vt:lpstr>Слайд 21</vt:lpstr>
      <vt:lpstr>Слайд 22</vt:lpstr>
      <vt:lpstr>Рекомендации по использованию сотового телефона</vt:lpstr>
      <vt:lpstr>Телефонный этикет</vt:lpstr>
      <vt:lpstr>Слайд 25</vt:lpstr>
      <vt:lpstr>Литература</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Надежда</dc:creator>
  <cp:lastModifiedBy>Мвидео</cp:lastModifiedBy>
  <cp:revision>155</cp:revision>
  <dcterms:modified xsi:type="dcterms:W3CDTF">2013-11-12T08:37:38Z</dcterms:modified>
</cp:coreProperties>
</file>