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45300" cy="91963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9933"/>
    <a:srgbClr val="660066"/>
    <a:srgbClr val="FFFFFF"/>
    <a:srgbClr val="006666"/>
    <a:srgbClr val="009999"/>
    <a:srgbClr val="00CC99"/>
    <a:srgbClr val="330099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64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endParaRPr 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fld id="{6D5441AC-7F8D-45DF-A81C-9E6BBD9FA1B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fld id="{08294163-8600-41A3-BDD7-AC7C2087C97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09638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5613" algn="l" defTabSz="909638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2813" algn="l" defTabSz="909638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68425" algn="l" defTabSz="909638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5625" algn="l" defTabSz="909638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D1ED9-2129-415F-8818-F9E48D49AEE3}" type="slidenum">
              <a:rPr lang="ru-RU"/>
              <a:pPr/>
              <a:t>1</a:t>
            </a:fld>
            <a:endParaRPr lang="ru-RU"/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EE2AC-D1DD-4BE7-952B-B90E54A10B5A}" type="slidenum">
              <a:rPr lang="ru-RU"/>
              <a:pPr/>
              <a:t>10</a:t>
            </a:fld>
            <a:endParaRPr lang="ru-RU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A0B02-B559-4461-A66D-9836BC02CF71}" type="slidenum">
              <a:rPr lang="ru-RU"/>
              <a:pPr/>
              <a:t>13</a:t>
            </a:fld>
            <a:endParaRPr lang="ru-RU"/>
          </a:p>
        </p:txBody>
      </p:sp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/>
              <a:t>Самые значительные пустыни: в Азии-Гоби, в Африке – Сахара, Ливийская, Калахари, Аравийская Среднеазиатская.</a:t>
            </a:r>
            <a:endParaRPr lang="ru-RU" b="1" u="sng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54C08-1D30-4FB2-9305-E938E5827ED7}" type="slidenum">
              <a:rPr lang="ru-RU"/>
              <a:pPr/>
              <a:t>2</a:t>
            </a:fld>
            <a:endParaRPr lang="ru-RU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26D41-B82A-400E-8268-8D01DA4710C5}" type="slidenum">
              <a:rPr lang="ru-RU"/>
              <a:pPr/>
              <a:t>3</a:t>
            </a:fld>
            <a:endParaRPr lang="ru-RU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B880D-8CEF-401E-A9D0-84417C8A48FA}" type="slidenum">
              <a:rPr lang="ru-RU"/>
              <a:pPr/>
              <a:t>4</a:t>
            </a:fld>
            <a:endParaRPr lang="ru-RU"/>
          </a:p>
        </p:txBody>
      </p:sp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B9CC0-0685-4A56-AE41-E9578A922633}" type="slidenum">
              <a:rPr lang="ru-RU"/>
              <a:pPr/>
              <a:t>5</a:t>
            </a:fld>
            <a:endParaRPr lang="ru-RU"/>
          </a:p>
        </p:txBody>
      </p:sp>
      <p:sp>
        <p:nvSpPr>
          <p:cNvPr id="24578" name="Rectangle 3074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A4846-3128-4A87-8ED6-03B2298A677B}" type="slidenum">
              <a:rPr lang="ru-RU"/>
              <a:pPr/>
              <a:t>6</a:t>
            </a:fld>
            <a:endParaRPr lang="ru-RU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E6135-FB21-4991-B003-21DED1025EBE}" type="slidenum">
              <a:rPr lang="ru-RU"/>
              <a:pPr/>
              <a:t>7</a:t>
            </a:fld>
            <a:endParaRPr lang="ru-RU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4D2B5-2B2D-4A77-8B90-3C8A19C9A73B}" type="slidenum">
              <a:rPr lang="ru-RU"/>
              <a:pPr/>
              <a:t>8</a:t>
            </a:fld>
            <a:endParaRPr lang="ru-RU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C1994-757A-4139-8931-292A98383DDE}" type="slidenum">
              <a:rPr lang="ru-RU"/>
              <a:pPr/>
              <a:t>9</a:t>
            </a:fld>
            <a:endParaRPr lang="ru-RU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68450" y="4454525"/>
            <a:ext cx="7573963" cy="9525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3175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772400" y="6415088"/>
            <a:ext cx="1371600" cy="423862"/>
          </a:xfrm>
        </p:spPr>
        <p:txBody>
          <a:bodyPr/>
          <a:lstStyle>
            <a:lvl1pPr>
              <a:defRPr/>
            </a:lvl1pPr>
          </a:lstStyle>
          <a:p>
            <a:fld id="{1F06CA09-9E32-46ED-8CE1-525821C73BD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4495800"/>
            <a:ext cx="6781800" cy="9144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306F3-4272-47B6-A9C8-06B5694605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9163" y="0"/>
            <a:ext cx="1716087" cy="6078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17725" y="0"/>
            <a:ext cx="4999038" cy="6078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113F9-3BF2-485A-BC45-AC4EC0EF8A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09800" y="1927225"/>
            <a:ext cx="3311525" cy="199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209800" y="4078288"/>
            <a:ext cx="3311525" cy="2000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673725" y="1927225"/>
            <a:ext cx="3311525" cy="4151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579438" y="6415088"/>
            <a:ext cx="1593850" cy="4413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227263" y="6415088"/>
            <a:ext cx="5091112" cy="4413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923213" y="6415088"/>
            <a:ext cx="969962" cy="423862"/>
          </a:xfrm>
        </p:spPr>
        <p:txBody>
          <a:bodyPr/>
          <a:lstStyle>
            <a:lvl1pPr>
              <a:defRPr/>
            </a:lvl1pPr>
          </a:lstStyle>
          <a:p>
            <a:fld id="{4EFA9D33-7DCD-4706-B06E-F1DFDD184E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09800" y="1927225"/>
            <a:ext cx="3311525" cy="199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673725" y="1927225"/>
            <a:ext cx="3311525" cy="199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209800" y="4078288"/>
            <a:ext cx="3311525" cy="2000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673725" y="4078288"/>
            <a:ext cx="3311525" cy="2000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79438" y="6415088"/>
            <a:ext cx="1593850" cy="4413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227263" y="6415088"/>
            <a:ext cx="5091112" cy="4413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923213" y="6415088"/>
            <a:ext cx="969962" cy="423862"/>
          </a:xfrm>
        </p:spPr>
        <p:txBody>
          <a:bodyPr/>
          <a:lstStyle>
            <a:lvl1pPr>
              <a:defRPr/>
            </a:lvl1pPr>
          </a:lstStyle>
          <a:p>
            <a:fld id="{FF241533-0464-4627-9D8C-612027C45F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66EDE-03DF-43F6-B95A-454C8C018F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F6F56-0791-430D-B7D8-D4E5EA4685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B986B-DBC0-4D41-84CC-3629BC735F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4B6DA-403A-4B2D-9E90-5FDBB448C2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9B689-EF20-4AEE-8897-C04387D03A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A39B7-EA09-4AE0-B7D7-3DA5C88036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21161-C914-48C7-B41A-A41068662D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1430F-832F-4C96-8745-69D29D1853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17725" y="0"/>
            <a:ext cx="68675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0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27225"/>
            <a:ext cx="677545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415088"/>
            <a:ext cx="9699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fld id="{3A2DCC7F-C45A-4B19-82BC-6EB05820E1E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newsflash/>
    <p:sndAc>
      <p:stSnd>
        <p:snd r:embed="rId15" name="wind.wav" builtIn="1"/>
      </p:stSnd>
    </p:sndAc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4;&#1080;&#1088;&#1077;&#1082;&#1090;&#1086;&#1088;\&#1056;&#1072;&#1073;&#1086;&#1095;&#1080;&#1081;%20&#1089;&#1090;&#1086;&#1083;\&#1087;&#1088;&#1077;&#1079;&#1077;&#1085;&#1090;&#1072;&#1094;&#1080;&#1080;\&#1085;&#1086;&#1074;&#1072;&#1103;%20&#1084;&#1091;&#1079;&#1099;&#1082;&#1072;%20&#1076;&#1083;&#1103;%20&#1079;&#1072;&#1089;&#1090;&#1072;&#1074;&#1086;&#1082;\1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4F35EF7-5711-4B50-8C10-CC89A7C8A816}" type="slidenum">
              <a:rPr lang="ru-RU"/>
              <a:pPr/>
              <a:t>1</a:t>
            </a:fld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Добро пожаловать!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География природных ресурсов мира</a:t>
            </a:r>
          </a:p>
        </p:txBody>
      </p:sp>
      <p:pic>
        <p:nvPicPr>
          <p:cNvPr id="4110" name="Picture 14" descr="MP0002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1700213"/>
            <a:ext cx="1946275" cy="2360612"/>
          </a:xfrm>
          <a:prstGeom prst="rect">
            <a:avLst/>
          </a:prstGeom>
          <a:noFill/>
        </p:spPr>
      </p:pic>
      <p:pic>
        <p:nvPicPr>
          <p:cNvPr id="4111" name="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292725" y="350043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4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0" fill="hold"/>
                                        <p:tgtEl>
                                          <p:spTgt spid="4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1"/>
                </p:tgtEl>
              </p:cMediaNode>
            </p:audio>
          </p:childTnLst>
        </p:cTn>
      </p:par>
    </p:tnLst>
    <p:bldLst>
      <p:bldP spid="4108" grpId="0"/>
      <p:bldP spid="410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E2F9-B3CD-4DCD-9182-72EFA8DA11E3}" type="slidenum">
              <a:rPr lang="ru-RU"/>
              <a:pPr/>
              <a:t>10</a:t>
            </a:fld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Земельные ресурсы мира</a:t>
            </a:r>
          </a:p>
        </p:txBody>
      </p:sp>
      <p:pic>
        <p:nvPicPr>
          <p:cNvPr id="14343" name="Picture 7" descr="MP0002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  <p:pic>
        <p:nvPicPr>
          <p:cNvPr id="14345" name="Picture 9" descr="Карта земельных ресурс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1530350"/>
            <a:ext cx="7397750" cy="4756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B660-CAF8-4D40-ACA5-3D12B8AD1A27}" type="slidenum">
              <a:rPr lang="ru-RU"/>
              <a:pPr/>
              <a:t>11</a:t>
            </a:fld>
            <a:endParaRPr lang="ru-RU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188913"/>
            <a:ext cx="6867525" cy="1008062"/>
          </a:xfrm>
        </p:spPr>
        <p:txBody>
          <a:bodyPr/>
          <a:lstStyle/>
          <a:p>
            <a:pPr algn="ctr"/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Земельные ресурсы:</a:t>
            </a:r>
            <a:r>
              <a:rPr lang="ru-RU" sz="3200"/>
              <a:t> </a:t>
            </a:r>
            <a:br>
              <a:rPr lang="ru-RU" sz="3200"/>
            </a:b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два противоположных процесса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412875"/>
            <a:ext cx="7150100" cy="4665663"/>
          </a:xfrm>
        </p:spPr>
        <p:txBody>
          <a:bodyPr/>
          <a:lstStyle/>
          <a:p>
            <a:pPr algn="just"/>
            <a:r>
              <a:rPr lang="ru-RU" sz="2800" b="1" u="sng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Земельные ресурсы</a:t>
            </a:r>
            <a:r>
              <a:rPr lang="ru-RU"/>
              <a:t> – </a:t>
            </a:r>
            <a:r>
              <a:rPr lang="ru-RU" b="1"/>
              <a:t>это универсальный вид природных ресурсов, необходимый практически для всех сфер человеческой деятельности</a:t>
            </a:r>
            <a:r>
              <a:rPr lang="ru-RU"/>
              <a:t>. Для промышленности, строительства, транспорта земля служит территориальным ресурсом.</a:t>
            </a:r>
          </a:p>
          <a:p>
            <a:r>
              <a:rPr lang="ru-RU" sz="2800" b="1" u="sng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Земля – источник жизни;</a:t>
            </a:r>
          </a:p>
          <a:p>
            <a:pPr algn="just"/>
            <a:r>
              <a:rPr lang="ru-RU" sz="2800" b="1" u="sng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Мировой земельный фонд</a:t>
            </a:r>
            <a:r>
              <a:rPr lang="ru-RU"/>
              <a:t> – </a:t>
            </a:r>
            <a:r>
              <a:rPr lang="ru-RU" b="1"/>
              <a:t>степень обеспеченности земельными ресурсами.</a:t>
            </a:r>
            <a:r>
              <a:rPr lang="ru-RU"/>
              <a:t> Составляет 13,1 млрд.га.</a:t>
            </a:r>
          </a:p>
        </p:txBody>
      </p:sp>
      <p:pic>
        <p:nvPicPr>
          <p:cNvPr id="31748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BBD4-950E-40EE-8A2B-52B55BE39126}" type="slidenum">
              <a:rPr lang="ru-RU"/>
              <a:pPr/>
              <a:t>12</a:t>
            </a:fld>
            <a:endParaRPr lang="ru-RU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Сельское хозяйство мира</a:t>
            </a:r>
          </a:p>
        </p:txBody>
      </p:sp>
      <p:pic>
        <p:nvPicPr>
          <p:cNvPr id="32772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  <p:pic>
        <p:nvPicPr>
          <p:cNvPr id="32773" name="Picture 5" descr="Мировое сельское хозяйств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1484313"/>
            <a:ext cx="7253287" cy="48021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BFA0-A9E8-426F-8EC0-A2A21768F9E8}" type="slidenum">
              <a:rPr lang="ru-RU"/>
              <a:pPr/>
              <a:t>13</a:t>
            </a:fld>
            <a:endParaRPr lang="ru-RU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Сельское хозяйство мира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341438"/>
            <a:ext cx="7062788" cy="47371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u="sng"/>
              <a:t>Все страны мира различаются размерами пашни, степенью распаханности территории и показателями обеспеченности пахотными угодьями на душу населения</a:t>
            </a:r>
            <a:r>
              <a:rPr lang="ru-RU"/>
              <a:t>. В целом по миру обеспеченность уменьшилась в 2 раза. На неё </a:t>
            </a:r>
            <a:r>
              <a:rPr lang="ru-RU" b="1"/>
              <a:t>воздействуют 2 процесса:</a:t>
            </a:r>
          </a:p>
          <a:p>
            <a:pPr algn="just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 i="1"/>
              <a:t>Расширение земель;</a:t>
            </a:r>
          </a:p>
          <a:p>
            <a:pPr algn="just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 i="1"/>
              <a:t>Ухудшение, истощение, глобальные изменения земельных ресурсов</a:t>
            </a:r>
            <a:r>
              <a:rPr lang="ru-RU"/>
              <a:t>: эрозия почв, заболачивание, опустынивание.</a:t>
            </a:r>
          </a:p>
          <a:p>
            <a:pPr algn="just">
              <a:lnSpc>
                <a:spcPct val="90000"/>
              </a:lnSpc>
            </a:pPr>
            <a:r>
              <a:rPr lang="ru-RU" b="1" u="sng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Пустыня – </a:t>
            </a:r>
            <a:r>
              <a:rPr lang="ru-RU"/>
              <a:t>географическое, равнинное или гористое пространство, лишённое растительности. </a:t>
            </a:r>
            <a:endParaRPr lang="ru-RU" b="1" u="sng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3796" name="Picture 4" descr="MP0002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3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4E53-4D98-4D6A-807B-A1D30A269077}" type="slidenum">
              <a:rPr lang="ru-RU"/>
              <a:pPr/>
              <a:t>14</a:t>
            </a:fld>
            <a:endParaRPr lang="ru-RU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Пустыня</a:t>
            </a:r>
            <a:r>
              <a:rPr lang="ru-RU"/>
              <a:t> </a:t>
            </a:r>
          </a:p>
        </p:txBody>
      </p:sp>
      <p:pic>
        <p:nvPicPr>
          <p:cNvPr id="34820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  <p:pic>
        <p:nvPicPr>
          <p:cNvPr id="34821" name="Picture 5" descr="Оазис в пустын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427413"/>
            <a:ext cx="3260725" cy="2446337"/>
          </a:xfrm>
          <a:prstGeom prst="rect">
            <a:avLst/>
          </a:prstGeom>
          <a:noFill/>
        </p:spPr>
      </p:pic>
      <p:pic>
        <p:nvPicPr>
          <p:cNvPr id="34823" name="Picture 7" descr="Пустын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1412875"/>
            <a:ext cx="3384550" cy="25384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18F2C-C6F2-4FF3-B4DA-68F869F39010}" type="slidenum">
              <a:rPr lang="ru-RU"/>
              <a:pPr/>
              <a:t>15</a:t>
            </a:fld>
            <a:endParaRPr lang="ru-RU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188913"/>
            <a:ext cx="6867525" cy="1008062"/>
          </a:xfrm>
        </p:spPr>
        <p:txBody>
          <a:bodyPr/>
          <a:lstStyle/>
          <a:p>
            <a:pPr algn="ctr"/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Минеральные ресурсы. Достаточно ли их?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341438"/>
            <a:ext cx="7077075" cy="4737100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ru-RU" sz="1800" b="1"/>
              <a:t>Сегодня к ногам человечества</a:t>
            </a:r>
          </a:p>
          <a:p>
            <a:pPr algn="r">
              <a:buFont typeface="Wingdings" pitchFamily="2" charset="2"/>
              <a:buNone/>
            </a:pPr>
            <a:r>
              <a:rPr lang="ru-RU" sz="1800" b="1"/>
              <a:t>Сложена вся таблица Менделеева</a:t>
            </a:r>
          </a:p>
          <a:p>
            <a:pPr algn="r">
              <a:buFont typeface="Wingdings" pitchFamily="2" charset="2"/>
              <a:buNone/>
            </a:pPr>
            <a:r>
              <a:rPr lang="ru-RU" sz="1800" b="1"/>
              <a:t>Акад. А.Е.Ферсман</a:t>
            </a:r>
          </a:p>
          <a:p>
            <a:pPr algn="just">
              <a:buFont typeface="Wingdings" pitchFamily="2" charset="2"/>
              <a:buNone/>
            </a:pPr>
            <a:r>
              <a:rPr lang="ru-RU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Особенности всех видов минеральных ресурсов – их невозобновимость, хотя их образование происходит непрерывно.</a:t>
            </a:r>
          </a:p>
        </p:txBody>
      </p:sp>
      <p:pic>
        <p:nvPicPr>
          <p:cNvPr id="35844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9748-ED21-45EF-8DDB-8A954ADCDB44}" type="slidenum">
              <a:rPr lang="ru-RU"/>
              <a:pPr/>
              <a:t>16</a:t>
            </a:fld>
            <a:endParaRPr lang="ru-RU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Минеральные ресурсы мира</a:t>
            </a:r>
          </a:p>
        </p:txBody>
      </p:sp>
      <p:pic>
        <p:nvPicPr>
          <p:cNvPr id="36868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  <p:pic>
        <p:nvPicPr>
          <p:cNvPr id="36869" name="Picture 5" descr="Минеральные ресурс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2150" y="1412875"/>
            <a:ext cx="7002463" cy="46164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097-F2C8-40DB-9A00-FE065CAE38D9}" type="slidenum">
              <a:rPr lang="ru-RU"/>
              <a:pPr/>
              <a:t>17</a:t>
            </a:fld>
            <a:endParaRPr lang="ru-RU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188913"/>
            <a:ext cx="6867525" cy="1079500"/>
          </a:xfrm>
        </p:spPr>
        <p:txBody>
          <a:bodyPr anchor="t"/>
          <a:lstStyle/>
          <a:p>
            <a:pPr algn="just"/>
            <a:r>
              <a:rPr lang="ru-RU" sz="2400" b="1" u="sng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Распространение полезных ископаемых в земной коре подчиняется геологическим (тектоническим) закономерностям: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412875"/>
            <a:ext cx="7077075" cy="4665663"/>
          </a:xfrm>
        </p:spPr>
        <p:txBody>
          <a:bodyPr/>
          <a:lstStyle/>
          <a:p>
            <a:pPr algn="just"/>
            <a:r>
              <a:rPr lang="ru-RU" sz="2800" b="1" i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Топливные ПИ – </a:t>
            </a:r>
            <a:r>
              <a:rPr lang="ru-RU" sz="2800" b="1" i="1"/>
              <a:t>имеют осадочное происхождение и сопутствуют чехлу древних платформ и их внутренним и краевым прогибам;</a:t>
            </a:r>
          </a:p>
          <a:p>
            <a:pPr algn="just"/>
            <a:r>
              <a:rPr lang="ru-RU" sz="2800" b="1" i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Рудные ПИ</a:t>
            </a:r>
            <a:r>
              <a:rPr lang="ru-RU" sz="28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ru-RU" sz="2800" b="1" i="1"/>
              <a:t>сопутствуют фундаментам и выступам (щитам) древних платформ, а также складчатым областям (Альпийско-Гималайский, Тихоокеанский, оловяно-свинцовый пояс – в Китае, Вьетнаме).</a:t>
            </a:r>
          </a:p>
          <a:p>
            <a:pPr algn="just">
              <a:buFont typeface="Wingdings" pitchFamily="2" charset="2"/>
              <a:buNone/>
            </a:pPr>
            <a:endParaRPr lang="ru-RU" sz="2800" b="1" i="1"/>
          </a:p>
        </p:txBody>
      </p:sp>
      <p:pic>
        <p:nvPicPr>
          <p:cNvPr id="37892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6FD2-EF12-437E-9E67-7489EB369D98}" type="slidenum">
              <a:rPr lang="ru-RU"/>
              <a:pPr/>
              <a:t>18</a:t>
            </a:fld>
            <a:endParaRPr lang="ru-RU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188913"/>
            <a:ext cx="6867525" cy="1008062"/>
          </a:xfrm>
        </p:spPr>
        <p:txBody>
          <a:bodyPr/>
          <a:lstStyle/>
          <a:p>
            <a:pPr algn="ctr"/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Топливно - энергетические ресурсы</a:t>
            </a:r>
          </a:p>
        </p:txBody>
      </p:sp>
      <p:pic>
        <p:nvPicPr>
          <p:cNvPr id="38916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  <p:pic>
        <p:nvPicPr>
          <p:cNvPr id="38917" name="Picture 5" descr="Топливно-энергетические ресурс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6250" y="1412875"/>
            <a:ext cx="7218363" cy="47545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C9BB-9174-4750-956F-907F20AEB1F7}" type="slidenum">
              <a:rPr lang="ru-RU"/>
              <a:pPr/>
              <a:t>19</a:t>
            </a:fld>
            <a:endParaRPr lang="ru-RU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Топливно - энергетические ресурсы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268413"/>
            <a:ext cx="7150100" cy="4810125"/>
          </a:xfrm>
        </p:spPr>
        <p:txBody>
          <a:bodyPr/>
          <a:lstStyle/>
          <a:p>
            <a:pPr algn="just"/>
            <a:r>
              <a:rPr lang="ru-RU" sz="3200" b="1" u="sng"/>
              <a:t>Лучше всего человечество обеспечено угольными запасами</a:t>
            </a:r>
            <a:r>
              <a:rPr lang="ru-RU" sz="3200"/>
              <a:t>. Известно более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3,6</a:t>
            </a:r>
            <a:r>
              <a:rPr lang="ru-RU" sz="3200"/>
              <a:t> тыс. угольных бассейнов и месторождений, основная часть которых находится в северном полушарии.</a:t>
            </a:r>
          </a:p>
          <a:p>
            <a:pPr algn="just"/>
            <a:r>
              <a:rPr lang="ru-RU" sz="3200"/>
              <a:t>Из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600</a:t>
            </a:r>
            <a:r>
              <a:rPr lang="ru-RU" sz="3200"/>
              <a:t> разведанных нефтегазовых бассейнов разрабатываются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450</a:t>
            </a:r>
            <a:r>
              <a:rPr lang="ru-RU" sz="3200"/>
              <a:t> в 95 странах мира.</a:t>
            </a:r>
          </a:p>
          <a:p>
            <a:pPr algn="just"/>
            <a:r>
              <a:rPr lang="ru-RU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Россия – ведущая газовая держава</a:t>
            </a:r>
            <a:r>
              <a:rPr lang="ru-RU" sz="3200"/>
              <a:t>.</a:t>
            </a:r>
          </a:p>
        </p:txBody>
      </p:sp>
      <p:pic>
        <p:nvPicPr>
          <p:cNvPr id="39940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9CC-D4B3-4884-B5CB-D0EB885CC907}" type="slidenum">
              <a:rPr lang="ru-RU"/>
              <a:pPr/>
              <a:t>2</a:t>
            </a:fld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Цель занятия: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835150" y="1341438"/>
            <a:ext cx="7150100" cy="4967287"/>
          </a:xfrm>
        </p:spPr>
        <p:txBody>
          <a:bodyPr anchor="ctr"/>
          <a:lstStyle/>
          <a:p>
            <a:r>
              <a:rPr lang="ru-RU" sz="3200" b="1" u="sng">
                <a:solidFill>
                  <a:srgbClr val="FF9933"/>
                </a:solidFill>
              </a:rPr>
              <a:t>Сформировать</a:t>
            </a:r>
            <a:r>
              <a:rPr lang="ru-RU" sz="3200" b="1"/>
              <a:t> </a:t>
            </a:r>
            <a:r>
              <a:rPr lang="ru-RU" sz="2800" b="1"/>
              <a:t>понятие «ресурсообеспеченность» территорий.</a:t>
            </a:r>
          </a:p>
          <a:p>
            <a:pPr>
              <a:buFont typeface="Wingdings" pitchFamily="2" charset="2"/>
              <a:buNone/>
            </a:pPr>
            <a:endParaRPr lang="ru-RU" sz="2800" b="1"/>
          </a:p>
          <a:p>
            <a:r>
              <a:rPr lang="ru-RU" sz="3200" b="1" u="sng">
                <a:solidFill>
                  <a:srgbClr val="FF9933"/>
                </a:solidFill>
              </a:rPr>
              <a:t>Раскрыть</a:t>
            </a:r>
            <a:r>
              <a:rPr lang="ru-RU" sz="3200" b="1"/>
              <a:t> </a:t>
            </a:r>
            <a:r>
              <a:rPr lang="ru-RU" sz="2800" b="1"/>
              <a:t>основные закономерности размещения природных ресурсов.</a:t>
            </a:r>
          </a:p>
          <a:p>
            <a:pPr>
              <a:buFont typeface="Wingdings" pitchFamily="2" charset="2"/>
              <a:buNone/>
            </a:pPr>
            <a:endParaRPr lang="ru-RU" sz="2800" b="1"/>
          </a:p>
          <a:p>
            <a:r>
              <a:rPr lang="ru-RU" sz="3200" b="1" u="sng">
                <a:solidFill>
                  <a:srgbClr val="FF9933"/>
                </a:solidFill>
              </a:rPr>
              <a:t>Научиться</a:t>
            </a:r>
            <a:r>
              <a:rPr lang="ru-RU" sz="3200" b="1" u="sng"/>
              <a:t> </a:t>
            </a:r>
            <a:r>
              <a:rPr lang="ru-RU" sz="2800" b="1"/>
              <a:t>давать оценку обеспеченности мира и отдельных регионов различными видами природных ресурсов</a:t>
            </a:r>
          </a:p>
        </p:txBody>
      </p:sp>
      <p:pic>
        <p:nvPicPr>
          <p:cNvPr id="6151" name="Picture 7" descr="MP0002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  <p:bldP spid="6150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E564-5CB1-4BE5-819F-E05D6286C761}" type="slidenum">
              <a:rPr lang="ru-RU"/>
              <a:pPr/>
              <a:t>20</a:t>
            </a:fld>
            <a:endParaRPr lang="ru-RU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Драгоценные камни и металлы</a:t>
            </a:r>
          </a:p>
        </p:txBody>
      </p:sp>
      <p:pic>
        <p:nvPicPr>
          <p:cNvPr id="40964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  <p:pic>
        <p:nvPicPr>
          <p:cNvPr id="40965" name="Picture 5" descr="Драгоценные камни и металл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0713" y="1412875"/>
            <a:ext cx="7073900" cy="4733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C993-364F-41B4-AA7B-06C64600420F}" type="slidenum">
              <a:rPr lang="ru-RU"/>
              <a:pPr/>
              <a:t>21</a:t>
            </a:fld>
            <a:endParaRPr lang="ru-RU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Драгоценные камни и металлы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268413"/>
            <a:ext cx="7077075" cy="4810125"/>
          </a:xfrm>
        </p:spPr>
        <p:txBody>
          <a:bodyPr/>
          <a:lstStyle/>
          <a:p>
            <a:pPr algn="just"/>
            <a:r>
              <a:rPr lang="ru-RU" sz="3200"/>
              <a:t>Месторождения драгоценных камней часто являются вторичными. Благодаря процессам выветривания первичных месторождений драгоценные камни, более устойчивые, накапливаются в рыхлых отложениях рек и прибрежной полосы океанов и  морей – откуда их легко можно добыть промывкой.</a:t>
            </a:r>
          </a:p>
        </p:txBody>
      </p:sp>
      <p:pic>
        <p:nvPicPr>
          <p:cNvPr id="41988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3ACE-950D-4959-93D1-D9A5E1C612D8}" type="slidenum">
              <a:rPr lang="ru-RU"/>
              <a:pPr/>
              <a:t>22</a:t>
            </a:fld>
            <a:endParaRPr lang="ru-RU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Драгоценные камни и металлы</a:t>
            </a:r>
          </a:p>
        </p:txBody>
      </p:sp>
      <p:pic>
        <p:nvPicPr>
          <p:cNvPr id="43012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  <p:pic>
        <p:nvPicPr>
          <p:cNvPr id="43013" name="Picture 5" descr="Золотые самород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628775"/>
            <a:ext cx="2816225" cy="2111375"/>
          </a:xfrm>
          <a:prstGeom prst="rect">
            <a:avLst/>
          </a:prstGeom>
          <a:noFill/>
        </p:spPr>
      </p:pic>
      <p:pic>
        <p:nvPicPr>
          <p:cNvPr id="43015" name="Picture 7" descr="Самородок платин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4149725"/>
            <a:ext cx="3024188" cy="2136775"/>
          </a:xfrm>
          <a:prstGeom prst="rect">
            <a:avLst/>
          </a:prstGeom>
          <a:noFill/>
        </p:spPr>
      </p:pic>
      <p:pic>
        <p:nvPicPr>
          <p:cNvPr id="43020" name="Picture 12" descr="zol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1628775"/>
            <a:ext cx="2900362" cy="2087563"/>
          </a:xfrm>
          <a:prstGeom prst="rect">
            <a:avLst/>
          </a:prstGeom>
          <a:noFill/>
        </p:spPr>
      </p:pic>
      <p:pic>
        <p:nvPicPr>
          <p:cNvPr id="43021" name="Picture 13" descr="zol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4221163"/>
            <a:ext cx="2900362" cy="2070100"/>
          </a:xfrm>
          <a:prstGeom prst="rect">
            <a:avLst/>
          </a:prstGeom>
          <a:noFill/>
        </p:spPr>
      </p:pic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2268538" y="3357563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Намывание золота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5651500" y="3284538"/>
            <a:ext cx="280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Золотые самородки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1258888" y="5876925"/>
            <a:ext cx="2881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платина</a:t>
            </a:r>
          </a:p>
        </p:txBody>
      </p:sp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23" grpId="0"/>
      <p:bldP spid="43024" grpId="0"/>
      <p:bldP spid="430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12FC-2501-4B48-B646-12F8518E4708}" type="slidenum">
              <a:rPr lang="ru-RU"/>
              <a:pPr/>
              <a:t>23</a:t>
            </a:fld>
            <a:endParaRPr lang="ru-RU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0"/>
            <a:ext cx="6867525" cy="1268413"/>
          </a:xfrm>
        </p:spPr>
        <p:txBody>
          <a:bodyPr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Водные ресурсы суши: проблема пресной воды</a:t>
            </a:r>
          </a:p>
        </p:txBody>
      </p:sp>
      <p:pic>
        <p:nvPicPr>
          <p:cNvPr id="44036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  <p:pic>
        <p:nvPicPr>
          <p:cNvPr id="44037" name="Picture 5" descr="Водные ресурс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1412875"/>
            <a:ext cx="7324725" cy="4873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8271-B9C4-49B8-9961-FEA3588CB021}" type="slidenum">
              <a:rPr lang="ru-RU"/>
              <a:pPr/>
              <a:t>24</a:t>
            </a:fld>
            <a:endParaRPr lang="ru-RU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Водные ресурсы суши: проблема пресной воды.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341438"/>
            <a:ext cx="7077075" cy="4737100"/>
          </a:xfrm>
        </p:spPr>
        <p:txBody>
          <a:bodyPr/>
          <a:lstStyle/>
          <a:p>
            <a:pPr algn="just"/>
            <a:r>
              <a:rPr lang="ru-RU" b="1" u="sng">
                <a:solidFill>
                  <a:srgbClr val="FF9933"/>
                </a:solidFill>
              </a:rPr>
              <a:t>Ресурсы пресной воды</a:t>
            </a:r>
            <a:r>
              <a:rPr lang="ru-RU"/>
              <a:t>, составляющие только 25% от общего объёма гидросферы </a:t>
            </a:r>
            <a:r>
              <a:rPr lang="ru-RU" b="1" u="sng">
                <a:solidFill>
                  <a:srgbClr val="FF9933"/>
                </a:solidFill>
              </a:rPr>
              <a:t>отличаются неравномерным географическим распределением по поверхности суши.</a:t>
            </a:r>
          </a:p>
          <a:p>
            <a:pPr algn="just"/>
            <a:r>
              <a:rPr lang="ru-RU"/>
              <a:t>В ледниках Антарктиды, Гренландии, во льдах Арктики, в горных ледниках находится «неприкосновенный запас».</a:t>
            </a:r>
          </a:p>
          <a:p>
            <a:pPr algn="just"/>
            <a:r>
              <a:rPr lang="ru-RU" b="1" i="1"/>
              <a:t>Речные</a:t>
            </a:r>
            <a:r>
              <a:rPr lang="ru-RU"/>
              <a:t> (русловые) </a:t>
            </a:r>
            <a:r>
              <a:rPr lang="ru-RU" b="1" i="1"/>
              <a:t>воды составляют 40 тыс.км</a:t>
            </a:r>
            <a:r>
              <a:rPr lang="ru-RU" b="1" i="1" baseline="30000"/>
              <a:t>3</a:t>
            </a:r>
            <a:r>
              <a:rPr lang="ru-RU"/>
              <a:t>.</a:t>
            </a:r>
          </a:p>
          <a:p>
            <a:pPr algn="just"/>
            <a:r>
              <a:rPr lang="ru-RU"/>
              <a:t>Потребление пресной воды растёт и превышает 4 тыс. км</a:t>
            </a:r>
            <a:r>
              <a:rPr lang="ru-RU" baseline="30000"/>
              <a:t>3</a:t>
            </a:r>
            <a:r>
              <a:rPr lang="ru-RU"/>
              <a:t> в год. В экономически развитых странах городской	житель использует 300-400 л. в сутки.</a:t>
            </a:r>
            <a:endParaRPr lang="ru-RU" baseline="30000"/>
          </a:p>
        </p:txBody>
      </p:sp>
      <p:pic>
        <p:nvPicPr>
          <p:cNvPr id="45060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8F2D-CC21-4288-9BF0-FF7234B7DF4D}" type="slidenum">
              <a:rPr lang="ru-RU"/>
              <a:pPr/>
              <a:t>25</a:t>
            </a:fld>
            <a:endParaRPr lang="ru-RU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0"/>
            <a:ext cx="6867525" cy="1268413"/>
          </a:xfrm>
        </p:spPr>
        <p:txBody>
          <a:bodyPr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Главные потребители пресной воды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927225"/>
            <a:ext cx="7221537" cy="4151313"/>
          </a:xfrm>
        </p:spPr>
        <p:txBody>
          <a:bodyPr/>
          <a:lstStyle/>
          <a:p>
            <a:pPr algn="just"/>
            <a:r>
              <a:rPr lang="ru-RU" sz="3200"/>
              <a:t>Сельское хозяйство;</a:t>
            </a:r>
          </a:p>
          <a:p>
            <a:pPr algn="just"/>
            <a:r>
              <a:rPr lang="ru-RU" sz="3200"/>
              <a:t>Промышленность;</a:t>
            </a:r>
          </a:p>
          <a:p>
            <a:pPr algn="just"/>
            <a:r>
              <a:rPr lang="ru-RU" sz="3200"/>
              <a:t>Электроэнергетика;</a:t>
            </a:r>
          </a:p>
          <a:p>
            <a:pPr algn="just"/>
            <a:r>
              <a:rPr lang="ru-RU" sz="3200"/>
              <a:t>Коммунально-бытовые службы.</a:t>
            </a:r>
          </a:p>
        </p:txBody>
      </p:sp>
      <p:pic>
        <p:nvPicPr>
          <p:cNvPr id="46084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0D58-5385-47A1-8874-051337BED595}" type="slidenum">
              <a:rPr lang="ru-RU"/>
              <a:pPr/>
              <a:t>26</a:t>
            </a:fld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404813"/>
            <a:ext cx="6775450" cy="5673725"/>
          </a:xfrm>
        </p:spPr>
        <p:txBody>
          <a:bodyPr/>
          <a:lstStyle/>
          <a:p>
            <a:pPr algn="just"/>
            <a:r>
              <a:rPr lang="ru-RU" sz="2800" b="1"/>
              <a:t>Питьевая вода уже стала стратегическим ресурсом.</a:t>
            </a:r>
            <a:r>
              <a:rPr lang="ru-RU" sz="2800"/>
              <a:t> </a:t>
            </a:r>
            <a:r>
              <a:rPr lang="ru-RU" sz="2800" u="sng"/>
              <a:t>Объясняется это нехваткой пресной воды ввиду неравномерности распределения её запасов и возрастающих объёмов потребления, резким ухудшением качества поверхностных вод в результате хищнического отношения.</a:t>
            </a:r>
          </a:p>
          <a:p>
            <a:pPr algn="just"/>
            <a:r>
              <a:rPr lang="ru-RU" sz="2800" b="1" i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1,5 миллиона человек лишены возможности пить чистую воду.</a:t>
            </a:r>
          </a:p>
          <a:p>
            <a:pPr algn="just"/>
            <a:r>
              <a:rPr lang="ru-RU" sz="2800" b="1" i="1"/>
              <a:t>Ежегодно 3 млн. человек умирают от инфекций (тиф, холера, дизентерия), приносимых грязной водой.</a:t>
            </a:r>
          </a:p>
        </p:txBody>
      </p:sp>
      <p:pic>
        <p:nvPicPr>
          <p:cNvPr id="47108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F9DC-FAC6-4701-9FFC-6E3A17860965}" type="slidenum">
              <a:rPr lang="ru-RU"/>
              <a:pPr/>
              <a:t>27</a:t>
            </a:fld>
            <a:endParaRPr lang="ru-RU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Растительные ресурсы</a:t>
            </a:r>
          </a:p>
        </p:txBody>
      </p:sp>
      <p:pic>
        <p:nvPicPr>
          <p:cNvPr id="48132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  <p:pic>
        <p:nvPicPr>
          <p:cNvPr id="48133" name="Picture 5" descr="Лесные зоны Земл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1341438"/>
            <a:ext cx="7324725" cy="49450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0993-3814-4A55-8D81-D6F62F67D7BC}" type="slidenum">
              <a:rPr lang="ru-RU"/>
              <a:pPr/>
              <a:t>28</a:t>
            </a:fld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33375"/>
            <a:ext cx="6775450" cy="6048375"/>
          </a:xfrm>
        </p:spPr>
        <p:txBody>
          <a:bodyPr anchor="ctr"/>
          <a:lstStyle/>
          <a:p>
            <a:pPr algn="just">
              <a:lnSpc>
                <a:spcPct val="90000"/>
              </a:lnSpc>
            </a:pPr>
            <a:r>
              <a:rPr lang="ru-RU" sz="2800" b="1" u="sng"/>
              <a:t>Главный вид растительных ресурсов – лесные</a:t>
            </a:r>
            <a:r>
              <a:rPr lang="ru-RU" sz="2800"/>
              <a:t> – самые большие, самые сложноорганизованные и самосохраняющиеся экосистемы. </a:t>
            </a:r>
            <a:r>
              <a:rPr lang="ru-RU" sz="2800" b="1" i="1"/>
              <a:t>Они покрывают около 30% земной поверхности ( 3866 млн.га). </a:t>
            </a:r>
          </a:p>
          <a:p>
            <a:pPr algn="just">
              <a:lnSpc>
                <a:spcPct val="90000"/>
              </a:lnSpc>
            </a:pPr>
            <a:r>
              <a:rPr lang="ru-RU" sz="2800" u="sng"/>
              <a:t>Главными характеристиками лесных ресурсов служат размеры лесной площади и запасы древесины на корню.</a:t>
            </a:r>
            <a:r>
              <a:rPr lang="ru-RU" sz="2800"/>
              <a:t> Важен показатель площади  сохранившихся лесов. Более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80%</a:t>
            </a:r>
            <a:r>
              <a:rPr lang="ru-RU" sz="2800"/>
              <a:t> таких лесов приходится всего на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15 государств</a:t>
            </a:r>
            <a:r>
              <a:rPr lang="ru-RU" sz="2800"/>
              <a:t>: РФ, Канаду, Бразилию, США и т.д.</a:t>
            </a:r>
          </a:p>
        </p:txBody>
      </p:sp>
      <p:pic>
        <p:nvPicPr>
          <p:cNvPr id="49156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C10C8-B271-4FC9-B740-D53DB7476025}" type="slidenum">
              <a:rPr lang="ru-RU"/>
              <a:pPr/>
              <a:t>29</a:t>
            </a:fld>
            <a:endParaRPr lang="ru-RU"/>
          </a:p>
        </p:txBody>
      </p:sp>
      <p:pic>
        <p:nvPicPr>
          <p:cNvPr id="50180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  <p:pic>
        <p:nvPicPr>
          <p:cNvPr id="50181" name="Picture 5" descr="Бутылочные деревь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076700"/>
            <a:ext cx="2827337" cy="2120900"/>
          </a:xfrm>
          <a:prstGeom prst="rect">
            <a:avLst/>
          </a:prstGeom>
          <a:noFill/>
        </p:spPr>
      </p:pic>
      <p:pic>
        <p:nvPicPr>
          <p:cNvPr id="50182" name="Picture 6" descr="Мангровые лес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333375"/>
            <a:ext cx="2684462" cy="2012950"/>
          </a:xfrm>
          <a:prstGeom prst="rect">
            <a:avLst/>
          </a:prstGeom>
          <a:noFill/>
        </p:spPr>
      </p:pic>
      <p:pic>
        <p:nvPicPr>
          <p:cNvPr id="50183" name="Picture 7" descr="Тропические леса Танзани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2492375"/>
            <a:ext cx="2971800" cy="2012950"/>
          </a:xfrm>
          <a:prstGeom prst="rect">
            <a:avLst/>
          </a:prstGeom>
          <a:noFill/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003800" y="1341438"/>
            <a:ext cx="2611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Мангровые леса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588125" y="3429000"/>
            <a:ext cx="230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Тропические леса 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>
            <a:off x="4356100" y="15573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6011863" y="36449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2411413" y="5589588"/>
            <a:ext cx="295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Бутылочное дерево</a:t>
            </a: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5435600" y="58054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/>
      <p:bldP spid="50186" grpId="0" animBg="1"/>
      <p:bldP spid="50187" grpId="0" animBg="1"/>
      <p:bldP spid="50188" grpId="0"/>
      <p:bldP spid="501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3F6D-09D9-419A-A41D-3C5AB66B9274}" type="slidenum">
              <a:rPr lang="ru-RU"/>
              <a:pPr/>
              <a:t>3</a:t>
            </a:fld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Мы узнаем: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835150" y="1557338"/>
            <a:ext cx="7150100" cy="4679950"/>
          </a:xfrm>
        </p:spPr>
        <p:txBody>
          <a:bodyPr/>
          <a:lstStyle/>
          <a:p>
            <a:r>
              <a:rPr lang="ru-RU" sz="2800" b="1"/>
              <a:t>Классификацию природных ресурсов и понятие ресурсообеспеченности;</a:t>
            </a:r>
          </a:p>
          <a:p>
            <a:r>
              <a:rPr lang="ru-RU" sz="2800" b="1"/>
              <a:t>Земельные ресурсы: два противоположных процесса;</a:t>
            </a:r>
          </a:p>
          <a:p>
            <a:r>
              <a:rPr lang="ru-RU" sz="2800" b="1"/>
              <a:t>Минеральные ресурсы. Достаточно ли их?</a:t>
            </a:r>
          </a:p>
          <a:p>
            <a:r>
              <a:rPr lang="ru-RU" sz="2800" b="1"/>
              <a:t>Водные ресурсы суши: проблемы пресной воды;</a:t>
            </a:r>
          </a:p>
          <a:p>
            <a:r>
              <a:rPr lang="ru-RU" sz="2800" b="1"/>
              <a:t>Ресурсы Мирового океана: океан «болен».</a:t>
            </a:r>
          </a:p>
        </p:txBody>
      </p:sp>
      <p:pic>
        <p:nvPicPr>
          <p:cNvPr id="7175" name="Picture 7" descr="MP0002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7174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A2AA-870D-40AA-9509-CA07BB323E9F}" type="slidenum">
              <a:rPr lang="ru-RU"/>
              <a:pPr/>
              <a:t>30</a:t>
            </a:fld>
            <a:endParaRPr lang="ru-RU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Ресурсы Мирового океана</a:t>
            </a:r>
          </a:p>
        </p:txBody>
      </p:sp>
      <p:pic>
        <p:nvPicPr>
          <p:cNvPr id="51204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  <p:pic>
        <p:nvPicPr>
          <p:cNvPr id="51205" name="Picture 5" descr="РЕСУРСЫ МИРОВОГО ОКЕА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9275" y="1412875"/>
            <a:ext cx="7145338" cy="48244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4D20-1751-49FB-A6B4-2DC11DEBBC3B}" type="slidenum">
              <a:rPr lang="ru-RU"/>
              <a:pPr/>
              <a:t>31</a:t>
            </a:fld>
            <a:endParaRPr lang="ru-RU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Главный ресурс – морская вода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268413"/>
            <a:ext cx="7077075" cy="4810125"/>
          </a:xfrm>
        </p:spPr>
        <p:txBody>
          <a:bodyPr anchor="ctr"/>
          <a:lstStyle/>
          <a:p>
            <a:pPr algn="just"/>
            <a:r>
              <a:rPr lang="ru-RU" sz="2800" b="1" u="sng">
                <a:solidFill>
                  <a:srgbClr val="FF9933"/>
                </a:solidFill>
              </a:rPr>
              <a:t>Запасы</a:t>
            </a:r>
            <a:r>
              <a:rPr lang="ru-RU" b="1"/>
              <a:t> – </a:t>
            </a:r>
            <a:r>
              <a:rPr lang="ru-RU"/>
              <a:t>1370 млн. км</a:t>
            </a:r>
            <a:r>
              <a:rPr lang="ru-RU" baseline="30000"/>
              <a:t>3</a:t>
            </a:r>
            <a:r>
              <a:rPr lang="ru-RU"/>
              <a:t> или 96,5%;</a:t>
            </a:r>
          </a:p>
          <a:p>
            <a:pPr algn="just"/>
            <a:r>
              <a:rPr lang="ru-RU" sz="2800" b="1" u="sng">
                <a:solidFill>
                  <a:srgbClr val="FF9933"/>
                </a:solidFill>
              </a:rPr>
              <a:t>На каждого жителя планеты приходится</a:t>
            </a:r>
            <a:r>
              <a:rPr lang="ru-RU"/>
              <a:t> – 270 млн. м</a:t>
            </a:r>
            <a:r>
              <a:rPr lang="ru-RU" baseline="30000"/>
              <a:t>3</a:t>
            </a:r>
            <a:r>
              <a:rPr lang="ru-RU"/>
              <a:t> океанской воды;</a:t>
            </a:r>
          </a:p>
          <a:p>
            <a:pPr algn="just"/>
            <a:r>
              <a:rPr lang="ru-RU" sz="2800" b="1" u="sng">
                <a:solidFill>
                  <a:srgbClr val="FF9933"/>
                </a:solidFill>
              </a:rPr>
              <a:t>«живая вода»</a:t>
            </a:r>
            <a:r>
              <a:rPr lang="ru-RU"/>
              <a:t> - это 75 химических элемента таблицы Менделеева;</a:t>
            </a:r>
          </a:p>
          <a:p>
            <a:pPr algn="just"/>
            <a:r>
              <a:rPr lang="ru-RU" sz="2800" b="1" u="sng">
                <a:solidFill>
                  <a:srgbClr val="FF9933"/>
                </a:solidFill>
              </a:rPr>
              <a:t>1 км</a:t>
            </a:r>
            <a:r>
              <a:rPr lang="ru-RU" sz="2800" b="1" u="sng" baseline="30000">
                <a:solidFill>
                  <a:srgbClr val="FF9933"/>
                </a:solidFill>
              </a:rPr>
              <a:t>3</a:t>
            </a:r>
            <a:r>
              <a:rPr lang="ru-RU" sz="2800" b="1" u="sng">
                <a:solidFill>
                  <a:srgbClr val="FF9933"/>
                </a:solidFill>
              </a:rPr>
              <a:t> воды содержит</a:t>
            </a:r>
            <a:r>
              <a:rPr lang="ru-RU"/>
              <a:t> – 37 млн. тонн растворённых веществ: соли – 20 млн.т., серы – 6 млн.т., много соды, брома, алюминия, кальция, натрия, меди, тория, золота и серебра.</a:t>
            </a:r>
          </a:p>
          <a:p>
            <a:pPr algn="just"/>
            <a:endParaRPr lang="ru-RU" b="1"/>
          </a:p>
        </p:txBody>
      </p:sp>
      <p:pic>
        <p:nvPicPr>
          <p:cNvPr id="52228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3DC3-8406-407A-9F76-2D07F9A3D90E}" type="slidenum">
              <a:rPr lang="ru-RU"/>
              <a:pPr/>
              <a:t>32</a:t>
            </a:fld>
            <a:endParaRPr lang="ru-RU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0"/>
            <a:ext cx="6867525" cy="1125538"/>
          </a:xfrm>
        </p:spPr>
        <p:txBody>
          <a:bodyPr/>
          <a:lstStyle/>
          <a:p>
            <a:pPr algn="ctr"/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Минеральные ресурсы дна океана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268413"/>
            <a:ext cx="7077075" cy="4810125"/>
          </a:xfrm>
        </p:spPr>
        <p:txBody>
          <a:bodyPr anchor="ctr"/>
          <a:lstStyle/>
          <a:p>
            <a:pPr algn="just"/>
            <a:r>
              <a:rPr lang="ru-RU" sz="2800" b="1" i="1" u="sng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континентальном шельфе</a:t>
            </a:r>
            <a:r>
              <a:rPr lang="ru-RU" sz="2800" b="1" i="1" u="sng"/>
              <a:t> – </a:t>
            </a:r>
            <a:r>
              <a:rPr lang="ru-RU" sz="2800"/>
              <a:t>нефть и газ: 1/3 от общей мировой добычи. Мексиканский залив – 57 действующих скважин; Северное море – 37; Персидский залив – 21; Гвинейский залив – 15.</a:t>
            </a:r>
          </a:p>
          <a:p>
            <a:pPr algn="just"/>
            <a:r>
              <a:rPr lang="ru-RU" sz="2800" b="1" i="1" u="sng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Глубоководное ложе океана</a:t>
            </a:r>
            <a:r>
              <a:rPr lang="ru-RU" sz="2800" b="1" i="1" u="sng"/>
              <a:t> – </a:t>
            </a:r>
            <a:r>
              <a:rPr lang="ru-RU" sz="2800"/>
              <a:t>железомарганцевые конкреции;</a:t>
            </a:r>
          </a:p>
          <a:p>
            <a:pPr algn="just"/>
            <a:r>
              <a:rPr lang="ru-RU" sz="2800" b="1" i="1" u="sng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Сокровища затонувших кораблей.</a:t>
            </a:r>
          </a:p>
        </p:txBody>
      </p:sp>
      <p:pic>
        <p:nvPicPr>
          <p:cNvPr id="53252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6984-6BDF-4D6F-8F62-9FD13C43BAD3}" type="slidenum">
              <a:rPr lang="ru-RU"/>
              <a:pPr/>
              <a:t>33</a:t>
            </a:fld>
            <a:endParaRPr lang="ru-RU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0"/>
            <a:ext cx="6867525" cy="1268413"/>
          </a:xfrm>
        </p:spPr>
        <p:txBody>
          <a:bodyPr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Энергетические ресурсы дна океана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341438"/>
            <a:ext cx="7221537" cy="4824412"/>
          </a:xfrm>
        </p:spPr>
        <p:txBody>
          <a:bodyPr anchor="ctr"/>
          <a:lstStyle/>
          <a:p>
            <a:pPr marL="457200" indent="-457200" algn="just">
              <a:buFont typeface="Wingdings" pitchFamily="2" charset="2"/>
              <a:buAutoNum type="arabicPeriod"/>
            </a:pPr>
            <a:r>
              <a:rPr lang="ru-RU" b="1" u="sng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Приливные электростанции</a:t>
            </a:r>
            <a:r>
              <a:rPr lang="ru-RU"/>
              <a:t> – суммарная мощность приливов – 1-6 млрд.кВт*ч, что превышает энергию всех рек земного шара. Возможности имеются в 25-30 местах земного шара для сооружения данных электростанций. </a:t>
            </a:r>
            <a:r>
              <a:rPr lang="ru-RU" u="sng"/>
              <a:t>Самыми большими ресурсами приливной энергетики обладают</a:t>
            </a:r>
            <a:r>
              <a:rPr lang="ru-RU"/>
              <a:t>: </a:t>
            </a:r>
            <a:r>
              <a:rPr lang="ru-RU" b="1" i="1"/>
              <a:t>Россия, Франция, Канада, Великобритания, Австралия, Аргентина, США</a:t>
            </a:r>
            <a:r>
              <a:rPr lang="ru-RU"/>
              <a:t>.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r>
              <a:rPr lang="ru-RU" b="1" u="sng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Волновые электростанции</a:t>
            </a:r>
            <a:r>
              <a:rPr lang="ru-RU"/>
              <a:t>, использующие энергию морских течений.</a:t>
            </a:r>
          </a:p>
          <a:p>
            <a:pPr marL="457200" indent="-457200" algn="just">
              <a:buFont typeface="Wingdings" pitchFamily="2" charset="2"/>
              <a:buNone/>
            </a:pPr>
            <a:endParaRPr lang="ru-RU"/>
          </a:p>
        </p:txBody>
      </p:sp>
      <p:pic>
        <p:nvPicPr>
          <p:cNvPr id="54276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7934-E590-4616-9548-857AE051EB02}" type="slidenum">
              <a:rPr lang="ru-RU"/>
              <a:pPr/>
              <a:t>34</a:t>
            </a:fld>
            <a:endParaRPr lang="ru-RU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Биологические ресурсы дна океана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932363" y="1412875"/>
            <a:ext cx="4052887" cy="4665663"/>
          </a:xfrm>
        </p:spPr>
        <p:txBody>
          <a:bodyPr/>
          <a:lstStyle/>
          <a:p>
            <a:pPr algn="just"/>
            <a:r>
              <a:rPr lang="ru-RU" b="1" u="sng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Биомасса насчитывает 140 тыс. видов</a:t>
            </a:r>
            <a:r>
              <a:rPr lang="ru-RU"/>
              <a:t> – </a:t>
            </a:r>
            <a:r>
              <a:rPr lang="ru-RU" sz="2000"/>
              <a:t>это животные (рыбы, млекопитающие, моллюски, ракообразные) и растения, обитающие в его водах.</a:t>
            </a:r>
          </a:p>
          <a:p>
            <a:r>
              <a:rPr lang="ru-RU"/>
              <a:t>Основную часть биомассы составляет фитопланктон и зообентос.</a:t>
            </a:r>
          </a:p>
          <a:p>
            <a:pPr algn="just"/>
            <a:r>
              <a:rPr lang="ru-RU" b="1" u="sng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Нектон</a:t>
            </a:r>
            <a:r>
              <a:rPr lang="ru-RU"/>
              <a:t> – </a:t>
            </a:r>
            <a:r>
              <a:rPr lang="ru-RU" sz="2000"/>
              <a:t>рыбы, млекопитающие, кальмары, креветки (свыше 1 млрд.т).</a:t>
            </a:r>
          </a:p>
        </p:txBody>
      </p:sp>
      <p:pic>
        <p:nvPicPr>
          <p:cNvPr id="55300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  <p:pic>
        <p:nvPicPr>
          <p:cNvPr id="55304" name="Picture 8" descr="Разнообразие кораллов"/>
          <p:cNvPicPr>
            <a:picLocks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979613" y="1412875"/>
            <a:ext cx="2665412" cy="1998663"/>
          </a:xfrm>
          <a:noFill/>
          <a:ln/>
        </p:spPr>
      </p:pic>
      <p:pic>
        <p:nvPicPr>
          <p:cNvPr id="55305" name="Picture 9" descr="Синий краб"/>
          <p:cNvPicPr>
            <a:picLocks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1979613" y="4005263"/>
            <a:ext cx="2667000" cy="2000250"/>
          </a:xfrm>
          <a:noFill/>
          <a:ln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30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B5C8-4073-412A-9CA7-46D7000DB816}" type="slidenum">
              <a:rPr lang="ru-RU"/>
              <a:pPr/>
              <a:t>35</a:t>
            </a:fld>
            <a:endParaRPr lang="ru-RU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0"/>
            <a:ext cx="6867525" cy="1268413"/>
          </a:xfrm>
        </p:spPr>
        <p:txBody>
          <a:bodyPr/>
          <a:lstStyle/>
          <a:p>
            <a:pPr algn="ctr"/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Хозяйственное использование вод Мирового океана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2800" b="1" u="sng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Самые продуктивные акватории</a:t>
            </a:r>
            <a:r>
              <a:rPr lang="ru-RU" sz="2800"/>
              <a:t> – это северные широты: Норвегия, Дания, Великобритания, Германия, США (моря: Норвежское, Северное, Баренцево, Охотское, Японское, северные части Атлантического и Тихого океанов).</a:t>
            </a:r>
          </a:p>
          <a:p>
            <a:pPr algn="just"/>
            <a:r>
              <a:rPr lang="ru-RU" sz="2800" b="1" u="sng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Мировая добыча рыбы и морепродуктов = 110 млн.тонн в год.</a:t>
            </a:r>
          </a:p>
        </p:txBody>
      </p:sp>
      <p:pic>
        <p:nvPicPr>
          <p:cNvPr id="56324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FF9C-BC53-45DF-AAD6-42E672FBF721}" type="slidenum">
              <a:rPr lang="ru-RU"/>
              <a:pPr/>
              <a:t>36</a:t>
            </a:fld>
            <a:endParaRPr lang="ru-RU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Океан «БОЛЕН»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341438"/>
            <a:ext cx="7077075" cy="4737100"/>
          </a:xfrm>
        </p:spPr>
        <p:txBody>
          <a:bodyPr/>
          <a:lstStyle/>
          <a:p>
            <a:pPr algn="just"/>
            <a:r>
              <a:rPr lang="ru-RU" sz="2800" b="1" u="sng">
                <a:solidFill>
                  <a:srgbClr val="FF9933"/>
                </a:solidFill>
              </a:rPr>
              <a:t>В него ежегодно попадает 1 млн.тонн нефти</a:t>
            </a:r>
            <a:r>
              <a:rPr lang="ru-RU" sz="2800"/>
              <a:t> ( от катастроф танкеров и буровых платформ, слива нефти с загрязнённых судов).</a:t>
            </a:r>
          </a:p>
          <a:p>
            <a:pPr algn="just"/>
            <a:r>
              <a:rPr lang="ru-RU" sz="2800" b="1" u="sng">
                <a:solidFill>
                  <a:srgbClr val="FF9933"/>
                </a:solidFill>
              </a:rPr>
              <a:t>Отходы промышленности</a:t>
            </a:r>
            <a:r>
              <a:rPr lang="ru-RU" sz="2800"/>
              <a:t>: тяжёлые металлы, радиоактивные отходы в контейнерах и др.</a:t>
            </a:r>
          </a:p>
          <a:p>
            <a:pPr algn="just"/>
            <a:r>
              <a:rPr lang="ru-RU" sz="2800" b="1" u="sng">
                <a:solidFill>
                  <a:srgbClr val="FF9933"/>
                </a:solidFill>
              </a:rPr>
              <a:t>Более 10 тыс. туристических судов Средиземного моря выбрасывают нечистоты в море до очистки</a:t>
            </a:r>
            <a:r>
              <a:rPr lang="ru-RU" sz="2800" b="1" u="sng"/>
              <a:t>.</a:t>
            </a:r>
          </a:p>
        </p:txBody>
      </p:sp>
      <p:pic>
        <p:nvPicPr>
          <p:cNvPr id="57348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74BE-A84D-492D-A274-5D6E736B838A}" type="slidenum">
              <a:rPr lang="ru-RU"/>
              <a:pPr/>
              <a:t>37</a:t>
            </a:fld>
            <a:endParaRPr lang="ru-RU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Рекреационные  ресурсы</a:t>
            </a:r>
          </a:p>
        </p:txBody>
      </p:sp>
      <p:pic>
        <p:nvPicPr>
          <p:cNvPr id="58372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  <p:pic>
        <p:nvPicPr>
          <p:cNvPr id="58377" name="Picture 9" descr="daw19"/>
          <p:cNvPicPr>
            <a:picLocks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532063" y="1927225"/>
            <a:ext cx="2665412" cy="1998663"/>
          </a:xfrm>
          <a:noFill/>
          <a:ln/>
        </p:spPr>
      </p:pic>
      <p:pic>
        <p:nvPicPr>
          <p:cNvPr id="58378" name="Picture 10" descr="pos16"/>
          <p:cNvPicPr>
            <a:picLocks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995988" y="1927225"/>
            <a:ext cx="2665412" cy="1998663"/>
          </a:xfrm>
          <a:noFill/>
          <a:ln/>
        </p:spPr>
      </p:pic>
      <p:pic>
        <p:nvPicPr>
          <p:cNvPr id="58380" name="Picture 12" descr="ros6"/>
          <p:cNvPicPr>
            <a:picLocks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5995988" y="4078288"/>
            <a:ext cx="2667000" cy="2000250"/>
          </a:xfrm>
          <a:noFill/>
          <a:ln/>
        </p:spPr>
      </p:pic>
      <p:pic>
        <p:nvPicPr>
          <p:cNvPr id="58382" name="Picture 14" descr="daw12"/>
          <p:cNvPicPr>
            <a:picLocks noChangeAspect="1" noChangeArrowheads="1"/>
          </p:cNvPicPr>
          <p:nvPr>
            <p:ph sz="quarter" idx="3"/>
          </p:nvPr>
        </p:nvPicPr>
        <p:blipFill>
          <a:blip r:embed="rId7"/>
          <a:srcRect/>
          <a:stretch>
            <a:fillRect/>
          </a:stretch>
        </p:blipFill>
        <p:spPr>
          <a:xfrm>
            <a:off x="2532063" y="4078288"/>
            <a:ext cx="2667000" cy="2000250"/>
          </a:xfrm>
          <a:noFill/>
          <a:ln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6E38-B567-4C24-9E05-AB4332202BEF}" type="slidenum">
              <a:rPr lang="ru-RU"/>
              <a:pPr/>
              <a:t>38</a:t>
            </a:fld>
            <a:endParaRPr lang="ru-RU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Рекреационные  ресурсы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341438"/>
            <a:ext cx="7077075" cy="47371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ru-RU" b="1" u="sng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Основа отдыха  туризма</a:t>
            </a:r>
            <a:r>
              <a:rPr lang="ru-RU"/>
              <a:t>. Это как природные, так и антропогенные объекты и явления, которые могут использоваться для отдыха, туризма и восстановления здоровья.</a:t>
            </a:r>
          </a:p>
          <a:p>
            <a:pPr marL="457200" indent="-457200">
              <a:lnSpc>
                <a:spcPct val="90000"/>
              </a:lnSpc>
            </a:pPr>
            <a:r>
              <a:rPr lang="ru-RU" b="1" i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Рекреационные ресурсы делятся на 4 главных типа: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 i="1" u="sng">
                <a:solidFill>
                  <a:srgbClr val="FF9933"/>
                </a:solidFill>
              </a:rPr>
              <a:t>Рекреационно-лечебные </a:t>
            </a:r>
            <a:r>
              <a:rPr lang="ru-RU" sz="2000"/>
              <a:t>(например, лечение минеральными водами);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 i="1" u="sng">
                <a:solidFill>
                  <a:srgbClr val="FF9933"/>
                </a:solidFill>
              </a:rPr>
              <a:t>Рекреационно-оздоровительные </a:t>
            </a:r>
            <a:r>
              <a:rPr lang="ru-RU" sz="2000"/>
              <a:t>(купально-пляжные местности);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 i="1" u="sng">
                <a:solidFill>
                  <a:srgbClr val="FF9933"/>
                </a:solidFill>
              </a:rPr>
              <a:t>Рекреационно-спортивные</a:t>
            </a:r>
            <a:r>
              <a:rPr lang="ru-RU" sz="2000"/>
              <a:t> (горнолыжные базы);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 i="1" u="sng">
                <a:solidFill>
                  <a:srgbClr val="FF9933"/>
                </a:solidFill>
              </a:rPr>
              <a:t>Рекреационно-познавательные</a:t>
            </a:r>
            <a:r>
              <a:rPr lang="ru-RU"/>
              <a:t> </a:t>
            </a:r>
            <a:r>
              <a:rPr lang="ru-RU" sz="2000"/>
              <a:t>(исторические памятники).</a:t>
            </a:r>
          </a:p>
        </p:txBody>
      </p:sp>
      <p:pic>
        <p:nvPicPr>
          <p:cNvPr id="59396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2B971-A046-46BE-A71D-542EF6F8AE27}" type="slidenum">
              <a:rPr lang="ru-RU"/>
              <a:pPr/>
              <a:t>39</a:t>
            </a:fld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33375"/>
            <a:ext cx="6775450" cy="5745163"/>
          </a:xfrm>
        </p:spPr>
        <p:txBody>
          <a:bodyPr anchor="ctr"/>
          <a:lstStyle/>
          <a:p>
            <a:r>
              <a:rPr lang="ru-RU" b="1"/>
              <a:t>К природно-рекреационным ресурсам относятся</a:t>
            </a:r>
            <a:r>
              <a:rPr lang="ru-RU"/>
              <a:t> морские побережья, берега рек, озёр, горы, лесные массивы, выходы минеральных вод, лечебные грязи. Главные формы: зелёные зоны городов, заповедники и заказники, национальные парки.</a:t>
            </a:r>
          </a:p>
          <a:p>
            <a:r>
              <a:rPr lang="ru-RU" b="1"/>
              <a:t>К рекреационным ресурсам относятся культурно-исторические достопримечательности</a:t>
            </a:r>
            <a:r>
              <a:rPr lang="ru-RU"/>
              <a:t>: Московский Кремль, римский Колизей, афинский Акрополь, гробница Тадж-Махал в Агре (Индия) и др.</a:t>
            </a:r>
          </a:p>
          <a:p>
            <a:r>
              <a:rPr lang="ru-RU" b="1" u="sng">
                <a:solidFill>
                  <a:srgbClr val="FF9933"/>
                </a:solidFill>
              </a:rPr>
              <a:t>Международный туризм особенно развит в Италии, Испании, Турции, Швейцарии, Индии, Египте и других странах мира.</a:t>
            </a:r>
          </a:p>
        </p:txBody>
      </p:sp>
      <p:pic>
        <p:nvPicPr>
          <p:cNvPr id="60420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075A-08D5-4B66-A2DA-CD6D13BC09EF}" type="slidenum">
              <a:rPr lang="ru-RU"/>
              <a:pPr/>
              <a:t>4</a:t>
            </a:fld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Что есть что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08175" y="1268413"/>
            <a:ext cx="7077075" cy="4810125"/>
          </a:xfrm>
        </p:spPr>
        <p:txBody>
          <a:bodyPr/>
          <a:lstStyle/>
          <a:p>
            <a:pPr algn="just"/>
            <a:r>
              <a:rPr lang="ru-RU"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Природные ресурсы</a:t>
            </a:r>
            <a:r>
              <a:rPr lang="ru-RU" sz="2800" b="1"/>
              <a:t> – это тела и силы природы, которые при данном уровне технического и технологического развития могут быть использованы для производства материальных благ.</a:t>
            </a:r>
          </a:p>
          <a:p>
            <a:pPr algn="just">
              <a:buFont typeface="Wingdings" pitchFamily="2" charset="2"/>
              <a:buNone/>
            </a:pPr>
            <a:endParaRPr lang="ru-RU" sz="2800" b="1"/>
          </a:p>
          <a:p>
            <a:pPr algn="just"/>
            <a:r>
              <a:rPr lang="ru-RU" b="1" u="sng"/>
              <a:t>Главное свойство природных ресурсов –</a:t>
            </a:r>
            <a:r>
              <a:rPr lang="ru-RU"/>
              <a:t> </a:t>
            </a:r>
            <a:r>
              <a:rPr lang="ru-RU" b="1" i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расходуемость</a:t>
            </a:r>
            <a:r>
              <a:rPr lang="ru-RU">
                <a:solidFill>
                  <a:srgbClr val="FF9933"/>
                </a:solidFill>
              </a:rPr>
              <a:t> (</a:t>
            </a:r>
            <a:r>
              <a:rPr lang="ru-RU"/>
              <a:t>т.е. запасы имеют определенную величину) и возможность изъятия из природной среды.</a:t>
            </a:r>
          </a:p>
        </p:txBody>
      </p:sp>
      <p:pic>
        <p:nvPicPr>
          <p:cNvPr id="8199" name="Picture 7" descr="MP0002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8" grpId="0" build="p" autoUpdateAnimBg="0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D7AD-1303-494E-A68F-F64F30D10E2A}" type="slidenum">
              <a:rPr lang="ru-RU"/>
              <a:pPr/>
              <a:t>40</a:t>
            </a:fld>
            <a:endParaRPr lang="ru-RU"/>
          </a:p>
        </p:txBody>
      </p:sp>
      <p:pic>
        <p:nvPicPr>
          <p:cNvPr id="61444" name="Picture 4" descr="MP0002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  <p:sp>
        <p:nvSpPr>
          <p:cNvPr id="61445" name="WordArt 5"/>
          <p:cNvSpPr>
            <a:spLocks noChangeArrowheads="1" noChangeShapeType="1" noTextEdit="1"/>
          </p:cNvSpPr>
          <p:nvPr/>
        </p:nvSpPr>
        <p:spPr bwMode="auto">
          <a:xfrm>
            <a:off x="2484438" y="2492375"/>
            <a:ext cx="5183187" cy="1173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Спасибо за внимание!</a:t>
            </a:r>
          </a:p>
        </p:txBody>
      </p:sp>
      <p:pic>
        <p:nvPicPr>
          <p:cNvPr id="6144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PPLAUSE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27538" y="3860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2" fill="hold"/>
                                        <p:tgtEl>
                                          <p:spTgt spid="614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B48E-DAE0-414F-AF33-44B03C9CA960}" type="slidenum">
              <a:rPr lang="ru-RU"/>
              <a:pPr/>
              <a:t>5</a:t>
            </a:fld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2117725" y="188913"/>
            <a:ext cx="6867525" cy="1008062"/>
          </a:xfrm>
        </p:spPr>
        <p:txBody>
          <a:bodyPr/>
          <a:lstStyle/>
          <a:p>
            <a:pPr algn="ctr"/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Классификация природных ресурсов</a:t>
            </a:r>
          </a:p>
        </p:txBody>
      </p:sp>
      <p:pic>
        <p:nvPicPr>
          <p:cNvPr id="9223" name="Picture 7" descr="MP0002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  <p:pic>
        <p:nvPicPr>
          <p:cNvPr id="9225" name="Picture 9" descr="Классификация природных ресурс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1484313"/>
            <a:ext cx="7181850" cy="47609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8A73-D985-4AA6-A0C1-77866FCABBCC}" type="slidenum">
              <a:rPr lang="ru-RU"/>
              <a:pPr/>
              <a:t>6</a:t>
            </a:fld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По происхождению: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63713" y="1557338"/>
            <a:ext cx="7221537" cy="4521200"/>
          </a:xfrm>
        </p:spPr>
        <p:txBody>
          <a:bodyPr anchor="ctr"/>
          <a:lstStyle/>
          <a:p>
            <a:r>
              <a:rPr lang="ru-RU" sz="3200" b="1" u="sng">
                <a:solidFill>
                  <a:srgbClr val="FF9933"/>
                </a:solidFill>
              </a:rPr>
              <a:t>Полезные ископаемые</a:t>
            </a:r>
            <a:r>
              <a:rPr lang="ru-RU" sz="3200" b="1"/>
              <a:t> (минеральные ресурсы);</a:t>
            </a:r>
          </a:p>
          <a:p>
            <a:r>
              <a:rPr lang="ru-RU" sz="3200" b="1" u="sng">
                <a:solidFill>
                  <a:srgbClr val="FF9933"/>
                </a:solidFill>
              </a:rPr>
              <a:t>Климатические ресурсы</a:t>
            </a:r>
            <a:r>
              <a:rPr lang="ru-RU" sz="3200" b="1"/>
              <a:t>;</a:t>
            </a:r>
          </a:p>
          <a:p>
            <a:r>
              <a:rPr lang="ru-RU" sz="3200" b="1" u="sng">
                <a:solidFill>
                  <a:srgbClr val="FF9933"/>
                </a:solidFill>
              </a:rPr>
              <a:t>Водные</a:t>
            </a:r>
            <a:r>
              <a:rPr lang="ru-RU" sz="3200" b="1"/>
              <a:t>;</a:t>
            </a:r>
          </a:p>
          <a:p>
            <a:r>
              <a:rPr lang="ru-RU" sz="3200" b="1" u="sng">
                <a:solidFill>
                  <a:srgbClr val="FF9933"/>
                </a:solidFill>
              </a:rPr>
              <a:t>Земельные</a:t>
            </a:r>
            <a:r>
              <a:rPr lang="ru-RU" sz="3200" b="1"/>
              <a:t> (почвенные);</a:t>
            </a:r>
          </a:p>
          <a:p>
            <a:r>
              <a:rPr lang="ru-RU" sz="3200" b="1" u="sng">
                <a:solidFill>
                  <a:srgbClr val="FF9933"/>
                </a:solidFill>
              </a:rPr>
              <a:t>Биологические</a:t>
            </a:r>
            <a:r>
              <a:rPr lang="ru-RU" sz="3200" b="1">
                <a:solidFill>
                  <a:srgbClr val="FF9933"/>
                </a:solidFill>
              </a:rPr>
              <a:t>;</a:t>
            </a:r>
          </a:p>
          <a:p>
            <a:r>
              <a:rPr lang="ru-RU" sz="3200" b="1" u="sng">
                <a:solidFill>
                  <a:srgbClr val="FF9933"/>
                </a:solidFill>
              </a:rPr>
              <a:t>Ресурсы Мирового океана.</a:t>
            </a:r>
          </a:p>
        </p:txBody>
      </p:sp>
      <p:pic>
        <p:nvPicPr>
          <p:cNvPr id="10247" name="Picture 7" descr="MP0002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13FF-6B8D-4BF6-BD4E-540197448EFE}" type="slidenum">
              <a:rPr lang="ru-RU"/>
              <a:pPr/>
              <a:t>7</a:t>
            </a:fld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2117725" y="188913"/>
            <a:ext cx="6867525" cy="1008062"/>
          </a:xfrm>
        </p:spPr>
        <p:txBody>
          <a:bodyPr/>
          <a:lstStyle/>
          <a:p>
            <a:pPr algn="ctr"/>
            <a:r>
              <a:rPr lang="ru-RU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По исчерпаемости: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835150" y="1484313"/>
            <a:ext cx="7150100" cy="4681537"/>
          </a:xfrm>
        </p:spPr>
        <p:txBody>
          <a:bodyPr anchor="ctr"/>
          <a:lstStyle/>
          <a:p>
            <a:pPr marL="457200" indent="-457200"/>
            <a:r>
              <a:rPr lang="ru-RU" sz="2800" b="1" u="sng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Исчерпаемые: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2800" b="1" i="1"/>
              <a:t>Невозобновимые</a:t>
            </a:r>
            <a:r>
              <a:rPr lang="ru-RU" sz="2800" b="1"/>
              <a:t> (</a:t>
            </a:r>
            <a:r>
              <a:rPr lang="ru-RU"/>
              <a:t>минералы, руды цветных металлов, сера и т.п.);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/>
              <a:t> </a:t>
            </a:r>
            <a:r>
              <a:rPr lang="ru-RU" sz="2800" b="1" i="1"/>
              <a:t>возобновимые </a:t>
            </a:r>
            <a:r>
              <a:rPr lang="ru-RU" sz="2800"/>
              <a:t>(</a:t>
            </a:r>
            <a:r>
              <a:rPr lang="ru-RU"/>
              <a:t>земля, вода, воздух, почвенные, гидроэнергетические);</a:t>
            </a:r>
          </a:p>
          <a:p>
            <a:pPr marL="457200" indent="-457200"/>
            <a:r>
              <a:rPr lang="ru-RU" sz="2800" b="1" u="sng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Неисчерпаемые: </a:t>
            </a:r>
            <a:r>
              <a:rPr lang="ru-RU"/>
              <a:t>энергия солнца, геотермальная, ветра, морских приливов и отливов, течений.</a:t>
            </a:r>
            <a:endParaRPr lang="ru-RU" b="1" u="sng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buFont typeface="Wingdings" pitchFamily="2" charset="2"/>
              <a:buNone/>
            </a:pPr>
            <a:endParaRPr lang="ru-RU"/>
          </a:p>
        </p:txBody>
      </p:sp>
      <p:pic>
        <p:nvPicPr>
          <p:cNvPr id="11271" name="Picture 7" descr="MP0002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  <p:bldP spid="11270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9D5-22D2-43BF-AD21-368BC813244F}" type="slidenum">
              <a:rPr lang="ru-RU"/>
              <a:pPr/>
              <a:t>8</a:t>
            </a:fld>
            <a:endParaRPr 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По применению: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79613" y="1412875"/>
            <a:ext cx="7005637" cy="4665663"/>
          </a:xfrm>
        </p:spPr>
        <p:txBody>
          <a:bodyPr/>
          <a:lstStyle/>
          <a:p>
            <a:r>
              <a:rPr lang="ru-RU" b="1" u="sng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промышленности: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ru-RU" b="1" i="1"/>
              <a:t>Топливно-энергетические;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ru-RU" b="1" i="1"/>
              <a:t>Металлургические;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ru-RU" b="1" i="1"/>
              <a:t>Химическое и прочее сырьё.</a:t>
            </a:r>
          </a:p>
          <a:p>
            <a:r>
              <a:rPr lang="ru-RU" b="1" u="sng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сельского хозяйства: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ru-RU" b="1" i="1"/>
              <a:t>Земельные;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ru-RU" b="1" i="1"/>
              <a:t>Почвенные;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ru-RU" b="1" i="1"/>
              <a:t>Агроклиматические.</a:t>
            </a:r>
          </a:p>
          <a:p>
            <a:r>
              <a:rPr lang="ru-RU" b="1" u="sng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отдыха и туризма: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ru-RU" b="1" i="1"/>
              <a:t>Рекреационные ресурсы.</a:t>
            </a:r>
          </a:p>
        </p:txBody>
      </p:sp>
      <p:pic>
        <p:nvPicPr>
          <p:cNvPr id="12295" name="Picture 7" descr="MP0002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4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1151-A8F8-4C28-97E2-06B174083317}" type="slidenum">
              <a:rPr lang="ru-RU"/>
              <a:pPr/>
              <a:t>9</a:t>
            </a:fld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2117725" y="0"/>
            <a:ext cx="6867525" cy="1268413"/>
          </a:xfrm>
        </p:spPr>
        <p:txBody>
          <a:bodyPr/>
          <a:lstStyle/>
          <a:p>
            <a:pPr algn="ctr"/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Ресурсообеспеченность 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79613" y="1341438"/>
            <a:ext cx="7005637" cy="4737100"/>
          </a:xfrm>
        </p:spPr>
        <p:txBody>
          <a:bodyPr/>
          <a:lstStyle/>
          <a:p>
            <a:pPr marL="457200" indent="-457200" algn="just">
              <a:lnSpc>
                <a:spcPct val="80000"/>
              </a:lnSpc>
            </a:pPr>
            <a:r>
              <a:rPr lang="ru-RU" sz="2800" b="1" u="sng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Ресурсообеспеченность</a:t>
            </a:r>
            <a:r>
              <a:rPr lang="ru-RU" sz="2000"/>
              <a:t> – </a:t>
            </a:r>
            <a:r>
              <a:rPr lang="ru-RU" sz="2800"/>
              <a:t>это соотношение  между величиной природных ресурсов и размерами их использования</a:t>
            </a:r>
            <a:r>
              <a:rPr lang="ru-RU"/>
              <a:t>.</a:t>
            </a:r>
            <a:r>
              <a:rPr lang="ru-RU" sz="2000"/>
              <a:t> </a:t>
            </a:r>
            <a:r>
              <a:rPr lang="ru-RU" sz="2000" i="1"/>
              <a:t>Она измеряется либо количеством лет, на которое должно хватить данного ресурса, либо его запасами из расчёта на душу населения.</a:t>
            </a:r>
          </a:p>
          <a:p>
            <a:pPr marL="457200" indent="-457200" algn="just">
              <a:lnSpc>
                <a:spcPct val="80000"/>
              </a:lnSpc>
              <a:buFont typeface="Wingdings" pitchFamily="2" charset="2"/>
              <a:buNone/>
            </a:pPr>
            <a:endParaRPr lang="ru-RU" sz="2000" i="1"/>
          </a:p>
          <a:p>
            <a:pPr marL="457200" indent="-457200" algn="just">
              <a:lnSpc>
                <a:spcPct val="80000"/>
              </a:lnSpc>
            </a:pPr>
            <a:r>
              <a:rPr lang="ru-RU" u="sng"/>
              <a:t>На показатель ресурсообеспеченности влияют:</a:t>
            </a:r>
          </a:p>
          <a:p>
            <a:pPr marL="457200" indent="-4572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000"/>
              <a:t>Богатство или бедность территории природными ресурсами;</a:t>
            </a:r>
          </a:p>
          <a:p>
            <a:pPr marL="457200" indent="-4572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000"/>
              <a:t>Масштабы их извлечения (потребления).</a:t>
            </a:r>
          </a:p>
          <a:p>
            <a:pPr marL="457200" indent="-457200" algn="just">
              <a:lnSpc>
                <a:spcPct val="80000"/>
              </a:lnSpc>
              <a:buFont typeface="Wingdings" pitchFamily="2" charset="2"/>
              <a:buNone/>
            </a:pPr>
            <a:endParaRPr lang="ru-RU" sz="2000"/>
          </a:p>
          <a:p>
            <a:pPr marL="457200" indent="-457200" algn="just">
              <a:lnSpc>
                <a:spcPct val="80000"/>
              </a:lnSpc>
              <a:buFont typeface="Wingdings" pitchFamily="2" charset="2"/>
              <a:buNone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Россия, США, Китай, Индия, Бразилия, Австралия – эти государства обеспечены практически всеми природными ресурсами.</a:t>
            </a:r>
          </a:p>
        </p:txBody>
      </p:sp>
      <p:pic>
        <p:nvPicPr>
          <p:cNvPr id="13319" name="Picture 7" descr="MP0002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18" grpId="0" build="p" autoUpdateAnimBg="0" advAuto="0"/>
    </p:bldLst>
  </p:timing>
</p:sld>
</file>

<file path=ppt/theme/theme1.xml><?xml version="1.0" encoding="utf-8"?>
<a:theme xmlns:a="http://schemas.openxmlformats.org/drawingml/2006/main" name="Employee Orientation">
  <a:themeElements>
    <a:clrScheme name="Employee Orientation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Employee Ori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Employee Orientation</Template>
  <TotalTime>496</TotalTime>
  <Words>1638</Words>
  <Application>Microsoft PowerPoint 7.0</Application>
  <PresentationFormat>Экран (4:3)</PresentationFormat>
  <Paragraphs>231</Paragraphs>
  <Slides>40</Slides>
  <Notes>11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Times New Roman</vt:lpstr>
      <vt:lpstr>Arial</vt:lpstr>
      <vt:lpstr>Wingdings</vt:lpstr>
      <vt:lpstr>Employee Orientation</vt:lpstr>
      <vt:lpstr>Добро пожаловать!</vt:lpstr>
      <vt:lpstr>Цель занятия:</vt:lpstr>
      <vt:lpstr>Мы узнаем:</vt:lpstr>
      <vt:lpstr>Что есть что</vt:lpstr>
      <vt:lpstr>Классификация природных ресурсов</vt:lpstr>
      <vt:lpstr>По происхождению:</vt:lpstr>
      <vt:lpstr>По исчерпаемости:</vt:lpstr>
      <vt:lpstr>По применению:</vt:lpstr>
      <vt:lpstr>Ресурсообеспеченность </vt:lpstr>
      <vt:lpstr>Земельные ресурсы мира</vt:lpstr>
      <vt:lpstr>Земельные ресурсы:  два противоположных процесса</vt:lpstr>
      <vt:lpstr>Сельское хозяйство мира</vt:lpstr>
      <vt:lpstr>Сельское хозяйство мира</vt:lpstr>
      <vt:lpstr>Пустыня </vt:lpstr>
      <vt:lpstr>Минеральные ресурсы. Достаточно ли их?</vt:lpstr>
      <vt:lpstr>Минеральные ресурсы мира</vt:lpstr>
      <vt:lpstr>Распространение полезных ископаемых в земной коре подчиняется геологическим (тектоническим) закономерностям:</vt:lpstr>
      <vt:lpstr>Топливно - энергетические ресурсы</vt:lpstr>
      <vt:lpstr>Топливно - энергетические ресурсы</vt:lpstr>
      <vt:lpstr>Драгоценные камни и металлы</vt:lpstr>
      <vt:lpstr>Драгоценные камни и металлы</vt:lpstr>
      <vt:lpstr>Драгоценные камни и металлы</vt:lpstr>
      <vt:lpstr>Водные ресурсы суши: проблема пресной воды</vt:lpstr>
      <vt:lpstr>Водные ресурсы суши: проблема пресной воды.</vt:lpstr>
      <vt:lpstr>Главные потребители пресной воды</vt:lpstr>
      <vt:lpstr>Слайд 26</vt:lpstr>
      <vt:lpstr>Растительные ресурсы</vt:lpstr>
      <vt:lpstr>Слайд 28</vt:lpstr>
      <vt:lpstr>Слайд 29</vt:lpstr>
      <vt:lpstr>Ресурсы Мирового океана</vt:lpstr>
      <vt:lpstr>Главный ресурс – морская вода</vt:lpstr>
      <vt:lpstr>Минеральные ресурсы дна океана</vt:lpstr>
      <vt:lpstr>Энергетические ресурсы дна океана</vt:lpstr>
      <vt:lpstr>Биологические ресурсы дна океана</vt:lpstr>
      <vt:lpstr>Хозяйственное использование вод Мирового океана</vt:lpstr>
      <vt:lpstr>Океан «БОЛЕН»</vt:lpstr>
      <vt:lpstr>Рекреационные  ресурсы</vt:lpstr>
      <vt:lpstr>Рекреационные  ресурсы</vt:lpstr>
      <vt:lpstr>Слайд 39</vt:lpstr>
      <vt:lpstr>Слайд 40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пожаловать!</dc:title>
  <dc:creator>Головина Елена Анатольевна</dc:creator>
  <cp:lastModifiedBy>Головина Елена Анатольевна</cp:lastModifiedBy>
  <cp:revision>14</cp:revision>
  <cp:lastPrinted>1601-01-01T00:00:00Z</cp:lastPrinted>
  <dcterms:created xsi:type="dcterms:W3CDTF">2007-01-08T14:18:24Z</dcterms:created>
  <dcterms:modified xsi:type="dcterms:W3CDTF">2009-02-08T19:29:31Z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