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59" r:id="rId13"/>
    <p:sldId id="274" r:id="rId14"/>
    <p:sldId id="260" r:id="rId15"/>
    <p:sldId id="261" r:id="rId16"/>
    <p:sldId id="275" r:id="rId17"/>
    <p:sldId id="262" r:id="rId18"/>
    <p:sldId id="263" r:id="rId19"/>
    <p:sldId id="26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65" r:id="rId33"/>
  </p:sldIdLst>
  <p:sldSz cx="9144000" cy="6858000" type="screen4x3"/>
  <p:notesSz cx="9398000" cy="6934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FF9900"/>
    <a:srgbClr val="000B10"/>
    <a:srgbClr val="000000"/>
    <a:srgbClr val="FFFF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4" autoAdjust="0"/>
  </p:normalViewPr>
  <p:slideViewPr>
    <p:cSldViewPr>
      <p:cViewPr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70513" y="0"/>
            <a:ext cx="4027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78600"/>
            <a:ext cx="4027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70513" y="6578600"/>
            <a:ext cx="4027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A99F438-EB19-43BC-8C7C-00C3C75911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70513" y="0"/>
            <a:ext cx="40274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938463" y="506413"/>
            <a:ext cx="3522662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17875"/>
            <a:ext cx="6918325" cy="3090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78600"/>
            <a:ext cx="40274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70513" y="6578600"/>
            <a:ext cx="40274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65A5CC10-4B43-402B-8849-1A8BD1265E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C23C6-72EE-456E-ACF3-CC59993FAE70}" type="slidenum">
              <a:rPr lang="ru-RU"/>
              <a:pPr/>
              <a:t>1</a:t>
            </a:fld>
            <a:endParaRPr lang="ru-RU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D150A-81EB-413C-A029-C7BCAFD4A446}" type="slidenum">
              <a:rPr lang="ru-RU"/>
              <a:pPr/>
              <a:t>12</a:t>
            </a:fld>
            <a:endParaRPr lang="ru-RU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5393D-CF42-4B83-B875-D28B0B95C409}" type="slidenum">
              <a:rPr lang="ru-RU"/>
              <a:pPr/>
              <a:t>14</a:t>
            </a:fld>
            <a:endParaRPr lang="ru-RU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709A1-DB45-486E-8970-05942D226047}" type="slidenum">
              <a:rPr lang="ru-RU"/>
              <a:pPr/>
              <a:t>15</a:t>
            </a:fld>
            <a:endParaRPr lang="ru-RU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B9CEC-30FD-4C61-BC1F-A81EF58EA93B}" type="slidenum">
              <a:rPr lang="ru-RU"/>
              <a:pPr/>
              <a:t>17</a:t>
            </a:fld>
            <a:endParaRPr lang="ru-RU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57F1C-1E7A-4A08-9B51-57D6B7E27EE3}" type="slidenum">
              <a:rPr lang="ru-RU"/>
              <a:pPr/>
              <a:t>18</a:t>
            </a:fld>
            <a:endParaRPr lang="ru-RU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C14E-985A-486C-B65A-F76DE2F55CD8}" type="slidenum">
              <a:rPr lang="ru-RU"/>
              <a:pPr/>
              <a:t>19</a:t>
            </a:fld>
            <a:endParaRPr lang="ru-RU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7D92F-D5B7-4219-B168-8AF5FF617813}" type="slidenum">
              <a:rPr lang="ru-RU"/>
              <a:pPr/>
              <a:t>28</a:t>
            </a:fld>
            <a:endParaRPr lang="ru-RU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слайдах: слева – король и королева Испании. Справа – королева Великобритании с супругом. Все они являются представителями действующих монархий. Звучит гимн Испании.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8BBBC-7A89-403A-B466-7D18C6A8B130}" type="slidenum">
              <a:rPr lang="ru-RU"/>
              <a:pPr/>
              <a:t>32</a:t>
            </a:fld>
            <a:endParaRPr lang="ru-RU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E7CF3-22CF-4AAD-B866-48EE38DDEDBA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08ABE-0A9B-4125-9901-3B7EE25C351A}" type="slidenum">
              <a:rPr lang="ru-RU"/>
              <a:pPr/>
              <a:t>3</a:t>
            </a:fld>
            <a:endParaRPr lang="ru-RU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5280-E2D3-4414-90B8-1A27274961DC}" type="slidenum">
              <a:rPr lang="ru-RU"/>
              <a:pPr/>
              <a:t>4</a:t>
            </a:fld>
            <a:endParaRPr lang="ru-RU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466F4-063C-481B-94C0-198F8634983B}" type="slidenum">
              <a:rPr lang="ru-RU"/>
              <a:pPr/>
              <a:t>5</a:t>
            </a:fld>
            <a:endParaRPr lang="ru-RU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56D49-F38B-46F5-8641-64025EED36F3}" type="slidenum">
              <a:rPr lang="ru-RU"/>
              <a:pPr/>
              <a:t>6</a:t>
            </a:fld>
            <a:endParaRPr lang="ru-RU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08DEF-1120-4CE7-867D-B9455D3A8440}" type="slidenum">
              <a:rPr lang="ru-RU"/>
              <a:pPr/>
              <a:t>7</a:t>
            </a:fld>
            <a:endParaRPr lang="ru-RU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До </a:t>
            </a:r>
            <a:r>
              <a:rPr lang="en-US"/>
              <a:t>V </a:t>
            </a:r>
            <a:r>
              <a:rPr lang="ru-RU"/>
              <a:t>века н.э. – возникновение и крушение первых государств: Древнего Египта, Карфагена, Древней Греции ,Древнего Рима. Эти государства внесли огромный вклад в развитие мировой цивилизации. Вместе с тем уже тогда главным средством территориальных изменений стала война, угроза применения силы.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EF92B-D9C4-49B4-9549-27764530750F}" type="slidenum">
              <a:rPr lang="ru-RU"/>
              <a:pPr/>
              <a:t>8</a:t>
            </a:fld>
            <a:endParaRPr lang="ru-RU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 – XVI</a:t>
            </a:r>
            <a:r>
              <a:rPr lang="ru-RU"/>
              <a:t> вв. – возникновение крупных феодальных государств в Европе и Азии. Киевская Русь, Византия, Московское (Русское) государство, «Священная Римская империя», Португалия, Англия, Испания – вот далеко не полный перечень государств, существовавших в среднековье.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E57FA-06A4-4014-AB63-C73E34212476}" type="slidenum">
              <a:rPr lang="ru-RU"/>
              <a:pPr/>
              <a:t>11</a:t>
            </a:fld>
            <a:endParaRPr lang="ru-RU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Здесь можно выделить два этапа: новейший и современный. Новейший (первая половина ХХ в.) характеризуется формированием социалистических стран, распадом колониальной системы. Современный – возникновение мировой социалистической системы, образование независимых государств в Азии и Африке, крушение социалистической системы и новые изменения на карте мира.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3084" name="Group 12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3082" name="Group 10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3074" name="AutoShape 2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" name="AutoShape 3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" name="Rectangle 4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3077" name="Oval 5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3078" name="Rectangle 6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3079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3080" name="Arc 8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1" name="Freeform 9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F1A7F3-9571-4C87-9F21-7456DBA5D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FEE65-FBED-47FB-AD75-D1F3263EA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ABBBE-DFF0-4E95-9801-C02C5C7092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95400" y="19050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3CA8CE-BB27-4C82-A68E-162501910F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9123A-C62A-44B0-9548-9F819FEEA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9372-94D5-4050-90B1-136E408F70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BF88F-5952-4327-A6E7-BA1E3BE53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8D3C-4BE0-4EC4-955E-F345BACDD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CE2D4-EF86-4C65-829D-953E10E07B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CACB-3F1C-465E-B682-BA1737A83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260A4-4829-4993-A22D-4AEEA76B9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69EF-6E39-446D-96A5-E549F451CB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1" name="voltag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ru-RU"/>
              <a:t>преподаватель: Головина Е.А.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A066861-367D-4F1D-9F26-902ED049CE6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9" name="Group 15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031" name="Rectangle 7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5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ru-RU" sz="2400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ru-RU" sz="2400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ru-RU" sz="2400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ru-RU" sz="2400"/>
              </a:p>
            </p:txBody>
          </p:sp>
          <p:sp>
            <p:nvSpPr>
              <p:cNvPr id="1038" name="Arc 14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mb/>
    <p:sndAc>
      <p:stSnd>
        <p:snd r:embed="rId14" name="voltage.wav" builtIn="1"/>
      </p:stSnd>
    </p:sndAc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4;&#1080;&#1088;&#1077;&#1082;&#1090;&#1086;&#1088;\&#1056;&#1072;&#1073;&#1086;&#1095;&#1080;&#1081;%20&#1089;&#1090;&#1086;&#1083;\&#1087;&#1088;&#1077;&#1079;&#1077;&#1085;&#1090;&#1072;&#1094;&#1080;&#1080;\&#1084;&#1091;&#1079;&#1099;&#1082;&#1072;%20&#1076;&#1083;&#1103;%20&#1087;&#1088;&#1077;&#1079;&#1077;&#1085;&#1090;&#1072;&#1094;&#1080;&#1081;\as_remix_15.2_1.0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8;&#1077;&#1082;&#1090;&#1086;&#1088;\&#1056;&#1072;&#1073;&#1086;&#1095;&#1080;&#1081;%20&#1089;&#1090;&#1086;&#1083;\&#1087;&#1088;&#1077;&#1079;&#1077;&#1085;&#1090;&#1072;&#1094;&#1080;&#1080;\LandInfo\world\spain.mi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8;&#1077;&#1082;&#1090;&#1086;&#1088;\&#1056;&#1072;&#1073;&#1086;&#1095;&#1080;&#1081;%20&#1089;&#1090;&#1086;&#1083;\&#1087;&#1088;&#1077;&#1079;&#1077;&#1085;&#1090;&#1072;&#1094;&#1080;&#1080;\&#1084;&#1091;&#1079;&#1099;&#1082;&#1072;%20&#1076;&#1083;&#1103;%20&#1087;&#1088;&#1077;&#1079;&#1077;&#1085;&#1090;&#1072;&#1094;&#1080;&#1081;\PAPER_01.MID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2714612" y="6072206"/>
            <a:ext cx="4662510" cy="457200"/>
          </a:xfrm>
        </p:spPr>
        <p:txBody>
          <a:bodyPr/>
          <a:lstStyle/>
          <a:p>
            <a:r>
              <a:rPr lang="ru-RU" dirty="0"/>
              <a:t>преподаватель: Головина </a:t>
            </a:r>
            <a:r>
              <a:rPr lang="ru-RU" dirty="0" smtClean="0"/>
              <a:t>Елена Анатольевна</a:t>
            </a:r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/>
              <a:t>Современная политическая карта мира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4106" name="Picture 10" descr="MP0002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997200"/>
            <a:ext cx="1423987" cy="1727200"/>
          </a:xfrm>
          <a:prstGeom prst="rect">
            <a:avLst/>
          </a:prstGeom>
          <a:noFill/>
        </p:spPr>
      </p:pic>
      <p:pic>
        <p:nvPicPr>
          <p:cNvPr id="4107" name="as_remix_15.2_1.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19700" y="54451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4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674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  <p:bldLst>
      <p:bldP spid="4102" grpId="0"/>
      <p:bldP spid="41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Колониальный этап</a:t>
            </a:r>
          </a:p>
        </p:txBody>
      </p:sp>
      <p:pic>
        <p:nvPicPr>
          <p:cNvPr id="5632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628775"/>
            <a:ext cx="7343775" cy="47212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Постколониальный (современный) этап</a:t>
            </a:r>
          </a:p>
        </p:txBody>
      </p:sp>
      <p:pic>
        <p:nvPicPr>
          <p:cNvPr id="59397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7613650" cy="473868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827088" y="1916113"/>
            <a:ext cx="806608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2800" b="1"/>
              <a:t>   Здесь можно выделить два этапа: новейший и современный.   </a:t>
            </a:r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Новейший </a:t>
            </a:r>
            <a:r>
              <a:rPr lang="ru-RU" sz="2800" b="1"/>
              <a:t>    (первая половина ХХ в.) характеризуется формированием социалистических стран, распадом колониальной системы. </a:t>
            </a:r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Современный</a:t>
            </a:r>
            <a:r>
              <a:rPr lang="ru-RU" sz="2800" b="1"/>
              <a:t> – возникновение мировой социалистической системы, образование независимых государств в Азии и Африке, крушение социалистической системы и новые изменения на карте мира.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Постколониальный этап:</a:t>
            </a:r>
          </a:p>
        </p:txBody>
      </p:sp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graphicFrame>
        <p:nvGraphicFramePr>
          <p:cNvPr id="63495" name="Organization Chart 7"/>
          <p:cNvGraphicFramePr>
            <a:graphicFrameLocks/>
          </p:cNvGraphicFramePr>
          <p:nvPr>
            <p:ph type="dgm" idx="1"/>
          </p:nvPr>
        </p:nvGraphicFramePr>
        <p:xfrm>
          <a:off x="973138" y="404813"/>
          <a:ext cx="7991475" cy="5761037"/>
        </p:xfrm>
        <a:graphic>
          <a:graphicData uri="http://schemas.openxmlformats.org/drawingml/2006/compatibility">
            <com:legacyDrawing xmlns:com="http://schemas.openxmlformats.org/drawingml/2006/compatibility" spid="_x0000_s63495"/>
          </a:graphicData>
        </a:graphic>
      </p:graphicFrame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349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476250"/>
            <a:ext cx="7993062" cy="2592388"/>
          </a:xfrm>
        </p:spPr>
        <p:txBody>
          <a:bodyPr/>
          <a:lstStyle/>
          <a:p>
            <a:pPr lvl="1" algn="ctr">
              <a:lnSpc>
                <a:spcPct val="75000"/>
              </a:lnSpc>
              <a:buFontTx/>
              <a:buNone/>
            </a:pPr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 современной</a:t>
            </a:r>
          </a:p>
          <a:p>
            <a:pPr lvl="1" algn="ctr">
              <a:lnSpc>
                <a:spcPct val="75000"/>
              </a:lnSpc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политической карте мира</a:t>
            </a:r>
          </a:p>
          <a:p>
            <a:pPr lvl="1" algn="ctr">
              <a:lnSpc>
                <a:spcPct val="75000"/>
              </a:lnSpc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сегодня около </a:t>
            </a:r>
          </a:p>
          <a:p>
            <a:pPr lvl="1" algn="ctr">
              <a:lnSpc>
                <a:spcPct val="75000"/>
              </a:lnSpc>
              <a:buFontTx/>
              <a:buNone/>
            </a:pPr>
            <a:r>
              <a:rPr lang="ru-RU" sz="48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230 </a:t>
            </a:r>
            <a:r>
              <a:rPr lang="ru-RU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стран и территорий.</a:t>
            </a:r>
          </a:p>
        </p:txBody>
      </p:sp>
      <p:pic>
        <p:nvPicPr>
          <p:cNvPr id="9223" name="Picture 7" descr="Ватик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141663"/>
            <a:ext cx="2466975" cy="1851025"/>
          </a:xfrm>
          <a:prstGeom prst="rect">
            <a:avLst/>
          </a:prstGeom>
          <a:noFill/>
        </p:spPr>
      </p:pic>
      <p:pic>
        <p:nvPicPr>
          <p:cNvPr id="9224" name="Picture 8" descr="Всемирный торговый цент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365625"/>
            <a:ext cx="2592387" cy="1944688"/>
          </a:xfrm>
          <a:prstGeom prst="rect">
            <a:avLst/>
          </a:prstGeom>
          <a:noFill/>
        </p:spPr>
      </p:pic>
      <p:pic>
        <p:nvPicPr>
          <p:cNvPr id="9225" name="Picture 9" descr="Квебе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3141663"/>
            <a:ext cx="2513012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Конфликты на современной карте мира</a:t>
            </a:r>
          </a:p>
        </p:txBody>
      </p:sp>
      <p:pic>
        <p:nvPicPr>
          <p:cNvPr id="10247" name="Picture 7" descr="Конфликты в современном ми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7469187" cy="47529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60350"/>
            <a:ext cx="7916862" cy="5976938"/>
          </a:xfrm>
        </p:spPr>
        <p:txBody>
          <a:bodyPr anchor="ctr"/>
          <a:lstStyle/>
          <a:p>
            <a:pPr algn="just"/>
            <a:r>
              <a:rPr lang="ru-RU" sz="2400" b="1" u="sng"/>
              <a:t>Признаки конфликта проявляются в столкновении сил, сторон, интересов. В качестве объекта конфликта может выступать как фрагмент материальной, социально-политической или духовной реальности, так и территория, её недра, социальный статус, распределение власти, язык и культурные ценности.</a:t>
            </a:r>
          </a:p>
          <a:p>
            <a:pPr algn="just"/>
            <a:r>
              <a:rPr lang="ru-RU" sz="2400"/>
              <a:t>Анализируя пространственное расположение очагов крупнейших конфликтов, можно выявить определённую закономерность в их расположении.</a:t>
            </a:r>
          </a:p>
          <a:p>
            <a:pPr algn="just"/>
            <a:r>
              <a:rPr lang="ru-RU" sz="2400" b="1" i="1">
                <a:solidFill>
                  <a:srgbClr val="FF9900"/>
                </a:solidFill>
              </a:rPr>
              <a:t>Большинство очагов тяготеют к дуге, проходящей от Британских островов через Среднюю Европу, Балканы, Кавказ к Индокитаю.</a:t>
            </a: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pic>
        <p:nvPicPr>
          <p:cNvPr id="11272" name="Picture 8" descr="Израиле-палестинский конфлик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49275"/>
            <a:ext cx="3763962" cy="2822575"/>
          </a:xfrm>
          <a:prstGeom prst="rect">
            <a:avLst/>
          </a:prstGeom>
          <a:noFill/>
        </p:spPr>
      </p:pic>
      <p:pic>
        <p:nvPicPr>
          <p:cNvPr id="11273" name="Picture 9" descr="Последствия взрыва в Хиросим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49275"/>
            <a:ext cx="3743325" cy="2786063"/>
          </a:xfrm>
          <a:prstGeom prst="rect">
            <a:avLst/>
          </a:prstGeom>
          <a:noFill/>
        </p:spPr>
      </p:pic>
      <p:pic>
        <p:nvPicPr>
          <p:cNvPr id="11274" name="Picture 10" descr="Беженцы и иммигрант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500438"/>
            <a:ext cx="3743325" cy="2736850"/>
          </a:xfrm>
          <a:prstGeom prst="rect">
            <a:avLst/>
          </a:prstGeom>
          <a:noFill/>
        </p:spPr>
      </p:pic>
      <p:pic>
        <p:nvPicPr>
          <p:cNvPr id="11275" name="Picture 11" descr="nem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3500438"/>
            <a:ext cx="3762375" cy="27368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Группировки стран мира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размерам территории;</a:t>
            </a:r>
          </a:p>
          <a:p>
            <a:pPr lvl="1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численности населения;</a:t>
            </a:r>
          </a:p>
          <a:p>
            <a:pPr lvl="1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географическому положению</a:t>
            </a:r>
            <a:r>
              <a:rPr lang="ru-RU" sz="3600" b="1"/>
              <a:t>.</a:t>
            </a:r>
          </a:p>
        </p:txBody>
      </p:sp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12838"/>
          </a:xfrm>
        </p:spPr>
        <p:txBody>
          <a:bodyPr/>
          <a:lstStyle/>
          <a:p>
            <a:r>
              <a:rPr lang="ru-RU" sz="4000"/>
              <a:t>Группировка стран мира по размерам территории: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1905000"/>
            <a:ext cx="7920037" cy="4403725"/>
          </a:xfrm>
        </p:spPr>
        <p:txBody>
          <a:bodyPr anchor="ctr"/>
          <a:lstStyle/>
          <a:p>
            <a:pPr lvl="1" algn="just">
              <a:lnSpc>
                <a:spcPct val="90000"/>
              </a:lnSpc>
            </a:pPr>
            <a:r>
              <a:rPr lang="ru-RU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Большие (страны-гиганты).</a:t>
            </a:r>
            <a:r>
              <a:rPr lang="ru-RU" sz="2400"/>
              <a:t> Таких стран всего 7. Площадь их более 3 млн.кв.км.: 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Россия, Канада, Китай, США, Бразилия, Австралия, Индия;</a:t>
            </a:r>
          </a:p>
          <a:p>
            <a:pPr lvl="1" algn="just">
              <a:lnSpc>
                <a:spcPct val="90000"/>
              </a:lnSpc>
            </a:pPr>
            <a:r>
              <a:rPr lang="ru-RU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«крупные» страны</a:t>
            </a:r>
            <a:r>
              <a:rPr lang="ru-RU" sz="2400"/>
              <a:t> – страны Европы. Их площадь более 500 тыс.кв.км.(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Франция, Испания</a:t>
            </a:r>
            <a:r>
              <a:rPr lang="ru-RU" sz="2400"/>
              <a:t>). Площадь более 1 млн.кв.км. у стран: 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Судан, Алжир, Ливия</a:t>
            </a:r>
            <a:r>
              <a:rPr lang="ru-RU" sz="2400"/>
              <a:t>;</a:t>
            </a:r>
          </a:p>
          <a:p>
            <a:pPr lvl="1" algn="just">
              <a:lnSpc>
                <a:spcPct val="90000"/>
              </a:lnSpc>
            </a:pPr>
            <a:r>
              <a:rPr lang="ru-RU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Микрогосударства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/>
              <a:t>– страны Европы   - </a:t>
            </a:r>
            <a:r>
              <a:rPr lang="ru-RU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Андорра, Лихтенштейн, Монако, Сан-Марино, Ватикан, Сингапур</a:t>
            </a:r>
            <a:r>
              <a:rPr lang="ru-RU" sz="2400"/>
              <a:t> и др. островные государства.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Цель занятия: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1557338"/>
            <a:ext cx="7453313" cy="4824412"/>
          </a:xfrm>
        </p:spPr>
        <p:txBody>
          <a:bodyPr/>
          <a:lstStyle/>
          <a:p>
            <a:pPr algn="just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Рассмотреть особенности различных исторических эпох и этапов формирования современной политической карты мира, её количественные и качественные сдвиги;</a:t>
            </a:r>
          </a:p>
          <a:p>
            <a:pPr algn="just"/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Изучить типологию стран, основанную на качественных признаках учитывающих уровень социально-экономического развития  стран.</a:t>
            </a:r>
          </a:p>
        </p:txBody>
      </p:sp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039813"/>
          </a:xfrm>
        </p:spPr>
        <p:txBody>
          <a:bodyPr/>
          <a:lstStyle/>
          <a:p>
            <a:r>
              <a:rPr lang="ru-RU" sz="3200"/>
              <a:t>Группировка стран мира по численности населения: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993062" cy="4679950"/>
          </a:xfrm>
        </p:spPr>
        <p:txBody>
          <a:bodyPr anchor="ctr"/>
          <a:lstStyle/>
          <a:p>
            <a:pPr algn="just"/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Страны – гиганты</a:t>
            </a:r>
            <a:r>
              <a:rPr lang="ru-RU" sz="2800"/>
              <a:t> (свыше 100 млн.чел.) – Китай, Индия, США, Индонезия, Бразилия, Пакистан, Россия,…</a:t>
            </a:r>
          </a:p>
          <a:p>
            <a:pPr algn="just"/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Средние страны</a:t>
            </a:r>
            <a:r>
              <a:rPr lang="ru-RU" sz="2800" u="sng"/>
              <a:t>;</a:t>
            </a:r>
          </a:p>
          <a:p>
            <a:pPr algn="just"/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Небольшие страны, микрогосударства</a:t>
            </a:r>
            <a:r>
              <a:rPr lang="ru-RU" sz="2800"/>
              <a:t> с населением 10-30 тыс. человек и менее.</a:t>
            </a:r>
          </a:p>
          <a:p>
            <a:pPr algn="just">
              <a:buFontTx/>
              <a:buNone/>
            </a:pPr>
            <a:endParaRPr lang="ru-RU" sz="2800"/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12838"/>
          </a:xfrm>
        </p:spPr>
        <p:txBody>
          <a:bodyPr/>
          <a:lstStyle/>
          <a:p>
            <a:r>
              <a:rPr lang="ru-RU" sz="4000"/>
              <a:t>По географическому положению 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7921625" cy="4608512"/>
          </a:xfrm>
        </p:spPr>
        <p:txBody>
          <a:bodyPr/>
          <a:lstStyle/>
          <a:p>
            <a:pPr algn="just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приморским положением;</a:t>
            </a:r>
          </a:p>
          <a:p>
            <a:pPr algn="just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Полуостровные;</a:t>
            </a:r>
          </a:p>
          <a:p>
            <a:pPr algn="just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Островные;</a:t>
            </a:r>
          </a:p>
          <a:p>
            <a:pPr algn="just"/>
            <a:r>
              <a:rPr lang="ru-RU" sz="36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 страны лишены выхода к морю.</a:t>
            </a: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68375"/>
          </a:xfrm>
        </p:spPr>
        <p:txBody>
          <a:bodyPr/>
          <a:lstStyle/>
          <a:p>
            <a:r>
              <a:rPr lang="ru-RU" sz="3200"/>
              <a:t>Типология стран мира и её признаки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064500" cy="4679950"/>
          </a:xfrm>
        </p:spPr>
        <p:txBody>
          <a:bodyPr/>
          <a:lstStyle/>
          <a:p>
            <a:pPr algn="just"/>
            <a:r>
              <a:rPr lang="ru-RU" sz="2000"/>
              <a:t>В основу типологии стран берут важные качественные признаки, определяющие место страны на политической и экономической карте мира (ГП, ПГП, ЭГП).</a:t>
            </a:r>
          </a:p>
          <a:p>
            <a:pPr algn="just"/>
            <a:r>
              <a:rPr lang="ru-RU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признак – уровень социально-экономического развития того или иного государства,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/>
              <a:t>выраженный через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/>
              <a:t>показатель валового внутреннего продукта (</a:t>
            </a:r>
            <a:r>
              <a:rPr lang="ru-RU" sz="2000">
                <a:solidFill>
                  <a:srgbClr val="FF9900"/>
                </a:solidFill>
              </a:rPr>
              <a:t>ВВП</a:t>
            </a:r>
            <a:r>
              <a:rPr lang="ru-RU" sz="2000"/>
              <a:t>) и новый синтетический показатель (</a:t>
            </a:r>
            <a:r>
              <a:rPr lang="ru-RU" sz="2000">
                <a:solidFill>
                  <a:srgbClr val="FF9900"/>
                </a:solidFill>
              </a:rPr>
              <a:t>ИЧР</a:t>
            </a:r>
            <a:r>
              <a:rPr lang="ru-RU" sz="2000"/>
              <a:t>) – индекс человеческого развития.</a:t>
            </a:r>
          </a:p>
          <a:p>
            <a:pPr algn="just">
              <a:buFontTx/>
              <a:buNone/>
            </a:pPr>
            <a:r>
              <a:rPr lang="ru-RU" sz="2400"/>
              <a:t>______________________________</a:t>
            </a:r>
          </a:p>
          <a:p>
            <a:pPr algn="just">
              <a:buFontTx/>
              <a:buNone/>
            </a:pPr>
            <a:r>
              <a:rPr lang="ru-RU" sz="1800" b="1">
                <a:solidFill>
                  <a:srgbClr val="FF9900"/>
                </a:solidFill>
              </a:rPr>
              <a:t>ВВП</a:t>
            </a:r>
            <a:r>
              <a:rPr lang="ru-RU" sz="2400">
                <a:solidFill>
                  <a:srgbClr val="FF9900"/>
                </a:solidFill>
              </a:rPr>
              <a:t> – </a:t>
            </a:r>
            <a:r>
              <a:rPr lang="ru-RU" sz="1600"/>
              <a:t>показатель, характеризующий стоимость всей конечной продукции, выпущенной на территории данной страны за 1год в долларах США.</a:t>
            </a:r>
          </a:p>
          <a:p>
            <a:pPr algn="just">
              <a:buFontTx/>
              <a:buNone/>
            </a:pPr>
            <a:r>
              <a:rPr lang="ru-RU" sz="1800" b="1">
                <a:solidFill>
                  <a:srgbClr val="FF9900"/>
                </a:solidFill>
              </a:rPr>
              <a:t>ИЧР –</a:t>
            </a:r>
            <a:r>
              <a:rPr lang="ru-RU" sz="1800" b="1"/>
              <a:t> </a:t>
            </a:r>
            <a:r>
              <a:rPr lang="ru-RU" sz="1600"/>
              <a:t>показатель уровня социально-экономического развития стран мира, так называемый индекс человеческого развития.</a:t>
            </a:r>
            <a:endParaRPr lang="ru-RU" sz="1800"/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33375"/>
            <a:ext cx="7993062" cy="5975350"/>
          </a:xfrm>
        </p:spPr>
        <p:txBody>
          <a:bodyPr anchor="ctr"/>
          <a:lstStyle/>
          <a:p>
            <a:pPr algn="just"/>
            <a:r>
              <a:rPr lang="ru-RU" sz="3600" b="1" u="sng"/>
              <a:t>За основу типологии стран мира принято деление на экономически развитые и развивающиеся страны. </a:t>
            </a:r>
            <a:r>
              <a:rPr lang="ru-RU" sz="3600"/>
              <a:t>Кроме того, выделяют ещё и страны с переходной экономикой.</a:t>
            </a:r>
            <a:endParaRPr lang="ru-RU" sz="3600" u="sng"/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Экономически развитые страны мира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064500" cy="4679950"/>
          </a:xfrm>
        </p:spPr>
        <p:txBody>
          <a:bodyPr/>
          <a:lstStyle/>
          <a:p>
            <a:pPr algn="just"/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Первая подгруппа</a:t>
            </a:r>
            <a:r>
              <a:rPr lang="ru-RU" sz="2800"/>
              <a:t> – </a:t>
            </a:r>
            <a:r>
              <a:rPr lang="ru-RU" sz="2400"/>
              <a:t>«большая семёрка» стран Запада – США, Япония, ФРГ, Франция, Великобритания, Италия, Канада. В последнее время к ним присоединилась Россия;</a:t>
            </a:r>
          </a:p>
          <a:p>
            <a:pPr algn="just"/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Вторая подгруппа</a:t>
            </a:r>
            <a:r>
              <a:rPr lang="ru-RU" sz="2800"/>
              <a:t> – </a:t>
            </a:r>
            <a:r>
              <a:rPr lang="ru-RU" sz="2400"/>
              <a:t>менее крупные страны Западной Европы. ВВП как в первой подгруппе.</a:t>
            </a:r>
          </a:p>
          <a:p>
            <a:pPr algn="just"/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Третья подгруппа</a:t>
            </a:r>
            <a:r>
              <a:rPr lang="ru-RU" sz="2800"/>
              <a:t> – </a:t>
            </a:r>
            <a:r>
              <a:rPr lang="ru-RU" sz="2400"/>
              <a:t>образуют страны переселенческого капитализма (доминионы Великобритании) – Австралия, Новая Зеландия, ЮАР, Израиль.</a:t>
            </a:r>
            <a:endParaRPr lang="ru-RU" sz="2800"/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12838"/>
          </a:xfrm>
        </p:spPr>
        <p:txBody>
          <a:bodyPr/>
          <a:lstStyle/>
          <a:p>
            <a:r>
              <a:rPr lang="ru-RU" sz="4000"/>
              <a:t>Развивающиеся страны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064500" cy="4824412"/>
          </a:xfrm>
        </p:spPr>
        <p:txBody>
          <a:bodyPr/>
          <a:lstStyle/>
          <a:p>
            <a:pPr algn="just"/>
            <a:r>
              <a:rPr lang="ru-RU" sz="20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страны –</a:t>
            </a:r>
            <a:r>
              <a:rPr lang="ru-RU" sz="24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/>
              <a:t>Индия, Бразилия, Мексика. Они обладают большими природными, людским и экономическим потенциалом. ВВП=350 </a:t>
            </a:r>
            <a:r>
              <a:rPr lang="en-US" sz="1800"/>
              <a:t>$</a:t>
            </a:r>
            <a:r>
              <a:rPr lang="ru-RU" sz="1800"/>
              <a:t>.</a:t>
            </a:r>
            <a:endParaRPr lang="en-US" sz="1800"/>
          </a:p>
          <a:p>
            <a:pPr algn="just"/>
            <a:r>
              <a:rPr lang="ru-RU" sz="20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Страны Латинской Америки –</a:t>
            </a:r>
            <a:r>
              <a:rPr lang="ru-RU" sz="24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/>
              <a:t>Аргентина, Чили, Венесуэла и др., а также страны в Азии и Северной Африке. ВВП превышает 1 000 </a:t>
            </a:r>
            <a:r>
              <a:rPr lang="en-US" sz="1800"/>
              <a:t>$</a:t>
            </a:r>
            <a:r>
              <a:rPr lang="ru-RU" sz="1800"/>
              <a:t>.</a:t>
            </a:r>
          </a:p>
          <a:p>
            <a:pPr algn="just"/>
            <a:r>
              <a:rPr lang="ru-RU" sz="20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Новые индустриальные страны (НИС) –</a:t>
            </a:r>
            <a:r>
              <a:rPr lang="ru-RU" sz="2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/>
              <a:t>«азиатские тигры» первой волны – Республика Корея, Сингапур, Тайвань, Гонконг.</a:t>
            </a:r>
          </a:p>
          <a:p>
            <a:pPr algn="just"/>
            <a:r>
              <a:rPr lang="ru-RU" sz="20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Нефтеэкспортирующие страны</a:t>
            </a:r>
            <a:r>
              <a:rPr lang="ru-RU" sz="24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/>
              <a:t>Персидского залива – Саудовская Аравия, Кувейт, Катар, ОАЭ, Иран, Ливия.</a:t>
            </a:r>
          </a:p>
          <a:p>
            <a:pPr algn="just"/>
            <a:r>
              <a:rPr lang="ru-RU" sz="20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Большинство «классически» развивающихся стран</a:t>
            </a:r>
            <a:r>
              <a:rPr lang="ru-RU" sz="2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/>
              <a:t>– большинство стран Африки, Азии и Латинской Америки.</a:t>
            </a:r>
          </a:p>
          <a:p>
            <a:pPr algn="just"/>
            <a:r>
              <a:rPr lang="ru-RU" sz="20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 стран – «четвёртый мир»</a:t>
            </a:r>
            <a:r>
              <a:rPr lang="ru-RU" sz="2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1800"/>
              <a:t>наименее развитые страны с ВВП = 100-300 </a:t>
            </a:r>
            <a:r>
              <a:rPr lang="en-US" sz="1800"/>
              <a:t>$</a:t>
            </a:r>
            <a:r>
              <a:rPr lang="ru-RU" sz="1800"/>
              <a:t> в год.</a:t>
            </a:r>
            <a:endParaRPr lang="ru-RU" sz="1800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en-US" sz="2000" b="1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ru-RU" sz="2400" b="1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Государственный строй стран мира</a:t>
            </a:r>
          </a:p>
        </p:txBody>
      </p:sp>
      <p:pic>
        <p:nvPicPr>
          <p:cNvPr id="76804" name="Picture 4" descr="Государственный стр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7129463" cy="47529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605713" cy="1008062"/>
          </a:xfrm>
        </p:spPr>
        <p:txBody>
          <a:bodyPr/>
          <a:lstStyle/>
          <a:p>
            <a:r>
              <a:rPr lang="ru-RU" sz="4000"/>
              <a:t>Формы правления</a:t>
            </a:r>
            <a:r>
              <a:rPr lang="ru-RU" sz="36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993062" cy="4679950"/>
          </a:xfrm>
        </p:spPr>
        <p:txBody>
          <a:bodyPr/>
          <a:lstStyle/>
          <a:p>
            <a:pPr algn="just"/>
            <a:r>
              <a:rPr lang="ru-RU" sz="2800" b="1" u="sng"/>
              <a:t>В мире существует только 2 формы правления:</a:t>
            </a:r>
            <a:r>
              <a:rPr lang="ru-RU" sz="2800"/>
              <a:t> </a:t>
            </a:r>
            <a:r>
              <a:rPr lang="ru-RU" sz="2800" i="1">
                <a:solidFill>
                  <a:srgbClr val="FF9900"/>
                </a:solidFill>
              </a:rPr>
              <a:t>республиканская и монархическая</a:t>
            </a:r>
            <a:r>
              <a:rPr lang="ru-RU" sz="2800">
                <a:solidFill>
                  <a:srgbClr val="FF9900"/>
                </a:solidFill>
              </a:rPr>
              <a:t>. </a:t>
            </a:r>
          </a:p>
          <a:p>
            <a:pPr algn="just">
              <a:buFontTx/>
              <a:buNone/>
            </a:pPr>
            <a:endParaRPr lang="ru-RU" sz="2800">
              <a:solidFill>
                <a:srgbClr val="FF9900"/>
              </a:solidFill>
            </a:endParaRPr>
          </a:p>
          <a:p>
            <a:pPr algn="just"/>
            <a:r>
              <a:rPr lang="ru-RU" sz="2400"/>
              <a:t>Республик в мире значительно больше – свыше ¾ всех стран мира. Примерами республик являются Франция, Польша, Индия, Китай, Египет, США, Мексика, Аргентина.</a:t>
            </a:r>
          </a:p>
          <a:p>
            <a:pPr algn="just">
              <a:buFontTx/>
              <a:buNone/>
            </a:pPr>
            <a:endParaRPr lang="ru-RU" sz="2400"/>
          </a:p>
          <a:p>
            <a:pPr algn="just"/>
            <a:r>
              <a:rPr lang="ru-RU" sz="2400"/>
              <a:t>Монархий всего 30. большинство из них находится в Европе и Азии.</a:t>
            </a: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04813"/>
            <a:ext cx="7993062" cy="5832475"/>
          </a:xfrm>
        </p:spPr>
        <p:txBody>
          <a:bodyPr/>
          <a:lstStyle/>
          <a:p>
            <a:pPr algn="just"/>
            <a:r>
              <a:rPr lang="ru-RU" b="1">
                <a:solidFill>
                  <a:srgbClr val="FF9900"/>
                </a:solidFill>
              </a:rPr>
              <a:t>Республика – </a:t>
            </a:r>
            <a:r>
              <a:rPr lang="ru-RU" sz="2400"/>
              <a:t>это такая форма правления, при которой высшая законодательная власть принадлежит парламенту, а исполнительная – правительству.</a:t>
            </a:r>
          </a:p>
          <a:p>
            <a:pPr algn="just"/>
            <a:r>
              <a:rPr lang="ru-RU" b="1">
                <a:solidFill>
                  <a:srgbClr val="FF9900"/>
                </a:solidFill>
              </a:rPr>
              <a:t>Монархия – </a:t>
            </a:r>
            <a:r>
              <a:rPr lang="ru-RU" sz="2400"/>
              <a:t>такая форма правления,</a:t>
            </a:r>
            <a:r>
              <a:rPr lang="ru-RU" sz="2400">
                <a:solidFill>
                  <a:srgbClr val="FF9900"/>
                </a:solidFill>
              </a:rPr>
              <a:t> </a:t>
            </a:r>
            <a:r>
              <a:rPr lang="ru-RU" sz="2400"/>
              <a:t>при которой власть принадлежит одному человеку и передаётся по наследству.</a:t>
            </a:r>
          </a:p>
          <a:p>
            <a:pPr algn="just">
              <a:buFontTx/>
              <a:buNone/>
            </a:pPr>
            <a:endParaRPr lang="ru-RU" sz="2400"/>
          </a:p>
          <a:p>
            <a:pPr algn="just">
              <a:buFontTx/>
              <a:buNone/>
            </a:pPr>
            <a:endParaRPr lang="ru-RU" sz="2000"/>
          </a:p>
          <a:p>
            <a:pPr algn="just">
              <a:buFontTx/>
              <a:buNone/>
            </a:pPr>
            <a:endParaRPr lang="ru-RU" sz="2000"/>
          </a:p>
        </p:txBody>
      </p:sp>
      <p:pic>
        <p:nvPicPr>
          <p:cNvPr id="78853" name="Picture 5" descr="Король и королева Испан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644900"/>
            <a:ext cx="3187700" cy="2390775"/>
          </a:xfrm>
          <a:prstGeom prst="rect">
            <a:avLst/>
          </a:prstGeom>
          <a:noFill/>
        </p:spPr>
      </p:pic>
      <p:pic>
        <p:nvPicPr>
          <p:cNvPr id="78854" name="Picture 6" descr="dict0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213100"/>
            <a:ext cx="2794000" cy="2794000"/>
          </a:xfrm>
          <a:prstGeom prst="rect">
            <a:avLst/>
          </a:prstGeom>
          <a:noFill/>
        </p:spPr>
      </p:pic>
      <p:pic>
        <p:nvPicPr>
          <p:cNvPr id="78855" name="spai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42988" y="54451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4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8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9242" fill="hold"/>
                                        <p:tgtEl>
                                          <p:spTgt spid="788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5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Формы административно-территориального устройства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0645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Все страны мира делятся на унитарные и федеративные государства. </a:t>
            </a:r>
          </a:p>
          <a:p>
            <a:pPr algn="just">
              <a:lnSpc>
                <a:spcPct val="90000"/>
              </a:lnSpc>
            </a:pPr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Унитарное государство – </a:t>
            </a:r>
            <a:r>
              <a:rPr lang="ru-RU" sz="2000"/>
              <a:t>имеет такую форму административно-территориального устройства, при котором в стране существует единая законодательная и исполнительная власть. Таких стран в мире подавляющее большинство (190) – Италия, Болгария, Алжир, Колумбия и т.д.</a:t>
            </a:r>
          </a:p>
          <a:p>
            <a:pPr algn="just">
              <a:lnSpc>
                <a:spcPct val="90000"/>
              </a:lnSpc>
            </a:pPr>
            <a:r>
              <a:rPr lang="ru-RU" sz="28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Федеративное государство – </a:t>
            </a:r>
            <a:r>
              <a:rPr lang="ru-RU" sz="2000"/>
              <a:t>имеет такую форму административно-территориального устройства, при котором в стране существуют отдельные территориальные единицы (республики, провинции, штаты и т.п.), имеющие собственные законодательные, исполнительные и судебные органы власти. Всего в мире 21 федеративное государство –ФРГ, США, Россия и т.п.</a:t>
            </a:r>
            <a:endParaRPr lang="ru-RU" sz="2800" b="1" i="1" u="sng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8137525" cy="6121400"/>
          </a:xfrm>
        </p:spPr>
        <p:txBody>
          <a:bodyPr anchor="ctr"/>
          <a:lstStyle/>
          <a:p>
            <a:pPr marL="609600" indent="-609600" algn="just"/>
            <a:r>
              <a:rPr lang="ru-RU" sz="2800" u="sng"/>
              <a:t>Понятие «политическая карта» имеет в системе географических наук двоякое значение:</a:t>
            </a:r>
          </a:p>
          <a:p>
            <a:pPr marL="609600" indent="-609600" algn="just">
              <a:buFontTx/>
              <a:buNone/>
            </a:pPr>
            <a:endParaRPr lang="ru-RU" sz="2800" u="sng"/>
          </a:p>
          <a:p>
            <a:pPr marL="609600" indent="-609600" algn="just">
              <a:buFontTx/>
              <a:buAutoNum type="arabicPeriod"/>
            </a:pPr>
            <a:r>
              <a:rPr lang="ru-RU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карта</a:t>
            </a:r>
            <a:r>
              <a:rPr lang="ru-RU" sz="2400"/>
              <a:t> – это географическая карта земного шара или его частей, на которой отражено территориально-политическое деление.</a:t>
            </a:r>
          </a:p>
          <a:p>
            <a:pPr marL="609600" indent="-609600" algn="just">
              <a:buFontTx/>
              <a:buAutoNum type="arabicPeriod"/>
            </a:pPr>
            <a:r>
              <a:rPr lang="ru-RU" sz="2400" b="1" i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карта</a:t>
            </a:r>
            <a:r>
              <a:rPr lang="ru-RU" sz="2400"/>
              <a:t> - это свод сведений по политической географии земного шара или крупного региона: размещение, границы, столицы государств, формы правления, административно- территориальное устройство, межгосударственные отношения. </a:t>
            </a:r>
          </a:p>
        </p:txBody>
      </p:sp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05000"/>
            <a:ext cx="7921625" cy="4114800"/>
          </a:xfrm>
        </p:spPr>
        <p:txBody>
          <a:bodyPr/>
          <a:lstStyle/>
          <a:p>
            <a:pPr algn="ctr"/>
            <a:r>
              <a:rPr lang="ru-RU" sz="36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Политическая карта мира – своеобразное зеркало эпохи.</a:t>
            </a:r>
          </a:p>
          <a:p>
            <a:pPr algn="ctr"/>
            <a:endParaRPr lang="ru-RU" sz="3600" b="1" u="sng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Она находится в постоянном развитии.</a:t>
            </a: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8064500" cy="4608513"/>
          </a:xfrm>
        </p:spPr>
        <p:txBody>
          <a:bodyPr/>
          <a:lstStyle/>
          <a:p>
            <a:pPr marL="609600" indent="-609600" algn="just"/>
            <a:r>
              <a:rPr lang="ru-RU" b="1" u="sng">
                <a:solidFill>
                  <a:srgbClr val="FF3300"/>
                </a:solidFill>
              </a:rPr>
              <a:t>Выписать в тетрадь:</a:t>
            </a:r>
          </a:p>
          <a:p>
            <a:pPr marL="609600" indent="-609600" algn="just">
              <a:buFontTx/>
              <a:buAutoNum type="arabicPeriod"/>
            </a:pPr>
            <a:r>
              <a:rPr lang="ru-RU" sz="2400"/>
              <a:t>7 самых больших по территории стран мира;</a:t>
            </a:r>
          </a:p>
          <a:p>
            <a:pPr marL="609600" indent="-609600" algn="just">
              <a:buFontTx/>
              <a:buAutoNum type="arabicPeriod"/>
            </a:pPr>
            <a:r>
              <a:rPr lang="ru-RU" sz="2400"/>
              <a:t>10 стран с численностью населения свыше 100 млн. человек;</a:t>
            </a:r>
          </a:p>
          <a:p>
            <a:pPr marL="609600" indent="-609600" algn="just">
              <a:buFontTx/>
              <a:buAutoNum type="arabicPeriod"/>
            </a:pPr>
            <a:r>
              <a:rPr lang="ru-RU" sz="2400"/>
              <a:t>Примеры полуостровных, островных стран, стран-архипелагов и внутриконтинентальных стран;</a:t>
            </a:r>
          </a:p>
          <a:p>
            <a:pPr marL="609600" indent="-609600" algn="just">
              <a:buFontTx/>
              <a:buAutoNum type="arabicPeriod"/>
            </a:pPr>
            <a:r>
              <a:rPr lang="ru-RU" sz="2400"/>
              <a:t>Примеры развитых и развивающихся стран, относящихся к различным подгруппам.</a:t>
            </a:r>
          </a:p>
          <a:p>
            <a:pPr marL="609600" indent="-609600" algn="just"/>
            <a:r>
              <a:rPr lang="ru-RU" b="1" u="sng">
                <a:solidFill>
                  <a:srgbClr val="FF3300"/>
                </a:solidFill>
              </a:rPr>
              <a:t>Выучить теорию.</a:t>
            </a:r>
          </a:p>
        </p:txBody>
      </p:sp>
      <p:pic>
        <p:nvPicPr>
          <p:cNvPr id="81927" name="PAPER_0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3995" fill="hold"/>
                                        <p:tgtEl>
                                          <p:spTgt spid="819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7"/>
                </p:tgtEl>
              </p:cMediaNode>
            </p:audio>
          </p:childTnLst>
        </p:cTn>
      </p:par>
    </p:tnLst>
    <p:bldLst>
      <p:bldP spid="819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908175" y="2349500"/>
            <a:ext cx="6224588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143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E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2211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4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84275"/>
          </a:xfrm>
        </p:spPr>
        <p:txBody>
          <a:bodyPr/>
          <a:lstStyle/>
          <a:p>
            <a:r>
              <a:rPr lang="ru-RU" sz="2800"/>
              <a:t>Современная политическая карта мира</a:t>
            </a:r>
          </a:p>
        </p:txBody>
      </p:sp>
      <p:pic>
        <p:nvPicPr>
          <p:cNvPr id="39941" name="Picture 5" descr="Современная политическая карта мира">
            <a:hlinkClick r:id="" action="ppaction://hlinkshowjump?jump=nextslide">
              <a:snd r:embed="rId4" name="drumroll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700213"/>
            <a:ext cx="7253288" cy="466248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Государственные границы</a:t>
            </a:r>
          </a:p>
        </p:txBody>
      </p:sp>
      <p:pic>
        <p:nvPicPr>
          <p:cNvPr id="41989" name="Picture 5" descr="Государственные грани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7470775" cy="47307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Формирование современной политической карты мира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066087" cy="4608512"/>
          </a:xfrm>
        </p:spPr>
        <p:txBody>
          <a:bodyPr anchor="ctr"/>
          <a:lstStyle/>
          <a:p>
            <a:pPr algn="just"/>
            <a:r>
              <a:rPr lang="ru-RU" sz="2400"/>
              <a:t>Изменения на карте происходили много веков. Процесс формирования современной политической карты мира очень долог, начиная от эпохи общественного разделения труда, появления частной собственности и разделения общества на классы.</a:t>
            </a:r>
          </a:p>
          <a:p>
            <a:pPr algn="just"/>
            <a:r>
              <a:rPr lang="ru-RU" sz="2400" u="sng"/>
              <a:t>В формировании политической карты мира выделяют 5 больших этапа:</a:t>
            </a:r>
            <a:r>
              <a:rPr lang="ru-RU" sz="2400"/>
              <a:t> </a:t>
            </a:r>
            <a:r>
              <a:rPr lang="ru-RU" sz="2400" b="1" i="1"/>
              <a:t>античный </a:t>
            </a:r>
            <a:r>
              <a:rPr lang="ru-RU" sz="2400" i="1"/>
              <a:t>(древний</a:t>
            </a:r>
            <a:r>
              <a:rPr lang="ru-RU" sz="2400" b="1" i="1"/>
              <a:t>), феодальный </a:t>
            </a:r>
            <a:r>
              <a:rPr lang="ru-RU" sz="2400" i="1"/>
              <a:t>(средневековый</a:t>
            </a:r>
            <a:r>
              <a:rPr lang="ru-RU" sz="2400" b="1" i="1"/>
              <a:t>), колониальный (</a:t>
            </a:r>
            <a:r>
              <a:rPr lang="ru-RU" sz="2400" i="1"/>
              <a:t>новый), </a:t>
            </a:r>
            <a:r>
              <a:rPr lang="ru-RU" sz="2400" b="1" i="1"/>
              <a:t>постколониальный </a:t>
            </a:r>
            <a:r>
              <a:rPr lang="ru-RU" sz="2400" i="1"/>
              <a:t>(новейший</a:t>
            </a:r>
            <a:r>
              <a:rPr lang="ru-RU" sz="2400" b="1" i="1"/>
              <a:t>) и современный .</a:t>
            </a:r>
          </a:p>
        </p:txBody>
      </p:sp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Этапы формирования:</a:t>
            </a:r>
            <a:br>
              <a:rPr lang="ru-RU"/>
            </a:br>
            <a:r>
              <a:rPr lang="ru-RU" sz="2400"/>
              <a:t>античный (древний)</a:t>
            </a:r>
            <a:endParaRPr lang="ru-RU"/>
          </a:p>
        </p:txBody>
      </p:sp>
      <p:pic>
        <p:nvPicPr>
          <p:cNvPr id="45060" name="Picture 4" descr="st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7129462" cy="46799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Феодальный (средневековый) этап формирования карты</a:t>
            </a:r>
          </a:p>
        </p:txBody>
      </p:sp>
      <p:pic>
        <p:nvPicPr>
          <p:cNvPr id="53253" name="Picture 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628775"/>
            <a:ext cx="7129463" cy="47529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преподаватель: Головина Е.А.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Колониальный (новый) этап формирования современной политической карты: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920037" cy="4679950"/>
          </a:xfrm>
        </p:spPr>
        <p:txBody>
          <a:bodyPr anchor="ctr"/>
          <a:lstStyle/>
          <a:p>
            <a:pPr algn="just"/>
            <a:r>
              <a:rPr lang="ru-RU" sz="2800" b="1"/>
              <a:t>С </a:t>
            </a:r>
            <a:r>
              <a:rPr lang="en-US" sz="2800" b="1"/>
              <a:t>XVI </a:t>
            </a:r>
            <a:r>
              <a:rPr lang="ru-RU" sz="2800" b="1"/>
              <a:t>века до окончания первой</a:t>
            </a:r>
            <a:r>
              <a:rPr lang="ru-RU" b="1"/>
              <a:t> </a:t>
            </a:r>
            <a:r>
              <a:rPr lang="ru-RU" sz="2800" b="1"/>
              <a:t>мировой войны соответствует целой эпохе зарождения, подъёма и утверждения капитализма, формирования колониальной империи. Так, в 1876 г.всего лишь 10% территории Африки принадлежало западноевропейским странам, тогда как в 1900 г. – уже 90%.</a:t>
            </a:r>
          </a:p>
        </p:txBody>
      </p:sp>
    </p:spTree>
  </p:cSld>
  <p:clrMapOvr>
    <a:masterClrMapping/>
  </p:clrMapOvr>
  <p:transition>
    <p:comb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478</TotalTime>
  <Words>1593</Words>
  <Application>Microsoft PowerPoint 7.0</Application>
  <PresentationFormat>Экран (4:3)</PresentationFormat>
  <Paragraphs>167</Paragraphs>
  <Slides>32</Slides>
  <Notes>17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Times New Roman</vt:lpstr>
      <vt:lpstr>Arial Black</vt:lpstr>
      <vt:lpstr>Arial</vt:lpstr>
      <vt:lpstr>Company Handbook</vt:lpstr>
      <vt:lpstr>Современная политическая карта мира</vt:lpstr>
      <vt:lpstr>Цель занятия:</vt:lpstr>
      <vt:lpstr>Слайд 3</vt:lpstr>
      <vt:lpstr>Современная политическая карта мира</vt:lpstr>
      <vt:lpstr>Государственные границы</vt:lpstr>
      <vt:lpstr>Формирование современной политической карты мира</vt:lpstr>
      <vt:lpstr>Этапы формирования: античный (древний)</vt:lpstr>
      <vt:lpstr>Феодальный (средневековый) этап формирования карты</vt:lpstr>
      <vt:lpstr>Колониальный (новый) этап формирования современной политической карты:</vt:lpstr>
      <vt:lpstr>Колониальный этап</vt:lpstr>
      <vt:lpstr>Постколониальный (современный) этап</vt:lpstr>
      <vt:lpstr>Постколониальный этап:</vt:lpstr>
      <vt:lpstr>Слайд 13</vt:lpstr>
      <vt:lpstr>Слайд 14</vt:lpstr>
      <vt:lpstr>Конфликты на современной карте мира</vt:lpstr>
      <vt:lpstr>Слайд 16</vt:lpstr>
      <vt:lpstr>Слайд 17</vt:lpstr>
      <vt:lpstr>Группировки стран мира</vt:lpstr>
      <vt:lpstr>Группировка стран мира по размерам территории:</vt:lpstr>
      <vt:lpstr>Группировка стран мира по численности населения:</vt:lpstr>
      <vt:lpstr>По географическому положению :</vt:lpstr>
      <vt:lpstr>Типология стран мира и её признаки</vt:lpstr>
      <vt:lpstr>Слайд 23</vt:lpstr>
      <vt:lpstr>Экономически развитые страны мира</vt:lpstr>
      <vt:lpstr>Развивающиеся страны</vt:lpstr>
      <vt:lpstr>Государственный строй стран мира</vt:lpstr>
      <vt:lpstr>Формы правления </vt:lpstr>
      <vt:lpstr>Слайд 28</vt:lpstr>
      <vt:lpstr>Формы административно-территориального устройства</vt:lpstr>
      <vt:lpstr>ВЫВОД </vt:lpstr>
      <vt:lpstr>Домашнее задание</vt:lpstr>
      <vt:lpstr>Слайд 32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политическая карта мира</dc:title>
  <dc:creator>Головина Елена Анатольевна</dc:creator>
  <cp:lastModifiedBy>Admin</cp:lastModifiedBy>
  <cp:revision>12</cp:revision>
  <cp:lastPrinted>1601-01-01T00:00:00Z</cp:lastPrinted>
  <dcterms:created xsi:type="dcterms:W3CDTF">2007-01-06T21:24:01Z</dcterms:created>
  <dcterms:modified xsi:type="dcterms:W3CDTF">2013-07-09T11:59:34Z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