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6"/>
  </p:notesMasterIdLst>
  <p:handoutMasterIdLst>
    <p:handoutMasterId r:id="rId27"/>
  </p:handoutMasterIdLst>
  <p:sldIdLst>
    <p:sldId id="281" r:id="rId2"/>
    <p:sldId id="291" r:id="rId3"/>
    <p:sldId id="282" r:id="rId4"/>
    <p:sldId id="293" r:id="rId5"/>
    <p:sldId id="295" r:id="rId6"/>
    <p:sldId id="284" r:id="rId7"/>
    <p:sldId id="258" r:id="rId8"/>
    <p:sldId id="259" r:id="rId9"/>
    <p:sldId id="280" r:id="rId10"/>
    <p:sldId id="278" r:id="rId11"/>
    <p:sldId id="279" r:id="rId12"/>
    <p:sldId id="265" r:id="rId13"/>
    <p:sldId id="261" r:id="rId14"/>
    <p:sldId id="260" r:id="rId15"/>
    <p:sldId id="268" r:id="rId16"/>
    <p:sldId id="267" r:id="rId17"/>
    <p:sldId id="266" r:id="rId18"/>
    <p:sldId id="272" r:id="rId19"/>
    <p:sldId id="288" r:id="rId20"/>
    <p:sldId id="289" r:id="rId21"/>
    <p:sldId id="290" r:id="rId22"/>
    <p:sldId id="286" r:id="rId23"/>
    <p:sldId id="287" r:id="rId24"/>
    <p:sldId id="27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18" autoAdjust="0"/>
  </p:normalViewPr>
  <p:slideViewPr>
    <p:cSldViewPr>
      <p:cViewPr varScale="1">
        <p:scale>
          <a:sx n="80" d="100"/>
          <a:sy n="80" d="100"/>
        </p:scale>
        <p:origin x="-108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F4ACF3-0D80-4C25-A133-B315615E9955}" type="datetimeFigureOut">
              <a:rPr lang="ru-RU" smtClean="0"/>
              <a:t>15.06.2013</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B3B4E5-0F40-491C-8E11-BF9F29518823}" type="slidenum">
              <a:rPr lang="ru-RU" smtClean="0"/>
              <a:t>‹#›</a:t>
            </a:fld>
            <a:endParaRPr lang="ru-RU" dirty="0"/>
          </a:p>
        </p:txBody>
      </p:sp>
    </p:spTree>
    <p:extLst>
      <p:ext uri="{BB962C8B-B14F-4D97-AF65-F5344CB8AC3E}">
        <p14:creationId xmlns:p14="http://schemas.microsoft.com/office/powerpoint/2010/main" val="4008381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3F5A5-4BA6-49CD-80E8-502CDC6751BD}" type="datetimeFigureOut">
              <a:rPr lang="ru-RU" smtClean="0"/>
              <a:t>15.06.2013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1BC993-56B9-4123-9F61-44F9D652C916}" type="slidenum">
              <a:rPr lang="ru-RU" smtClean="0"/>
              <a:t>‹#›</a:t>
            </a:fld>
            <a:endParaRPr lang="ru-RU" dirty="0"/>
          </a:p>
        </p:txBody>
      </p:sp>
    </p:spTree>
    <p:extLst>
      <p:ext uri="{BB962C8B-B14F-4D97-AF65-F5344CB8AC3E}">
        <p14:creationId xmlns:p14="http://schemas.microsoft.com/office/powerpoint/2010/main" val="395593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1BC993-56B9-4123-9F61-44F9D652C916}" type="slidenum">
              <a:rPr lang="ru-RU" smtClean="0"/>
              <a:t>5</a:t>
            </a:fld>
            <a:endParaRPr lang="ru-RU" dirty="0"/>
          </a:p>
        </p:txBody>
      </p:sp>
    </p:spTree>
    <p:extLst>
      <p:ext uri="{BB962C8B-B14F-4D97-AF65-F5344CB8AC3E}">
        <p14:creationId xmlns:p14="http://schemas.microsoft.com/office/powerpoint/2010/main" val="290733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1BC993-56B9-4123-9F61-44F9D652C916}" type="slidenum">
              <a:rPr lang="ru-RU" smtClean="0"/>
              <a:t>9</a:t>
            </a:fld>
            <a:endParaRPr lang="ru-RU"/>
          </a:p>
        </p:txBody>
      </p:sp>
    </p:spTree>
    <p:extLst>
      <p:ext uri="{BB962C8B-B14F-4D97-AF65-F5344CB8AC3E}">
        <p14:creationId xmlns:p14="http://schemas.microsoft.com/office/powerpoint/2010/main" val="62578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1BC993-56B9-4123-9F61-44F9D652C916}" type="slidenum">
              <a:rPr lang="ru-RU" smtClean="0"/>
              <a:t>24</a:t>
            </a:fld>
            <a:endParaRPr lang="ru-RU" dirty="0"/>
          </a:p>
        </p:txBody>
      </p:sp>
    </p:spTree>
    <p:extLst>
      <p:ext uri="{BB962C8B-B14F-4D97-AF65-F5344CB8AC3E}">
        <p14:creationId xmlns:p14="http://schemas.microsoft.com/office/powerpoint/2010/main" val="419651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781BAF91-299D-4544-B161-5D2FDCAA7076}" type="slidenum">
              <a:rPr lang="ru-RU" smtClean="0"/>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81BAF91-299D-4544-B161-5D2FDCAA7076}"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81BAF91-299D-4544-B161-5D2FDCAA7076}"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81BAF91-299D-4544-B161-5D2FDCAA7076}"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81BAF91-299D-4544-B161-5D2FDCAA7076}" type="slidenum">
              <a:rPr lang="ru-RU" smtClean="0"/>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81BAF91-299D-4544-B161-5D2FDCAA7076}"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81BAF91-299D-4544-B161-5D2FDCAA7076}"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81BAF91-299D-4544-B161-5D2FDCAA7076}"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81BAF91-299D-4544-B161-5D2FDCAA7076}" type="slidenum">
              <a:rPr lang="ru-RU" smtClean="0"/>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81BAF91-299D-4544-B161-5D2FDCAA7076}"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DA45BC8B-BD43-47CE-AA37-825C0CDB705B}" type="datetimeFigureOut">
              <a:rPr lang="ru-RU" smtClean="0"/>
              <a:t>15.06.2013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81BAF91-299D-4544-B161-5D2FDCAA7076}" type="slidenum">
              <a:rPr lang="ru-RU" smtClean="0"/>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dirty="0"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45BC8B-BD43-47CE-AA37-825C0CDB705B}" type="datetimeFigureOut">
              <a:rPr lang="ru-RU" smtClean="0"/>
              <a:t>15.06.2013</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81BAF91-299D-4544-B161-5D2FDCAA7076}" type="slidenum">
              <a:rPr lang="ru-RU" smtClean="0"/>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commons.wikimedia.org/wiki/File:Australia_(orthographic_projection).svg?uselang=ru"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commons.wikimedia.org/wiki/File:Australia_(orthographic_projection).svg?uselang=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enmarc.ru/files/users/australia-map.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664" y="426835"/>
            <a:ext cx="6840760" cy="641663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АВСТРАЛИЯ</a:t>
            </a:r>
            <a:endParaRPr lang="ru-RU" dirty="0"/>
          </a:p>
        </p:txBody>
      </p:sp>
    </p:spTree>
    <p:extLst>
      <p:ext uri="{BB962C8B-B14F-4D97-AF65-F5344CB8AC3E}">
        <p14:creationId xmlns:p14="http://schemas.microsoft.com/office/powerpoint/2010/main" val="1002320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D:\Документация\География\Географические карты\Подробная карта Австралии - Planetolog_ru.files\Копия australi.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5875" y="862013"/>
            <a:ext cx="7606605" cy="529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WordArt 4"/>
          <p:cNvSpPr>
            <a:spLocks noChangeArrowheads="1" noChangeShapeType="1" noTextEdit="1"/>
          </p:cNvSpPr>
          <p:nvPr/>
        </p:nvSpPr>
        <p:spPr bwMode="auto">
          <a:xfrm>
            <a:off x="1285875" y="142875"/>
            <a:ext cx="6553200" cy="719138"/>
          </a:xfrm>
          <a:prstGeom prst="rect">
            <a:avLst/>
          </a:prstGeom>
        </p:spPr>
        <p:txBody>
          <a:bodyPr wrap="none" fromWordArt="1">
            <a:prstTxWarp prst="textPlain">
              <a:avLst>
                <a:gd name="adj" fmla="val 50000"/>
              </a:avLst>
            </a:prstTxWarp>
          </a:bodyPr>
          <a:lstStyle/>
          <a:p>
            <a:pPr>
              <a:spcBef>
                <a:spcPct val="0"/>
              </a:spcBef>
            </a:pPr>
            <a:r>
              <a:rPr lang="ru-RU"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Размещение населения</a:t>
            </a:r>
          </a:p>
        </p:txBody>
      </p:sp>
      <p:sp>
        <p:nvSpPr>
          <p:cNvPr id="5" name="Стрелка вниз 4"/>
          <p:cNvSpPr/>
          <p:nvPr/>
        </p:nvSpPr>
        <p:spPr>
          <a:xfrm>
            <a:off x="5572125" y="3429000"/>
            <a:ext cx="571500" cy="92868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Стрелка вниз 5"/>
          <p:cNvSpPr/>
          <p:nvPr/>
        </p:nvSpPr>
        <p:spPr>
          <a:xfrm>
            <a:off x="1571625" y="3143250"/>
            <a:ext cx="500063" cy="92868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трелка вниз 6"/>
          <p:cNvSpPr/>
          <p:nvPr/>
        </p:nvSpPr>
        <p:spPr>
          <a:xfrm>
            <a:off x="2857500" y="1071563"/>
            <a:ext cx="571500" cy="107156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1" name="Text Box 8"/>
          <p:cNvSpPr txBox="1">
            <a:spLocks noChangeArrowheads="1"/>
          </p:cNvSpPr>
          <p:nvPr/>
        </p:nvSpPr>
        <p:spPr bwMode="auto">
          <a:xfrm>
            <a:off x="1188343" y="6237288"/>
            <a:ext cx="770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sz="2400" dirty="0">
                <a:latin typeface="Times New Roman" pitchFamily="18" charset="0"/>
              </a:rPr>
              <a:t>Наиболее плотно и малозаселённые районы Австралии.</a:t>
            </a:r>
            <a:r>
              <a:rPr lang="ru-RU" dirty="0"/>
              <a:t> </a:t>
            </a:r>
          </a:p>
        </p:txBody>
      </p:sp>
    </p:spTree>
    <p:extLst>
      <p:ext uri="{BB962C8B-B14F-4D97-AF65-F5344CB8AC3E}">
        <p14:creationId xmlns:p14="http://schemas.microsoft.com/office/powerpoint/2010/main" val="1872071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1285875" y="142875"/>
            <a:ext cx="6553200" cy="719138"/>
          </a:xfrm>
          <a:prstGeom prst="rect">
            <a:avLst/>
          </a:prstGeom>
        </p:spPr>
        <p:txBody>
          <a:bodyPr wrap="none" fromWordArt="1">
            <a:prstTxWarp prst="textPlain">
              <a:avLst>
                <a:gd name="adj" fmla="val 50000"/>
              </a:avLst>
            </a:prstTxWarp>
          </a:bodyPr>
          <a:lstStyle/>
          <a:p>
            <a:pPr algn="ctr"/>
            <a:endParaRPr lang="ru-RU" sz="3600" kern="10">
              <a:ln w="19050">
                <a:solidFill>
                  <a:srgbClr val="99CCFF"/>
                </a:solidFill>
                <a:round/>
                <a:headEnd/>
                <a:tailEnd/>
              </a:ln>
              <a:solidFill>
                <a:srgbClr val="0066CC"/>
              </a:solidFill>
              <a:effectLst>
                <a:outerShdw dist="35921" dir="2700000" algn="ctr" rotWithShape="0">
                  <a:srgbClr val="990000"/>
                </a:outerShdw>
              </a:effectLst>
              <a:latin typeface="Monotype Corsiva"/>
            </a:endParaRPr>
          </a:p>
        </p:txBody>
      </p:sp>
      <p:sp>
        <p:nvSpPr>
          <p:cNvPr id="12291" name="WordArt 4"/>
          <p:cNvSpPr>
            <a:spLocks noChangeArrowheads="1" noChangeShapeType="1" noTextEdit="1"/>
          </p:cNvSpPr>
          <p:nvPr/>
        </p:nvSpPr>
        <p:spPr bwMode="auto">
          <a:xfrm>
            <a:off x="1428750" y="142875"/>
            <a:ext cx="6062663" cy="719138"/>
          </a:xfrm>
          <a:prstGeom prst="rect">
            <a:avLst/>
          </a:prstGeom>
        </p:spPr>
        <p:txBody>
          <a:bodyPr wrap="none" fromWordArt="1">
            <a:prstTxWarp prst="textPlain">
              <a:avLst>
                <a:gd name="adj" fmla="val 50000"/>
              </a:avLst>
            </a:prstTxWarp>
          </a:bodyPr>
          <a:lstStyle/>
          <a:p>
            <a:pPr>
              <a:spcBef>
                <a:spcPct val="0"/>
              </a:spcBef>
            </a:pPr>
            <a:r>
              <a:rPr lang="ru-RU"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Крупнейшие города</a:t>
            </a:r>
          </a:p>
        </p:txBody>
      </p:sp>
      <p:pic>
        <p:nvPicPr>
          <p:cNvPr id="12292" name="Picture 6" descr="D:\Документация\География\Географические карты\Подробная карта Австралии - Planetolog_ru.files\Копия australi.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6359" y="1071562"/>
            <a:ext cx="8117641"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трелка влево 6"/>
          <p:cNvSpPr/>
          <p:nvPr/>
        </p:nvSpPr>
        <p:spPr>
          <a:xfrm>
            <a:off x="7380312" y="4571999"/>
            <a:ext cx="1357312" cy="642937"/>
          </a:xfrm>
          <a:prstGeom prst="leftArrow">
            <a:avLst/>
          </a:prstGeom>
          <a:solidFill>
            <a:schemeClr val="bg1"/>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b="1" dirty="0">
                <a:solidFill>
                  <a:schemeClr val="tx1"/>
                </a:solidFill>
                <a:latin typeface="Times New Roman" pitchFamily="18" charset="0"/>
                <a:cs typeface="Times New Roman" pitchFamily="18" charset="0"/>
              </a:rPr>
              <a:t>Сидней</a:t>
            </a:r>
          </a:p>
        </p:txBody>
      </p:sp>
      <p:sp>
        <p:nvSpPr>
          <p:cNvPr id="9" name="Стрелка влево 8"/>
          <p:cNvSpPr/>
          <p:nvPr/>
        </p:nvSpPr>
        <p:spPr>
          <a:xfrm flipH="1">
            <a:off x="4860032" y="5301208"/>
            <a:ext cx="1440160" cy="576064"/>
          </a:xfrm>
          <a:prstGeom prst="leftArrow">
            <a:avLst/>
          </a:prstGeom>
          <a:solidFill>
            <a:schemeClr val="bg1"/>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b="1" dirty="0">
                <a:solidFill>
                  <a:schemeClr val="tx1"/>
                </a:solidFill>
                <a:latin typeface="Times New Roman" pitchFamily="18" charset="0"/>
                <a:cs typeface="Times New Roman" pitchFamily="18" charset="0"/>
              </a:rPr>
              <a:t>Мельбурн</a:t>
            </a:r>
          </a:p>
        </p:txBody>
      </p:sp>
      <p:sp>
        <p:nvSpPr>
          <p:cNvPr id="10" name="Стрелка влево 9"/>
          <p:cNvSpPr/>
          <p:nvPr/>
        </p:nvSpPr>
        <p:spPr>
          <a:xfrm flipH="1">
            <a:off x="6516217" y="3501008"/>
            <a:ext cx="1224136" cy="642938"/>
          </a:xfrm>
          <a:prstGeom prst="leftArrow">
            <a:avLst/>
          </a:prstGeom>
          <a:solidFill>
            <a:schemeClr val="bg1"/>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b="1" dirty="0">
                <a:solidFill>
                  <a:schemeClr val="tx1"/>
                </a:solidFill>
                <a:latin typeface="Times New Roman" pitchFamily="18" charset="0"/>
                <a:cs typeface="Times New Roman" pitchFamily="18" charset="0"/>
              </a:rPr>
              <a:t>Брисбен</a:t>
            </a:r>
          </a:p>
        </p:txBody>
      </p:sp>
      <p:sp>
        <p:nvSpPr>
          <p:cNvPr id="11" name="Стрелка влево 10"/>
          <p:cNvSpPr/>
          <p:nvPr/>
        </p:nvSpPr>
        <p:spPr>
          <a:xfrm>
            <a:off x="1345195" y="4250530"/>
            <a:ext cx="1357313" cy="642938"/>
          </a:xfrm>
          <a:prstGeom prst="leftArrow">
            <a:avLst/>
          </a:prstGeom>
          <a:solidFill>
            <a:schemeClr val="bg1"/>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b="1" dirty="0">
                <a:solidFill>
                  <a:schemeClr val="tx1"/>
                </a:solidFill>
                <a:latin typeface="Times New Roman" pitchFamily="18" charset="0"/>
                <a:cs typeface="Times New Roman" pitchFamily="18" charset="0"/>
              </a:rPr>
              <a:t>Перт</a:t>
            </a:r>
          </a:p>
        </p:txBody>
      </p:sp>
      <p:sp>
        <p:nvSpPr>
          <p:cNvPr id="12" name="Стрелка вправо 11"/>
          <p:cNvSpPr/>
          <p:nvPr/>
        </p:nvSpPr>
        <p:spPr>
          <a:xfrm>
            <a:off x="3719885" y="4797152"/>
            <a:ext cx="1500187" cy="571500"/>
          </a:xfrm>
          <a:prstGeom prst="rightArrow">
            <a:avLst/>
          </a:prstGeom>
          <a:solidFill>
            <a:schemeClr val="bg1"/>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b="1" dirty="0">
                <a:solidFill>
                  <a:schemeClr val="tx1"/>
                </a:solidFill>
                <a:latin typeface="Times New Roman" pitchFamily="18" charset="0"/>
                <a:cs typeface="Times New Roman" pitchFamily="18" charset="0"/>
              </a:rPr>
              <a:t>Аделаида</a:t>
            </a:r>
          </a:p>
        </p:txBody>
      </p:sp>
      <p:sp>
        <p:nvSpPr>
          <p:cNvPr id="15" name="Стрелка вправо 14"/>
          <p:cNvSpPr/>
          <p:nvPr/>
        </p:nvSpPr>
        <p:spPr>
          <a:xfrm>
            <a:off x="5520084" y="4873724"/>
            <a:ext cx="1500188" cy="571500"/>
          </a:xfrm>
          <a:prstGeom prst="rightArrow">
            <a:avLst/>
          </a:prstGeom>
          <a:solidFill>
            <a:schemeClr val="bg1"/>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b="1" dirty="0">
                <a:solidFill>
                  <a:schemeClr val="accent3"/>
                </a:solidFill>
                <a:latin typeface="Times New Roman" pitchFamily="18" charset="0"/>
                <a:cs typeface="Times New Roman" pitchFamily="18" charset="0"/>
              </a:rPr>
              <a:t>Канберра</a:t>
            </a:r>
          </a:p>
        </p:txBody>
      </p:sp>
    </p:spTree>
    <p:extLst>
      <p:ext uri="{BB962C8B-B14F-4D97-AF65-F5344CB8AC3E}">
        <p14:creationId xmlns:p14="http://schemas.microsoft.com/office/powerpoint/2010/main" val="3708123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нберра В 1908 году территория современной Канберры была выбрана в качестве будущей столицы Австралийского Союза, что стало компромиссом между соперничавшими между собой за этот статус двумя крупнейшими городами страны, Сиднея и Мельбурна. Флаг. Герб."/>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818"/>
            <a:ext cx="9162352" cy="68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2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Сидней – старый город Австралии, крупный авиационный и морской порт, железнодорожный узел. Столица олимпиады 2000 г. Население 4,3 миллиона человек."/>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78" y="0"/>
            <a:ext cx="9159877" cy="686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27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Мельбурн. Мельбурн – второй по величине город Австралии, столица штата Виктория, расположившаяся вокруг залива Порт-Филлип. Численность населения с пригородами составляет около 3,8 миллиона человек (по оценкам на 2007 год), между заливом Святого Винсента у подножия хребта Маунт Лофти. Достопримечательность города домик Джеймса Кука."/>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25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Брисбен административный центр штата Квинсленд. Был основан в 1824 году на берегах реки Брисбен. Население 1,8 млн. человек, третий по численности город Австралии."/>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03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7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Перт - столица штата Западная Австралия. Четвёртый по численности населения город Австралии."/>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4" y="0"/>
            <a:ext cx="9152285" cy="686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43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 Аделаида Аделаида - город и порт в Австралии, в заливе Сент-Винсент, административный центр штата Южная Австралия. Основан в 1836 году состоятельными английскими поселенцами. Население города насчитывает более 1 млн человек."/>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254"/>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647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900igr.net/datai/geografija/Avstralija-i-Okeanija/0012-020-Ekonomika-Avstralii.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476672"/>
            <a:ext cx="7704856" cy="495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0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498080" cy="432048"/>
          </a:xfrm>
        </p:spPr>
        <p:txBody>
          <a:bodyPr>
            <a:normAutofit fontScale="90000"/>
          </a:bodyPr>
          <a:lstStyle/>
          <a:p>
            <a:r>
              <a:rPr lang="ru-RU" dirty="0" smtClean="0"/>
              <a:t>Экономика  Австралии</a:t>
            </a:r>
            <a:endParaRPr lang="ru-RU" dirty="0"/>
          </a:p>
        </p:txBody>
      </p:sp>
      <p:sp>
        <p:nvSpPr>
          <p:cNvPr id="5" name="Объект 4"/>
          <p:cNvSpPr>
            <a:spLocks noGrp="1"/>
          </p:cNvSpPr>
          <p:nvPr>
            <p:ph idx="1"/>
          </p:nvPr>
        </p:nvSpPr>
        <p:spPr>
          <a:xfrm>
            <a:off x="1403648" y="870248"/>
            <a:ext cx="7344816" cy="5987752"/>
          </a:xfrm>
        </p:spPr>
        <p:txBody>
          <a:bodyPr>
            <a:normAutofit/>
          </a:bodyPr>
          <a:lstStyle/>
          <a:p>
            <a:pPr marL="82296" indent="0">
              <a:buNone/>
            </a:pPr>
            <a:r>
              <a:rPr lang="ru-RU" sz="2400" dirty="0" smtClean="0">
                <a:latin typeface="Times New Roman" pitchFamily="18" charset="0"/>
                <a:cs typeface="Times New Roman" pitchFamily="18" charset="0"/>
              </a:rPr>
              <a:t>На территории страны много железных и автомобильных дорог, все поселения, в том числе и отдаленные фермы, связаны с ближайшими городами авиалиниями.</a:t>
            </a:r>
          </a:p>
          <a:p>
            <a:pPr marL="82296" indent="0">
              <a:buNone/>
            </a:pPr>
            <a:r>
              <a:rPr lang="ru-RU" sz="2400" dirty="0" smtClean="0">
                <a:latin typeface="Times New Roman" pitchFamily="18" charset="0"/>
                <a:cs typeface="Times New Roman" pitchFamily="18" charset="0"/>
              </a:rPr>
              <a:t>Хорошо развиты связь: телефон, радио, </a:t>
            </a:r>
            <a:r>
              <a:rPr lang="ru-RU" sz="2400" dirty="0">
                <a:latin typeface="Times New Roman" pitchFamily="18" charset="0"/>
                <a:cs typeface="Times New Roman" pitchFamily="18" charset="0"/>
              </a:rPr>
              <a:t>т</a:t>
            </a:r>
            <a:r>
              <a:rPr lang="ru-RU" sz="2400" dirty="0" smtClean="0">
                <a:latin typeface="Times New Roman" pitchFamily="18" charset="0"/>
                <a:cs typeface="Times New Roman" pitchFamily="18" charset="0"/>
              </a:rPr>
              <a:t>елевидение, интернет.</a:t>
            </a:r>
          </a:p>
          <a:p>
            <a:pPr marL="82296" indent="0">
              <a:buNone/>
            </a:pPr>
            <a:r>
              <a:rPr lang="ru-RU" sz="2400" dirty="0" smtClean="0">
                <a:latin typeface="Times New Roman" pitchFamily="18" charset="0"/>
                <a:cs typeface="Times New Roman" pitchFamily="18" charset="0"/>
              </a:rPr>
              <a:t>Одна из самых развитых отраслей: </a:t>
            </a:r>
            <a:r>
              <a:rPr lang="ru-RU" sz="2400" dirty="0" smtClean="0">
                <a:solidFill>
                  <a:srgbClr val="C00000"/>
                </a:solidFill>
                <a:latin typeface="Times New Roman" pitchFamily="18" charset="0"/>
                <a:cs typeface="Times New Roman" pitchFamily="18" charset="0"/>
              </a:rPr>
              <a:t>горнодобывающая промышленность </a:t>
            </a:r>
            <a:r>
              <a:rPr lang="ru-RU" sz="2400" dirty="0" smtClean="0">
                <a:latin typeface="Times New Roman" pitchFamily="18" charset="0"/>
                <a:cs typeface="Times New Roman" pitchFamily="18" charset="0"/>
              </a:rPr>
              <a:t>в Австралии добывают: железную руду,  руды цветных металлов, каменный и бурый уголь, нефть и газ, а также разрабатываются месторождения алмазов и опалов.</a:t>
            </a:r>
          </a:p>
          <a:p>
            <a:pPr marL="82296" indent="0">
              <a:buNone/>
            </a:pPr>
            <a:r>
              <a:rPr lang="ru-RU" sz="2400" dirty="0" smtClean="0">
                <a:latin typeface="Times New Roman" pitchFamily="18" charset="0"/>
                <a:cs typeface="Times New Roman" pitchFamily="18" charset="0"/>
              </a:rPr>
              <a:t>На основе горнодобывающей промышленности развивается </a:t>
            </a:r>
            <a:r>
              <a:rPr lang="ru-RU" sz="2400" dirty="0" smtClean="0">
                <a:solidFill>
                  <a:srgbClr val="C00000"/>
                </a:solidFill>
                <a:latin typeface="Times New Roman" pitchFamily="18" charset="0"/>
                <a:cs typeface="Times New Roman" pitchFamily="18" charset="0"/>
              </a:rPr>
              <a:t>черная и цветная металлургия,</a:t>
            </a:r>
          </a:p>
          <a:p>
            <a:pPr marL="82296" indent="0">
              <a:buNone/>
            </a:pPr>
            <a:r>
              <a:rPr lang="ru-RU" sz="2400" dirty="0">
                <a:solidFill>
                  <a:srgbClr val="C00000"/>
                </a:solidFill>
                <a:latin typeface="Times New Roman" pitchFamily="18" charset="0"/>
                <a:cs typeface="Times New Roman" pitchFamily="18" charset="0"/>
              </a:rPr>
              <a:t>х</a:t>
            </a:r>
            <a:r>
              <a:rPr lang="ru-RU" sz="2400" dirty="0" smtClean="0">
                <a:solidFill>
                  <a:srgbClr val="C00000"/>
                </a:solidFill>
                <a:latin typeface="Times New Roman" pitchFamily="18" charset="0"/>
                <a:cs typeface="Times New Roman" pitchFamily="18" charset="0"/>
              </a:rPr>
              <a:t>имическая промышленность,</a:t>
            </a:r>
          </a:p>
          <a:p>
            <a:pPr marL="82296" indent="0">
              <a:buNone/>
            </a:pPr>
            <a:r>
              <a:rPr lang="ru-RU" sz="2400" dirty="0">
                <a:solidFill>
                  <a:srgbClr val="C00000"/>
                </a:solidFill>
                <a:latin typeface="Times New Roman" pitchFamily="18" charset="0"/>
                <a:cs typeface="Times New Roman" pitchFamily="18" charset="0"/>
              </a:rPr>
              <a:t>м</a:t>
            </a:r>
            <a:r>
              <a:rPr lang="ru-RU" sz="2400" dirty="0" smtClean="0">
                <a:solidFill>
                  <a:srgbClr val="C00000"/>
                </a:solidFill>
                <a:latin typeface="Times New Roman" pitchFamily="18" charset="0"/>
                <a:cs typeface="Times New Roman" pitchFamily="18" charset="0"/>
              </a:rPr>
              <a:t>ашиностроение</a:t>
            </a:r>
            <a:r>
              <a:rPr lang="ru-RU" sz="2400" dirty="0">
                <a:solidFill>
                  <a:srgbClr val="C00000"/>
                </a:solidFill>
                <a:latin typeface="Times New Roman" pitchFamily="18" charset="0"/>
                <a:cs typeface="Times New Roman" pitchFamily="18" charset="0"/>
              </a:rPr>
              <a:t>.</a:t>
            </a:r>
          </a:p>
          <a:p>
            <a:pPr marL="82296" indent="0">
              <a:buNone/>
            </a:pPr>
            <a:endParaRPr lang="ru-RU" sz="2000" dirty="0" smtClean="0">
              <a:solidFill>
                <a:srgbClr val="C00000"/>
              </a:solidFill>
              <a:latin typeface="Times New Roman" pitchFamily="18" charset="0"/>
              <a:cs typeface="Times New Roman" pitchFamily="18" charset="0"/>
            </a:endParaRPr>
          </a:p>
          <a:p>
            <a:pPr marL="82296" indent="0">
              <a:buNone/>
            </a:pPr>
            <a:endParaRPr lang="ru-RU" sz="2000" dirty="0">
              <a:solidFill>
                <a:srgbClr val="C00000"/>
              </a:solidFill>
              <a:latin typeface="Times New Roman" pitchFamily="18" charset="0"/>
              <a:cs typeface="Times New Roman" pitchFamily="18" charset="0"/>
            </a:endParaRPr>
          </a:p>
          <a:p>
            <a:pPr marL="82296" indent="0">
              <a:buNone/>
            </a:pP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88531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88640"/>
            <a:ext cx="7498080" cy="648072"/>
          </a:xfrm>
        </p:spPr>
        <p:txBody>
          <a:bodyPr>
            <a:normAutofit fontScale="90000"/>
          </a:bodyPr>
          <a:lstStyle/>
          <a:p>
            <a:pPr algn="ctr">
              <a:lnSpc>
                <a:spcPct val="115000"/>
              </a:lnSpc>
              <a:spcAft>
                <a:spcPts val="0"/>
              </a:spcAft>
              <a:tabLst>
                <a:tab pos="1381125" algn="l"/>
              </a:tabLst>
            </a:pPr>
            <a:r>
              <a:rPr lang="ru-RU" sz="4400" b="1" dirty="0">
                <a:solidFill>
                  <a:schemeClr val="accent5">
                    <a:lumMod val="75000"/>
                  </a:schemeClr>
                </a:solidFill>
                <a:effectLst/>
                <a:latin typeface="Times New Roman"/>
                <a:ea typeface="Calibri"/>
                <a:cs typeface="Times New Roman"/>
              </a:rPr>
              <a:t>Рассказ - сомнение.</a:t>
            </a:r>
            <a:endParaRPr lang="ru-RU" sz="2400" b="1" dirty="0">
              <a:solidFill>
                <a:schemeClr val="accent5">
                  <a:lumMod val="75000"/>
                </a:schemeClr>
              </a:solidFill>
              <a:effectLst/>
              <a:latin typeface="Calibri"/>
              <a:ea typeface="Calibri"/>
              <a:cs typeface="Times New Roman"/>
            </a:endParaRPr>
          </a:p>
        </p:txBody>
      </p:sp>
      <p:sp>
        <p:nvSpPr>
          <p:cNvPr id="3" name="Объект 2"/>
          <p:cNvSpPr>
            <a:spLocks noGrp="1"/>
          </p:cNvSpPr>
          <p:nvPr>
            <p:ph idx="1"/>
          </p:nvPr>
        </p:nvSpPr>
        <p:spPr>
          <a:xfrm>
            <a:off x="1115616" y="836713"/>
            <a:ext cx="7776864" cy="5544616"/>
          </a:xfrm>
        </p:spPr>
        <p:txBody>
          <a:bodyPr>
            <a:normAutofit fontScale="25000" lnSpcReduction="20000"/>
          </a:bodyPr>
          <a:lstStyle/>
          <a:p>
            <a:pPr marL="82296" indent="0" algn="just">
              <a:buNone/>
            </a:pPr>
            <a:endParaRPr lang="ru-RU" sz="9600" dirty="0" smtClean="0">
              <a:latin typeface="Times New Roman" pitchFamily="18" charset="0"/>
              <a:cs typeface="Times New Roman" pitchFamily="18" charset="0"/>
            </a:endParaRPr>
          </a:p>
          <a:p>
            <a:pPr marL="82296" indent="0" algn="just">
              <a:buNone/>
            </a:pPr>
            <a:r>
              <a:rPr lang="ru-RU" sz="9600" i="1" dirty="0" smtClean="0">
                <a:latin typeface="Times New Roman" pitchFamily="18" charset="0"/>
                <a:cs typeface="Times New Roman" pitchFamily="18" charset="0"/>
              </a:rPr>
              <a:t>Найти </a:t>
            </a:r>
            <a:r>
              <a:rPr lang="ru-RU" sz="9600" i="1" dirty="0">
                <a:latin typeface="Times New Roman" pitchFamily="18" charset="0"/>
                <a:cs typeface="Times New Roman" pitchFamily="18" charset="0"/>
              </a:rPr>
              <a:t>ошибки в рассказе: большая часть Австралии находится в экваториальном климатическом поясе, поэтому там преобладает сухой климат. В субэкваториальных лесах среди высоких трав вместе с другими деревьями (пальмами, фикусами) произрастают своеобразные деревья баобабы с толстыми у основания стволами, резко суживающимися к верху. Самая большая речная система Австралии – Дарлинг с крупным притоком Муррей. Временные пересыхающие речки на данном материке называют вади. Рельеф Австралии, как и Африки, сравнительно простой. В основании её лежит складчатость. На востоке материка находится Австралийская платформа. Животный мир своеобразен. Здесь обитают ехидна, утконос, которые выводят детёнышей из яиц. Часто встречаются бегемот, слон, другие крупные животные. Много сумчатых.</a:t>
            </a:r>
          </a:p>
          <a:p>
            <a:pPr marL="82296" indent="0" algn="just">
              <a:buNone/>
            </a:pPr>
            <a:r>
              <a:rPr lang="ru-RU" sz="11200" i="1" dirty="0">
                <a:latin typeface="Times New Roman" pitchFamily="18" charset="0"/>
                <a:cs typeface="Times New Roman" pitchFamily="18" charset="0"/>
              </a:rPr>
              <a:t> </a:t>
            </a:r>
          </a:p>
          <a:p>
            <a:pPr marL="82296" indent="0" algn="just">
              <a:buNone/>
            </a:pPr>
            <a:r>
              <a:rPr lang="ru-RU" sz="11200" i="1" dirty="0">
                <a:latin typeface="Times New Roman" pitchFamily="18" charset="0"/>
                <a:cs typeface="Times New Roman" pitchFamily="18" charset="0"/>
              </a:rPr>
              <a:t> </a:t>
            </a:r>
            <a:endParaRPr lang="ru-RU" sz="11200" dirty="0">
              <a:latin typeface="Times New Roman" pitchFamily="18" charset="0"/>
              <a:cs typeface="Times New Roman" pitchFamily="18" charset="0"/>
            </a:endParaRPr>
          </a:p>
          <a:p>
            <a:pPr marL="82296" indent="0">
              <a:buNone/>
            </a:pPr>
            <a:r>
              <a:rPr lang="ru-RU" dirty="0"/>
              <a:t> </a:t>
            </a:r>
            <a:r>
              <a:rPr lang="ru-RU" i="1" dirty="0">
                <a:latin typeface="Calibri"/>
                <a:ea typeface="Calibri"/>
                <a:cs typeface="Times New Roman"/>
              </a:rPr>
              <a:t> </a:t>
            </a:r>
            <a:endParaRPr lang="ru-RU" sz="1600" dirty="0">
              <a:latin typeface="Calibri"/>
              <a:ea typeface="Calibri"/>
              <a:cs typeface="Times New Roman"/>
            </a:endParaRPr>
          </a:p>
          <a:p>
            <a:pPr marL="82296" indent="0">
              <a:lnSpc>
                <a:spcPct val="115000"/>
              </a:lnSpc>
              <a:spcAft>
                <a:spcPts val="1000"/>
              </a:spcAft>
              <a:buNone/>
            </a:pPr>
            <a:r>
              <a:rPr lang="ru-RU" sz="1600" dirty="0">
                <a:latin typeface="Calibri"/>
                <a:ea typeface="Calibri"/>
                <a:cs typeface="Times New Roman"/>
              </a:rPr>
              <a:t> </a:t>
            </a:r>
            <a:endParaRPr lang="ru-RU" dirty="0"/>
          </a:p>
        </p:txBody>
      </p:sp>
    </p:spTree>
    <p:extLst>
      <p:ext uri="{BB962C8B-B14F-4D97-AF65-F5344CB8AC3E}">
        <p14:creationId xmlns:p14="http://schemas.microsoft.com/office/powerpoint/2010/main" val="2564842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253" y="404664"/>
            <a:ext cx="7498080" cy="648072"/>
          </a:xfrm>
        </p:spPr>
        <p:txBody>
          <a:bodyPr>
            <a:normAutofit fontScale="90000"/>
          </a:bodyPr>
          <a:lstStyle/>
          <a:p>
            <a:r>
              <a:rPr lang="ru-RU" dirty="0" smtClean="0"/>
              <a:t>Австралийские овцы</a:t>
            </a:r>
            <a:endParaRPr lang="ru-RU" dirty="0"/>
          </a:p>
        </p:txBody>
      </p:sp>
      <p:sp>
        <p:nvSpPr>
          <p:cNvPr id="3" name="Объект 2"/>
          <p:cNvSpPr>
            <a:spLocks noGrp="1"/>
          </p:cNvSpPr>
          <p:nvPr>
            <p:ph idx="1"/>
          </p:nvPr>
        </p:nvSpPr>
        <p:spPr>
          <a:xfrm>
            <a:off x="1477803" y="1792994"/>
            <a:ext cx="7498080" cy="4800600"/>
          </a:xfrm>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0840" y="1196752"/>
            <a:ext cx="8100392"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584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211959" y="5301208"/>
            <a:ext cx="4792555" cy="404664"/>
          </a:xfrm>
        </p:spPr>
        <p:txBody>
          <a:bodyPr>
            <a:normAutofit/>
          </a:bodyPr>
          <a:lstStyle/>
          <a:p>
            <a:r>
              <a:rPr lang="ru-RU" sz="2000" dirty="0" smtClean="0"/>
              <a:t>Австралийский фермер на поле пшеницы</a:t>
            </a:r>
            <a:endParaRPr lang="ru-RU" sz="2000" dirty="0"/>
          </a:p>
        </p:txBody>
      </p:sp>
      <p:sp>
        <p:nvSpPr>
          <p:cNvPr id="3" name="Объект 2"/>
          <p:cNvSpPr>
            <a:spLocks noGrp="1"/>
          </p:cNvSpPr>
          <p:nvPr>
            <p:ph idx="1"/>
          </p:nvPr>
        </p:nvSpPr>
        <p:spPr>
          <a:xfrm>
            <a:off x="1115616" y="1196752"/>
            <a:ext cx="3208379" cy="4176464"/>
          </a:xfrm>
        </p:spPr>
        <p:txBody>
          <a:bodyPr>
            <a:normAutofit lnSpcReduction="10000"/>
          </a:bodyPr>
          <a:lstStyle/>
          <a:p>
            <a:pPr marL="82296" indent="0">
              <a:buNone/>
            </a:pPr>
            <a:endParaRPr lang="ru-RU" sz="2000" dirty="0"/>
          </a:p>
          <a:p>
            <a:pPr marL="82296" indent="0">
              <a:buNone/>
            </a:pPr>
            <a:r>
              <a:rPr lang="ru-RU" sz="2000" dirty="0" smtClean="0"/>
              <a:t>В растениеводстве ведущие позиции принадлежат производству зерновых (33 </a:t>
            </a:r>
            <a:r>
              <a:rPr lang="ru-RU" sz="2000" dirty="0" err="1" smtClean="0"/>
              <a:t>млн.т</a:t>
            </a:r>
            <a:r>
              <a:rPr lang="ru-RU" sz="2000" dirty="0" smtClean="0"/>
              <a:t>).</a:t>
            </a:r>
          </a:p>
          <a:p>
            <a:pPr marL="82296" indent="0">
              <a:buNone/>
            </a:pPr>
            <a:r>
              <a:rPr lang="ru-RU" sz="2000" dirty="0" smtClean="0"/>
              <a:t>Из них 22 </a:t>
            </a:r>
            <a:r>
              <a:rPr lang="ru-RU" sz="2000" dirty="0" err="1" smtClean="0"/>
              <a:t>млн.т</a:t>
            </a:r>
            <a:r>
              <a:rPr lang="ru-RU" sz="2000" dirty="0" smtClean="0"/>
              <a:t> – пшеница, которая выращивается в основном на юго-востоке. На северо-востоке выращивается рис,  а в тропическом поясе – кукуруза и ячмень.</a:t>
            </a:r>
          </a:p>
          <a:p>
            <a:pPr marL="82296" indent="0">
              <a:buNone/>
            </a:pPr>
            <a:endParaRPr lang="ru-RU" sz="1600"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3995" y="836712"/>
            <a:ext cx="468052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935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9134"/>
            <a:ext cx="7570088" cy="1095610"/>
          </a:xfrm>
        </p:spPr>
        <p:txBody>
          <a:bodyPr/>
          <a:lstStyle/>
          <a:p>
            <a:pPr lvl="0" algn="ctr"/>
            <a:r>
              <a:rPr lang="ru-RU" b="1" dirty="0">
                <a:effectLst/>
              </a:rPr>
              <a:t>Закрепление.</a:t>
            </a:r>
            <a:endParaRPr lang="ru-RU" dirty="0">
              <a:effectLst/>
            </a:endParaRPr>
          </a:p>
        </p:txBody>
      </p:sp>
      <p:sp>
        <p:nvSpPr>
          <p:cNvPr id="3" name="Объект 2"/>
          <p:cNvSpPr>
            <a:spLocks noGrp="1"/>
          </p:cNvSpPr>
          <p:nvPr>
            <p:ph idx="1"/>
          </p:nvPr>
        </p:nvSpPr>
        <p:spPr>
          <a:xfrm>
            <a:off x="1043608" y="980728"/>
            <a:ext cx="8100392" cy="5877272"/>
          </a:xfrm>
        </p:spPr>
        <p:txBody>
          <a:bodyPr>
            <a:normAutofit fontScale="25000" lnSpcReduction="20000"/>
          </a:bodyPr>
          <a:lstStyle/>
          <a:p>
            <a:pPr marL="1947672" lvl="8" indent="0">
              <a:buNone/>
            </a:pPr>
            <a:endParaRPr lang="ru-RU" dirty="0" smtClean="0"/>
          </a:p>
          <a:p>
            <a:r>
              <a:rPr lang="ru-RU" sz="6200" dirty="0" smtClean="0">
                <a:latin typeface="Times New Roman" pitchFamily="18" charset="0"/>
                <a:cs typeface="Times New Roman" pitchFamily="18" charset="0"/>
              </a:rPr>
              <a:t> </a:t>
            </a:r>
            <a:r>
              <a:rPr lang="ru-RU" sz="7400" dirty="0" smtClean="0">
                <a:latin typeface="Times New Roman" pitchFamily="18" charset="0"/>
                <a:cs typeface="Times New Roman" pitchFamily="18" charset="0"/>
              </a:rPr>
              <a:t>1. Австралия  по  площади  занимает…….  </a:t>
            </a:r>
          </a:p>
          <a:p>
            <a:r>
              <a:rPr lang="ru-RU" sz="7400" dirty="0" smtClean="0">
                <a:latin typeface="Times New Roman" pitchFamily="18" charset="0"/>
                <a:cs typeface="Times New Roman" pitchFamily="18" charset="0"/>
              </a:rPr>
              <a:t>2. По  населению  это  одно  из…………</a:t>
            </a:r>
          </a:p>
          <a:p>
            <a:r>
              <a:rPr lang="ru-RU" sz="7400" dirty="0" smtClean="0">
                <a:latin typeface="Times New Roman" pitchFamily="18" charset="0"/>
                <a:cs typeface="Times New Roman" pitchFamily="18" charset="0"/>
              </a:rPr>
              <a:t>3. Аборигены  это………….</a:t>
            </a:r>
          </a:p>
          <a:p>
            <a:r>
              <a:rPr lang="ru-RU" sz="7400" dirty="0" smtClean="0">
                <a:latin typeface="Times New Roman" pitchFamily="18" charset="0"/>
                <a:cs typeface="Times New Roman" pitchFamily="18" charset="0"/>
              </a:rPr>
              <a:t>4. Столица  Австралии</a:t>
            </a:r>
          </a:p>
          <a:p>
            <a:r>
              <a:rPr lang="ru-RU" sz="7400" dirty="0" smtClean="0">
                <a:latin typeface="Times New Roman" pitchFamily="18" charset="0"/>
                <a:cs typeface="Times New Roman" pitchFamily="18" charset="0"/>
              </a:rPr>
              <a:t>5. Большая  часть населения  проживает</a:t>
            </a:r>
          </a:p>
          <a:p>
            <a:pPr marL="82296" indent="0">
              <a:buNone/>
            </a:pPr>
            <a:r>
              <a:rPr lang="ru-RU" sz="7400" dirty="0" smtClean="0">
                <a:latin typeface="Times New Roman" pitchFamily="18" charset="0"/>
                <a:cs typeface="Times New Roman" pitchFamily="18" charset="0"/>
              </a:rPr>
              <a:t> Определите  названия  городов:</a:t>
            </a:r>
          </a:p>
          <a:p>
            <a:pPr lvl="0"/>
            <a:r>
              <a:rPr lang="ru-RU" sz="7400" dirty="0" smtClean="0">
                <a:latin typeface="Times New Roman" pitchFamily="18" charset="0"/>
                <a:cs typeface="Times New Roman" pitchFamily="18" charset="0"/>
              </a:rPr>
              <a:t>Это  самый старый  город Австралии.  Его  главная  достопримечательность – Оперный театр  и гигантский  одноарочный  мост,  протяженностью  4км.</a:t>
            </a:r>
          </a:p>
          <a:p>
            <a:pPr lvl="0"/>
            <a:r>
              <a:rPr lang="ru-RU" sz="7400" dirty="0" smtClean="0">
                <a:latin typeface="Times New Roman" pitchFamily="18" charset="0"/>
                <a:cs typeface="Times New Roman" pitchFamily="18" charset="0"/>
              </a:rPr>
              <a:t>На  языке  аборигенов  название  этого  города  означает «место  встреч». Это  небольшой,  уютный  и  зеленый  город.</a:t>
            </a:r>
          </a:p>
          <a:p>
            <a:pPr lvl="0"/>
            <a:r>
              <a:rPr lang="ru-RU" sz="7400" dirty="0" smtClean="0">
                <a:latin typeface="Times New Roman" pitchFamily="18" charset="0"/>
                <a:cs typeface="Times New Roman" pitchFamily="18" charset="0"/>
              </a:rPr>
              <a:t>Этот  город  назван  в  честь  британского  премьер-министра  лорда. Здесь  находится  музей-  домик  Дж. Кука.</a:t>
            </a:r>
          </a:p>
          <a:p>
            <a:pPr lvl="0"/>
            <a:r>
              <a:rPr lang="ru-RU" sz="7400" dirty="0" smtClean="0">
                <a:latin typeface="Times New Roman" pitchFamily="18" charset="0"/>
                <a:cs typeface="Times New Roman" pitchFamily="18" charset="0"/>
              </a:rPr>
              <a:t>Это  самый  молодой  и  динамично  развивающийся  город  Австралии. Он  наиболее  удален  от  остальных  городов.</a:t>
            </a:r>
          </a:p>
          <a:p>
            <a:pPr marL="82296" indent="0">
              <a:buNone/>
            </a:pPr>
            <a:r>
              <a:rPr lang="ru-RU" sz="7400" dirty="0" smtClean="0">
                <a:latin typeface="Times New Roman" pitchFamily="18" charset="0"/>
                <a:cs typeface="Times New Roman" pitchFamily="18" charset="0"/>
              </a:rPr>
              <a:t> </a:t>
            </a:r>
          </a:p>
          <a:p>
            <a:pPr marL="82296" indent="0">
              <a:buNone/>
            </a:pPr>
            <a:endParaRPr lang="ru-RU" dirty="0"/>
          </a:p>
          <a:p>
            <a:endParaRPr lang="ru-RU" dirty="0"/>
          </a:p>
        </p:txBody>
      </p:sp>
    </p:spTree>
    <p:extLst>
      <p:ext uri="{BB962C8B-B14F-4D97-AF65-F5344CB8AC3E}">
        <p14:creationId xmlns:p14="http://schemas.microsoft.com/office/powerpoint/2010/main" val="1672185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Проверим!?</a:t>
            </a:r>
            <a:endParaRPr lang="ru-RU" i="1" dirty="0"/>
          </a:p>
        </p:txBody>
      </p:sp>
      <p:sp>
        <p:nvSpPr>
          <p:cNvPr id="3" name="Объект 2"/>
          <p:cNvSpPr>
            <a:spLocks noGrp="1"/>
          </p:cNvSpPr>
          <p:nvPr>
            <p:ph idx="1"/>
          </p:nvPr>
        </p:nvSpPr>
        <p:spPr/>
        <p:txBody>
          <a:bodyPr>
            <a:noAutofit/>
          </a:bodyPr>
          <a:lstStyle/>
          <a:p>
            <a:r>
              <a:rPr lang="ru-RU" sz="2800" i="1" dirty="0"/>
              <a:t>6  место</a:t>
            </a:r>
            <a:endParaRPr lang="ru-RU" sz="2800" dirty="0"/>
          </a:p>
          <a:p>
            <a:r>
              <a:rPr lang="ru-RU" sz="2800" i="1" dirty="0"/>
              <a:t>Малонаселенных  стран  мира</a:t>
            </a:r>
            <a:endParaRPr lang="ru-RU" sz="2800" dirty="0"/>
          </a:p>
          <a:p>
            <a:r>
              <a:rPr lang="ru-RU" sz="2800" i="1" dirty="0"/>
              <a:t>Коренное  население</a:t>
            </a:r>
            <a:endParaRPr lang="ru-RU" sz="2800" dirty="0"/>
          </a:p>
          <a:p>
            <a:r>
              <a:rPr lang="ru-RU" sz="2800" i="1" dirty="0" smtClean="0"/>
              <a:t>Канберра</a:t>
            </a:r>
            <a:endParaRPr lang="ru-RU" sz="2800" dirty="0"/>
          </a:p>
          <a:p>
            <a:r>
              <a:rPr lang="ru-RU" sz="2800" i="1" dirty="0"/>
              <a:t>В </a:t>
            </a:r>
            <a:r>
              <a:rPr lang="ru-RU" sz="2800" i="1" dirty="0" smtClean="0"/>
              <a:t>городах</a:t>
            </a:r>
            <a:r>
              <a:rPr lang="ru-RU" sz="2800" i="1" dirty="0"/>
              <a:t> </a:t>
            </a:r>
            <a:endParaRPr lang="ru-RU" sz="2800" dirty="0"/>
          </a:p>
          <a:p>
            <a:r>
              <a:rPr lang="ru-RU" sz="2800" i="1" dirty="0" smtClean="0"/>
              <a:t>Сидней</a:t>
            </a:r>
            <a:endParaRPr lang="ru-RU" sz="2800" dirty="0"/>
          </a:p>
          <a:p>
            <a:r>
              <a:rPr lang="ru-RU" sz="2800" i="1" dirty="0" smtClean="0"/>
              <a:t>Канберра</a:t>
            </a:r>
            <a:endParaRPr lang="ru-RU" sz="2800" dirty="0"/>
          </a:p>
          <a:p>
            <a:r>
              <a:rPr lang="ru-RU" sz="2800" i="1" dirty="0" smtClean="0"/>
              <a:t>Мельбурн</a:t>
            </a:r>
            <a:endParaRPr lang="ru-RU" sz="2800" dirty="0"/>
          </a:p>
          <a:p>
            <a:r>
              <a:rPr lang="ru-RU" sz="2800" i="1" dirty="0"/>
              <a:t>Перт</a:t>
            </a:r>
            <a:endParaRPr lang="ru-RU" sz="2800" dirty="0"/>
          </a:p>
          <a:p>
            <a:endParaRPr lang="ru-RU" sz="2800" dirty="0"/>
          </a:p>
        </p:txBody>
      </p:sp>
    </p:spTree>
    <p:extLst>
      <p:ext uri="{BB962C8B-B14F-4D97-AF65-F5344CB8AC3E}">
        <p14:creationId xmlns:p14="http://schemas.microsoft.com/office/powerpoint/2010/main" val="3926006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5289" y="620687"/>
            <a:ext cx="6840760" cy="646331"/>
          </a:xfrm>
          <a:prstGeom prst="rect">
            <a:avLst/>
          </a:prstGeom>
          <a:noFill/>
        </p:spPr>
        <p:txBody>
          <a:bodyPr wrap="square" rtlCol="0">
            <a:spAutoFit/>
          </a:bodyPr>
          <a:lstStyle/>
          <a:p>
            <a:r>
              <a:rPr lang="ru-RU" sz="3600" dirty="0" smtClean="0">
                <a:latin typeface="Times New Roman" pitchFamily="18" charset="0"/>
                <a:cs typeface="Times New Roman" pitchFamily="18" charset="0"/>
              </a:rPr>
              <a:t>Домашнее задание:</a:t>
            </a:r>
          </a:p>
        </p:txBody>
      </p:sp>
      <p:sp>
        <p:nvSpPr>
          <p:cNvPr id="6" name="TextBox 5"/>
          <p:cNvSpPr txBox="1"/>
          <p:nvPr/>
        </p:nvSpPr>
        <p:spPr>
          <a:xfrm>
            <a:off x="1565289" y="1403484"/>
            <a:ext cx="6840760" cy="584775"/>
          </a:xfrm>
          <a:prstGeom prst="rect">
            <a:avLst/>
          </a:prstGeom>
          <a:noFill/>
        </p:spPr>
        <p:txBody>
          <a:bodyPr wrap="square" rtlCol="0">
            <a:spAutoFit/>
          </a:bodyPr>
          <a:lstStyle/>
          <a:p>
            <a:pPr marL="285750" indent="-285750">
              <a:buFont typeface="Wingdings" pitchFamily="2" charset="2"/>
              <a:buChar char="Ø"/>
            </a:pPr>
            <a:r>
              <a:rPr lang="ru-RU" sz="3200" dirty="0" smtClean="0">
                <a:latin typeface="Times New Roman" pitchFamily="18" charset="0"/>
                <a:cs typeface="Times New Roman" pitchFamily="18" charset="0"/>
              </a:rPr>
              <a:t> Параграф 29</a:t>
            </a:r>
          </a:p>
        </p:txBody>
      </p:sp>
      <p:sp>
        <p:nvSpPr>
          <p:cNvPr id="7" name="TextBox 6"/>
          <p:cNvSpPr txBox="1"/>
          <p:nvPr/>
        </p:nvSpPr>
        <p:spPr>
          <a:xfrm>
            <a:off x="1619672" y="1980129"/>
            <a:ext cx="6840760" cy="1077218"/>
          </a:xfrm>
          <a:prstGeom prst="rect">
            <a:avLst/>
          </a:prstGeom>
          <a:noFill/>
        </p:spPr>
        <p:txBody>
          <a:bodyPr wrap="square" rtlCol="0">
            <a:spAutoFit/>
          </a:bodyPr>
          <a:lstStyle/>
          <a:p>
            <a:pPr marL="285750" indent="-285750">
              <a:buFont typeface="Wingdings" pitchFamily="2" charset="2"/>
              <a:buChar char="Ø"/>
            </a:pPr>
            <a:r>
              <a:rPr lang="ru-RU" sz="3200" dirty="0" smtClean="0">
                <a:latin typeface="Times New Roman" pitchFamily="18" charset="0"/>
                <a:cs typeface="Times New Roman" pitchFamily="18" charset="0"/>
              </a:rPr>
              <a:t> Объяснить</a:t>
            </a:r>
            <a:r>
              <a:rPr lang="ru-RU" sz="3200" dirty="0">
                <a:latin typeface="Times New Roman" pitchFamily="18" charset="0"/>
                <a:cs typeface="Times New Roman" pitchFamily="18" charset="0"/>
              </a:rPr>
              <a:t>,</a:t>
            </a:r>
            <a:r>
              <a:rPr lang="ru-RU" sz="3200" dirty="0" smtClean="0">
                <a:latin typeface="Times New Roman" pitchFamily="18" charset="0"/>
                <a:cs typeface="Times New Roman" pitchFamily="18" charset="0"/>
              </a:rPr>
              <a:t> почему Австралия страна «наоборот».</a:t>
            </a:r>
          </a:p>
        </p:txBody>
      </p:sp>
    </p:spTree>
    <p:extLst>
      <p:ext uri="{BB962C8B-B14F-4D97-AF65-F5344CB8AC3E}">
        <p14:creationId xmlns:p14="http://schemas.microsoft.com/office/powerpoint/2010/main" val="403276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1556792"/>
            <a:ext cx="7498080" cy="4069432"/>
          </a:xfrm>
        </p:spPr>
        <p:txBody>
          <a:bodyPr/>
          <a:lstStyle/>
          <a:p>
            <a:pPr marL="82296" indent="0">
              <a:buNone/>
            </a:pPr>
            <a:endParaRPr lang="ru-RU" sz="2800" dirty="0"/>
          </a:p>
          <a:p>
            <a:pPr>
              <a:buFont typeface="Wingdings" pitchFamily="2" charset="2"/>
              <a:buChar char="Ø"/>
            </a:pPr>
            <a:r>
              <a:rPr lang="ru-RU" sz="2800" dirty="0" smtClean="0"/>
              <a:t>ИЗУЧИТЬ ОСНОВНЫЕ ОСОБЕННОСТИ НАСЕЛЕНИЯ АВСТРАЛИИ</a:t>
            </a:r>
          </a:p>
          <a:p>
            <a:pPr marL="82296" indent="0">
              <a:buNone/>
            </a:pPr>
            <a:endParaRPr lang="ru-RU" sz="2800" dirty="0" smtClean="0"/>
          </a:p>
          <a:p>
            <a:pPr>
              <a:buFont typeface="Wingdings" pitchFamily="2" charset="2"/>
              <a:buChar char="Ø"/>
            </a:pPr>
            <a:r>
              <a:rPr lang="ru-RU" sz="2800" dirty="0" smtClean="0"/>
              <a:t>РАССМОТРЕТЬ </a:t>
            </a:r>
            <a:r>
              <a:rPr lang="ru-RU" sz="2800" dirty="0"/>
              <a:t>ОСНОВНЫЕ РАЗЛИЧИЯ ХОЗЯЙСТВЕННОЙ ДЕЯТЕЛЬНОСТИ АВСТРАЛИИ</a:t>
            </a:r>
          </a:p>
        </p:txBody>
      </p:sp>
      <p:sp>
        <p:nvSpPr>
          <p:cNvPr id="5" name="Заголовок 1"/>
          <p:cNvSpPr txBox="1">
            <a:spLocks/>
          </p:cNvSpPr>
          <p:nvPr/>
        </p:nvSpPr>
        <p:spPr>
          <a:xfrm>
            <a:off x="1403648" y="548680"/>
            <a:ext cx="684076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2296" algn="ctr"/>
            <a:r>
              <a:rPr lang="ru-RU" sz="3600" dirty="0">
                <a:solidFill>
                  <a:schemeClr val="tx1"/>
                </a:solidFill>
              </a:rPr>
              <a:t>ЦЕЛИ </a:t>
            </a:r>
            <a:r>
              <a:rPr lang="ru-RU" sz="3600" dirty="0" smtClean="0">
                <a:solidFill>
                  <a:schemeClr val="tx1"/>
                </a:solidFill>
              </a:rPr>
              <a:t>УРОКА:</a:t>
            </a:r>
            <a:endParaRPr lang="ru-RU" sz="3600" dirty="0">
              <a:solidFill>
                <a:schemeClr val="tx1"/>
              </a:solidFill>
            </a:endParaRPr>
          </a:p>
        </p:txBody>
      </p:sp>
    </p:spTree>
    <p:extLst>
      <p:ext uri="{BB962C8B-B14F-4D97-AF65-F5344CB8AC3E}">
        <p14:creationId xmlns:p14="http://schemas.microsoft.com/office/powerpoint/2010/main" val="370480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777px-Australian_Coat_of_Arm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7896" y="651408"/>
            <a:ext cx="5834464" cy="45057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68908" y="282076"/>
            <a:ext cx="3372142" cy="400110"/>
          </a:xfrm>
          <a:prstGeom prst="rect">
            <a:avLst/>
          </a:prstGeom>
        </p:spPr>
        <p:txBody>
          <a:bodyPr wrap="none">
            <a:spAutoFit/>
          </a:bodyPr>
          <a:lstStyle/>
          <a:p>
            <a:r>
              <a:rPr lang="ru-RU" sz="2000" b="1" dirty="0"/>
              <a:t>Герб Австралийского Союза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1831129436"/>
              </p:ext>
            </p:extLst>
          </p:nvPr>
        </p:nvGraphicFramePr>
        <p:xfrm>
          <a:off x="2627784" y="5445224"/>
          <a:ext cx="5472608" cy="1112520"/>
        </p:xfrm>
        <a:graphic>
          <a:graphicData uri="http://schemas.openxmlformats.org/drawingml/2006/table">
            <a:tbl>
              <a:tblPr firstRow="1" bandRow="1">
                <a:tableStyleId>{2D5ABB26-0587-4C30-8999-92F81FD0307C}</a:tableStyleId>
              </a:tblPr>
              <a:tblGrid>
                <a:gridCol w="2715060"/>
                <a:gridCol w="275754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Утверждён</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1912</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err="1" smtClean="0">
                          <a:solidFill>
                            <a:schemeClr val="tx1"/>
                          </a:solidFill>
                          <a:latin typeface="+mn-lt"/>
                          <a:ea typeface="+mn-ea"/>
                          <a:cs typeface="+mn-cs"/>
                        </a:rPr>
                        <a:t>Щитодержатели</a:t>
                      </a:r>
                      <a:endParaRPr lang="ru-RU" sz="1800" b="1" kern="120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Кенгуру</a:t>
                      </a:r>
                      <a:r>
                        <a:rPr lang="ru-RU" sz="1800" b="1" kern="1200" baseline="0" dirty="0" smtClean="0">
                          <a:solidFill>
                            <a:schemeClr val="tx1"/>
                          </a:solidFill>
                          <a:latin typeface="+mn-lt"/>
                          <a:ea typeface="+mn-ea"/>
                          <a:cs typeface="+mn-cs"/>
                        </a:rPr>
                        <a:t> и эму</a:t>
                      </a:r>
                      <a:endParaRPr lang="ru-RU" sz="1800" b="1" kern="1200" dirty="0" smtClean="0">
                        <a:solidFill>
                          <a:schemeClr val="tx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Девиз</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mn-lt"/>
                          <a:ea typeface="+mn-ea"/>
                          <a:cs typeface="+mn-cs"/>
                        </a:rPr>
                        <a:t>Австралия</a:t>
                      </a:r>
                    </a:p>
                  </a:txBody>
                  <a:tcPr/>
                </a:tc>
              </a:tr>
            </a:tbl>
          </a:graphicData>
        </a:graphic>
      </p:graphicFrame>
    </p:spTree>
    <p:extLst>
      <p:ext uri="{BB962C8B-B14F-4D97-AF65-F5344CB8AC3E}">
        <p14:creationId xmlns:p14="http://schemas.microsoft.com/office/powerpoint/2010/main" val="39093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63667" y="282076"/>
            <a:ext cx="3117328" cy="400110"/>
          </a:xfrm>
          <a:prstGeom prst="rect">
            <a:avLst/>
          </a:prstGeom>
        </p:spPr>
        <p:txBody>
          <a:bodyPr wrap="none">
            <a:spAutoFit/>
          </a:bodyPr>
          <a:lstStyle/>
          <a:p>
            <a:r>
              <a:rPr lang="ru-RU" sz="2000" b="1" dirty="0"/>
              <a:t>Ф</a:t>
            </a:r>
            <a:r>
              <a:rPr lang="ru-RU" b="1" dirty="0"/>
              <a:t>лаг Австралийского Союза</a:t>
            </a:r>
          </a:p>
        </p:txBody>
      </p:sp>
      <p:graphicFrame>
        <p:nvGraphicFramePr>
          <p:cNvPr id="8" name="Таблица 7"/>
          <p:cNvGraphicFramePr>
            <a:graphicFrameLocks noGrp="1"/>
          </p:cNvGraphicFramePr>
          <p:nvPr>
            <p:extLst>
              <p:ext uri="{D42A27DB-BD31-4B8C-83A1-F6EECF244321}">
                <p14:modId xmlns:p14="http://schemas.microsoft.com/office/powerpoint/2010/main" val="1774875071"/>
              </p:ext>
            </p:extLst>
          </p:nvPr>
        </p:nvGraphicFramePr>
        <p:xfrm>
          <a:off x="2339753" y="4221088"/>
          <a:ext cx="5472608" cy="370840"/>
        </p:xfrm>
        <a:graphic>
          <a:graphicData uri="http://schemas.openxmlformats.org/drawingml/2006/table">
            <a:tbl>
              <a:tblPr firstRow="1" bandRow="1">
                <a:tableStyleId>{2D5ABB26-0587-4C30-8999-92F81FD0307C}</a:tableStyleId>
              </a:tblPr>
              <a:tblGrid>
                <a:gridCol w="2715060"/>
                <a:gridCol w="275754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latin typeface="Times New Roman" pitchFamily="18" charset="0"/>
                          <a:ea typeface="+mn-ea"/>
                          <a:cs typeface="Times New Roman" pitchFamily="18" charset="0"/>
                        </a:rPr>
                        <a:t>Утверждён</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tx1"/>
                          </a:solidFill>
                          <a:latin typeface="Times New Roman" pitchFamily="18" charset="0"/>
                          <a:ea typeface="+mn-ea"/>
                          <a:cs typeface="Times New Roman" pitchFamily="18" charset="0"/>
                        </a:rPr>
                        <a:t>19 декабря 1908</a:t>
                      </a:r>
                    </a:p>
                  </a:txBody>
                  <a:tcPr/>
                </a:tc>
              </a:tr>
            </a:tbl>
          </a:graphicData>
        </a:graphic>
      </p:graphicFrame>
      <p:pic>
        <p:nvPicPr>
          <p:cNvPr id="21506" name="Picture 2" descr="C:\Users\user\Pictures\Flag_of_Australia_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5677" y="651408"/>
            <a:ext cx="6840759" cy="342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11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77182" y="260648"/>
            <a:ext cx="7344816" cy="461665"/>
          </a:xfrm>
          <a:prstGeom prst="rect">
            <a:avLst/>
          </a:prstGeom>
        </p:spPr>
        <p:txBody>
          <a:bodyPr wrap="square">
            <a:spAutoFit/>
          </a:bodyPr>
          <a:lstStyle/>
          <a:p>
            <a:pPr>
              <a:spcBef>
                <a:spcPct val="0"/>
              </a:spcBef>
            </a:pPr>
            <a:r>
              <a:rPr lang="ru-RU"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Административно-территориальное деление</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17242" y="802263"/>
            <a:ext cx="6264696" cy="575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569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аселение Австралии. Коренное (аборигены) их меньшинство Относятся к негроидно – австралоидной расе, имеет темно-коричневый цвет кожи, волнистые черные волосы, широкий нос. Пришлое (англо- австралийцы) их большинство Потомки европейцев, почти исключительно англичане. Имеют светлый цвет кожи, светлые или темные, прямые или курчавые волосы."/>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538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luhrmann-australia-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7784" y="83806"/>
            <a:ext cx="5832647" cy="6788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ustralia (orthographic projection).sv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08304" y="5630657"/>
            <a:ext cx="1403648" cy="14036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31640" y="332656"/>
            <a:ext cx="1293367" cy="400110"/>
          </a:xfrm>
          <a:prstGeom prst="rect">
            <a:avLst/>
          </a:prstGeom>
        </p:spPr>
        <p:txBody>
          <a:bodyPr wrap="none">
            <a:spAutoFit/>
          </a:bodyPr>
          <a:lstStyle/>
          <a:p>
            <a:r>
              <a:rPr lang="ru-RU" sz="2000" b="1" dirty="0" smtClean="0">
                <a:solidFill>
                  <a:schemeClr val="accent5">
                    <a:lumMod val="75000"/>
                  </a:schemeClr>
                </a:solidFill>
              </a:rPr>
              <a:t>Абориген</a:t>
            </a:r>
            <a:endParaRPr lang="ru-RU" sz="2000" dirty="0">
              <a:solidFill>
                <a:schemeClr val="accent5">
                  <a:lumMod val="75000"/>
                </a:schemeClr>
              </a:solidFill>
            </a:endParaRPr>
          </a:p>
        </p:txBody>
      </p:sp>
    </p:spTree>
    <p:extLst>
      <p:ext uri="{BB962C8B-B14F-4D97-AF65-F5344CB8AC3E}">
        <p14:creationId xmlns:p14="http://schemas.microsoft.com/office/powerpoint/2010/main" val="857995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stralia (orthographic projection).sv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24128" y="188640"/>
            <a:ext cx="3240360"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331640" y="476672"/>
            <a:ext cx="4608512" cy="2952328"/>
          </a:xfrm>
        </p:spPr>
        <p:txBody>
          <a:bodyPr>
            <a:normAutofit/>
          </a:bodyPr>
          <a:lstStyle/>
          <a:p>
            <a:pPr>
              <a:lnSpc>
                <a:spcPct val="150000"/>
              </a:lnSpc>
              <a:buFont typeface="Arial" pitchFamily="34" charset="0"/>
              <a:buChar char="•"/>
            </a:pPr>
            <a:r>
              <a:rPr lang="ru-RU" sz="1600" dirty="0">
                <a:latin typeface="Times New Roman" pitchFamily="18" charset="0"/>
                <a:cs typeface="Times New Roman" pitchFamily="18" charset="0"/>
              </a:rPr>
              <a:t>На 15 декабря 2012 население Австралии оценивается в </a:t>
            </a:r>
            <a:r>
              <a:rPr lang="ru-RU" sz="1600" dirty="0" smtClean="0">
                <a:latin typeface="Times New Roman" pitchFamily="18" charset="0"/>
                <a:cs typeface="Times New Roman" pitchFamily="18" charset="0"/>
              </a:rPr>
              <a:t>23102134 человек. </a:t>
            </a:r>
          </a:p>
          <a:p>
            <a:pPr>
              <a:lnSpc>
                <a:spcPct val="150000"/>
              </a:lnSpc>
              <a:buFont typeface="Arial" pitchFamily="34" charset="0"/>
              <a:buChar char="•"/>
            </a:pPr>
            <a:r>
              <a:rPr lang="ru-RU" sz="1600" dirty="0" smtClean="0">
                <a:latin typeface="Times New Roman" pitchFamily="18" charset="0"/>
                <a:cs typeface="Times New Roman" pitchFamily="18" charset="0"/>
              </a:rPr>
              <a:t>Австралия </a:t>
            </a:r>
            <a:r>
              <a:rPr lang="ru-RU" sz="1600" dirty="0">
                <a:latin typeface="Times New Roman" pitchFamily="18" charset="0"/>
                <a:cs typeface="Times New Roman" pitchFamily="18" charset="0"/>
              </a:rPr>
              <a:t>является 50-ой по густонаселенности страной в мире. </a:t>
            </a:r>
            <a:endParaRPr lang="ru-RU" sz="1600" dirty="0" smtClean="0">
              <a:latin typeface="Times New Roman" pitchFamily="18" charset="0"/>
              <a:cs typeface="Times New Roman" pitchFamily="18" charset="0"/>
            </a:endParaRPr>
          </a:p>
          <a:p>
            <a:pPr>
              <a:lnSpc>
                <a:spcPct val="150000"/>
              </a:lnSpc>
              <a:buFont typeface="Arial" pitchFamily="34" charset="0"/>
              <a:buChar char="•"/>
            </a:pPr>
            <a:r>
              <a:rPr lang="ru-RU" sz="1600" dirty="0" smtClean="0">
                <a:latin typeface="Times New Roman" pitchFamily="18" charset="0"/>
                <a:cs typeface="Times New Roman" pitchFamily="18" charset="0"/>
              </a:rPr>
              <a:t>Население </a:t>
            </a:r>
            <a:r>
              <a:rPr lang="ru-RU" sz="1600" dirty="0">
                <a:latin typeface="Times New Roman" pitchFamily="18" charset="0"/>
                <a:cs typeface="Times New Roman" pitchFamily="18" charset="0"/>
              </a:rPr>
              <a:t>сосредоточено в основном в городских районах и, как ожидается, превысит 28 миллионов к 2030 году</a:t>
            </a:r>
            <a:r>
              <a:rPr lang="ru-RU" sz="1600" dirty="0" smtClean="0">
                <a:latin typeface="Times New Roman" pitchFamily="18" charset="0"/>
                <a:cs typeface="Times New Roman" pitchFamily="18" charset="0"/>
              </a:rPr>
              <a:t>.</a:t>
            </a:r>
          </a:p>
        </p:txBody>
      </p:sp>
      <p:sp>
        <p:nvSpPr>
          <p:cNvPr id="4" name="Прямоугольник 3"/>
          <p:cNvSpPr/>
          <p:nvPr/>
        </p:nvSpPr>
        <p:spPr>
          <a:xfrm>
            <a:off x="1331640" y="3356992"/>
            <a:ext cx="6912768" cy="2462213"/>
          </a:xfrm>
          <a:prstGeom prst="rect">
            <a:avLst/>
          </a:prstGeom>
        </p:spPr>
        <p:txBody>
          <a:bodyPr wrap="square">
            <a:spAutoFit/>
          </a:bodyPr>
          <a:lstStyle/>
          <a:p>
            <a:pPr marL="365760" indent="-283464">
              <a:lnSpc>
                <a:spcPct val="150000"/>
              </a:lnSpc>
              <a:spcBef>
                <a:spcPts val="600"/>
              </a:spcBef>
              <a:buClr>
                <a:schemeClr val="accent1"/>
              </a:buClr>
              <a:buSzPct val="80000"/>
              <a:buFont typeface="Arial" pitchFamily="34" charset="0"/>
              <a:buChar char="•"/>
            </a:pPr>
            <a:r>
              <a:rPr lang="ru-RU" sz="1600" dirty="0">
                <a:latin typeface="Times New Roman" pitchFamily="18" charset="0"/>
                <a:cs typeface="Times New Roman" pitchFamily="18" charset="0"/>
              </a:rPr>
              <a:t>Население Австралии начало расти с численности около </a:t>
            </a:r>
            <a:r>
              <a:rPr lang="ru-RU" sz="1600" dirty="0" smtClean="0">
                <a:latin typeface="Times New Roman" pitchFamily="18" charset="0"/>
                <a:cs typeface="Times New Roman" pitchFamily="18" charset="0"/>
              </a:rPr>
              <a:t>350000 </a:t>
            </a:r>
            <a:r>
              <a:rPr lang="ru-RU" sz="1600" dirty="0">
                <a:latin typeface="Times New Roman" pitchFamily="18" charset="0"/>
                <a:cs typeface="Times New Roman" pitchFamily="18" charset="0"/>
              </a:rPr>
              <a:t>человек во время первого британского поселения в 1788 году и, позже увеличивалось благодаря многочисленными волнами иммиграции. </a:t>
            </a:r>
            <a:endParaRPr lang="ru-RU" sz="1600" dirty="0" smtClean="0">
              <a:latin typeface="Times New Roman" pitchFamily="18" charset="0"/>
              <a:cs typeface="Times New Roman" pitchFamily="18" charset="0"/>
            </a:endParaRPr>
          </a:p>
          <a:p>
            <a:pPr marL="365760" indent="-283464">
              <a:lnSpc>
                <a:spcPct val="150000"/>
              </a:lnSpc>
              <a:spcBef>
                <a:spcPts val="600"/>
              </a:spcBef>
              <a:buClr>
                <a:schemeClr val="accent1"/>
              </a:buClr>
              <a:buSzPct val="80000"/>
              <a:buFont typeface="Arial" pitchFamily="34" charset="0"/>
              <a:buChar char="•"/>
            </a:pPr>
            <a:r>
              <a:rPr lang="ru-RU" sz="1600" dirty="0" smtClean="0">
                <a:latin typeface="Times New Roman" pitchFamily="18" charset="0"/>
                <a:cs typeface="Times New Roman" pitchFamily="18" charset="0"/>
              </a:rPr>
              <a:t>Также </a:t>
            </a:r>
            <a:r>
              <a:rPr lang="ru-RU" sz="1600" dirty="0">
                <a:latin typeface="Times New Roman" pitchFamily="18" charset="0"/>
                <a:cs typeface="Times New Roman" pitchFamily="18" charset="0"/>
              </a:rPr>
              <a:t>в связи с иммиграцией, европейская составляющая населения сокращается в процентах, как и во многих других западных странах</a:t>
            </a:r>
            <a:r>
              <a:rPr lang="ru-RU" sz="1600" dirty="0" smtClean="0">
                <a:latin typeface="Times New Roman" pitchFamily="18" charset="0"/>
                <a:cs typeface="Times New Roman" pitchFamily="18" charset="0"/>
              </a:rPr>
              <a:t>.</a:t>
            </a:r>
          </a:p>
          <a:p>
            <a:pPr marL="365760" indent="-283464">
              <a:lnSpc>
                <a:spcPct val="150000"/>
              </a:lnSpc>
              <a:spcBef>
                <a:spcPts val="600"/>
              </a:spcBef>
              <a:buClr>
                <a:schemeClr val="accent1"/>
              </a:buClr>
              <a:buSzPct val="80000"/>
              <a:buFont typeface="Arial" pitchFamily="34" charset="0"/>
              <a:buChar char="•"/>
            </a:pPr>
            <a:r>
              <a:rPr lang="ru-RU" sz="1600" dirty="0">
                <a:latin typeface="Times New Roman" pitchFamily="18" charset="0"/>
                <a:cs typeface="Times New Roman" pitchFamily="18" charset="0"/>
              </a:rPr>
              <a:t>Количество русских, проживающих в Австралии: 67 тыс. человек </a:t>
            </a:r>
          </a:p>
        </p:txBody>
      </p:sp>
    </p:spTree>
    <p:extLst>
      <p:ext uri="{BB962C8B-B14F-4D97-AF65-F5344CB8AC3E}">
        <p14:creationId xmlns:p14="http://schemas.microsoft.com/office/powerpoint/2010/main" val="6371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additive="base">
                                        <p:cTn id="49" dur="500" fill="hold"/>
                                        <p:tgtEl>
                                          <p:spTgt spid="1026"/>
                                        </p:tgtEl>
                                        <p:attrNameLst>
                                          <p:attrName>ppt_x</p:attrName>
                                        </p:attrNameLst>
                                      </p:cBhvr>
                                      <p:tavLst>
                                        <p:tav tm="0">
                                          <p:val>
                                            <p:strVal val="#ppt_x"/>
                                          </p:val>
                                        </p:tav>
                                        <p:tav tm="100000">
                                          <p:val>
                                            <p:strVal val="#ppt_x"/>
                                          </p:val>
                                        </p:tav>
                                      </p:tavLst>
                                    </p:anim>
                                    <p:anim calcmode="lin" valueType="num">
                                      <p:cBhvr additive="base">
                                        <p:cTn id="5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485</TotalTime>
  <Words>445</Words>
  <Application>Microsoft Office PowerPoint</Application>
  <PresentationFormat>Экран (4:3)</PresentationFormat>
  <Paragraphs>82</Paragraphs>
  <Slides>24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Солнцестояние</vt:lpstr>
      <vt:lpstr>АВСТРАЛИЯ</vt:lpstr>
      <vt:lpstr>Рассказ - сомнение.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Экономика  Австралии</vt:lpstr>
      <vt:lpstr>Австралийские овцы</vt:lpstr>
      <vt:lpstr>Австралийский фермер на поле пшеницы</vt:lpstr>
      <vt:lpstr>Закрепление.</vt:lpstr>
      <vt:lpstr>Проверим!?</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41</cp:revision>
  <cp:lastPrinted>2012-12-16T15:25:41Z</cp:lastPrinted>
  <dcterms:created xsi:type="dcterms:W3CDTF">2012-12-16T12:15:37Z</dcterms:created>
  <dcterms:modified xsi:type="dcterms:W3CDTF">2013-06-14T20:36:02Z</dcterms:modified>
</cp:coreProperties>
</file>