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5" r:id="rId4"/>
    <p:sldId id="258" r:id="rId5"/>
    <p:sldId id="260" r:id="rId6"/>
    <p:sldId id="263" r:id="rId7"/>
    <p:sldId id="259" r:id="rId8"/>
    <p:sldId id="261" r:id="rId9"/>
    <p:sldId id="262" r:id="rId10"/>
    <p:sldId id="264"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B15B92"/>
    <a:srgbClr val="005426"/>
    <a:srgbClr val="006BBC"/>
    <a:srgbClr val="CC0066"/>
    <a:srgbClr val="7D1FB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3" d="100"/>
          <a:sy n="73" d="100"/>
        </p:scale>
        <p:origin x="-28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21.07.2011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21.07.2011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21.07.2011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21.07.2011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21.07.2011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21.07.2011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21.07.2011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21.07.2011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21.07.2011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21.07.2011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21.07.2011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21.07.2011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8.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emf"/><Relationship Id="rId2" Type="http://schemas.openxmlformats.org/officeDocument/2006/relationships/image" Target="../media/image3.jpeg"/><Relationship Id="rId1" Type="http://schemas.openxmlformats.org/officeDocument/2006/relationships/slideLayout" Target="../slideLayouts/slideLayout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audio" Target="../media/audio1.wav"/><Relationship Id="rId1" Type="http://schemas.openxmlformats.org/officeDocument/2006/relationships/slideLayout" Target="../slideLayouts/slideLayout8.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8.xml"/><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8.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8.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Наташа\Downloads\первоцветы\1302466523_37.jpg"/>
          <p:cNvPicPr>
            <a:picLocks noChangeAspect="1" noChangeArrowheads="1"/>
          </p:cNvPicPr>
          <p:nvPr/>
        </p:nvPicPr>
        <p:blipFill>
          <a:blip r:embed="rId2"/>
          <a:srcRect/>
          <a:stretch>
            <a:fillRect/>
          </a:stretch>
        </p:blipFill>
        <p:spPr bwMode="auto">
          <a:xfrm>
            <a:off x="285720" y="214290"/>
            <a:ext cx="8429684" cy="6429420"/>
          </a:xfrm>
          <a:prstGeom prst="rect">
            <a:avLst/>
          </a:prstGeom>
          <a:noFill/>
        </p:spPr>
      </p:pic>
      <p:sp>
        <p:nvSpPr>
          <p:cNvPr id="2" name="Заголовок 1"/>
          <p:cNvSpPr>
            <a:spLocks noGrp="1"/>
          </p:cNvSpPr>
          <p:nvPr>
            <p:ph type="ctrTitle"/>
          </p:nvPr>
        </p:nvSpPr>
        <p:spPr>
          <a:xfrm>
            <a:off x="3357554" y="285729"/>
            <a:ext cx="5357850" cy="1714511"/>
          </a:xfrm>
        </p:spPr>
        <p:txBody>
          <a:bodyPr>
            <a:normAutofit/>
          </a:bodyPr>
          <a:lstStyle/>
          <a:p>
            <a:r>
              <a:rPr lang="ru-RU" sz="4800" dirty="0" smtClean="0">
                <a:solidFill>
                  <a:srgbClr val="C00000"/>
                </a:solidFill>
                <a:latin typeface="Batang" pitchFamily="18" charset="-127"/>
                <a:ea typeface="Batang" pitchFamily="18" charset="-127"/>
              </a:rPr>
              <a:t>Спаси меня!</a:t>
            </a:r>
            <a:endParaRPr lang="ru-RU" sz="4800" dirty="0">
              <a:solidFill>
                <a:srgbClr val="C00000"/>
              </a:solidFill>
              <a:latin typeface="Batang" pitchFamily="18" charset="-127"/>
              <a:ea typeface="Batang" pitchFamily="18" charset="-127"/>
            </a:endParaRPr>
          </a:p>
        </p:txBody>
      </p:sp>
      <p:sp>
        <p:nvSpPr>
          <p:cNvPr id="3" name="Подзаголовок 2"/>
          <p:cNvSpPr>
            <a:spLocks noGrp="1"/>
          </p:cNvSpPr>
          <p:nvPr>
            <p:ph type="subTitle" idx="1"/>
          </p:nvPr>
        </p:nvSpPr>
        <p:spPr>
          <a:xfrm>
            <a:off x="4500562" y="1857364"/>
            <a:ext cx="4000528" cy="2500330"/>
          </a:xfrm>
        </p:spPr>
        <p:txBody>
          <a:bodyPr>
            <a:normAutofit fontScale="85000" lnSpcReduction="10000"/>
          </a:bodyPr>
          <a:lstStyle/>
          <a:p>
            <a:r>
              <a:rPr lang="ru-RU" dirty="0" smtClean="0">
                <a:solidFill>
                  <a:srgbClr val="002060"/>
                </a:solidFill>
                <a:latin typeface="Monotype Corsiva" pitchFamily="66" charset="0"/>
              </a:rPr>
              <a:t>Команда  </a:t>
            </a:r>
            <a:r>
              <a:rPr lang="ru-RU" dirty="0" smtClean="0">
                <a:solidFill>
                  <a:srgbClr val="002060"/>
                </a:solidFill>
                <a:latin typeface="Monotype Corsiva" pitchFamily="66" charset="0"/>
              </a:rPr>
              <a:t>«</a:t>
            </a:r>
            <a:r>
              <a:rPr lang="ru-RU" smtClean="0">
                <a:solidFill>
                  <a:srgbClr val="002060"/>
                </a:solidFill>
                <a:latin typeface="Monotype Corsiva" pitchFamily="66" charset="0"/>
              </a:rPr>
              <a:t>Непаседы</a:t>
            </a:r>
            <a:r>
              <a:rPr lang="ru-RU" smtClean="0">
                <a:solidFill>
                  <a:srgbClr val="002060"/>
                </a:solidFill>
                <a:latin typeface="Monotype Corsiva" pitchFamily="66" charset="0"/>
              </a:rPr>
              <a:t>»</a:t>
            </a:r>
            <a:endParaRPr lang="ru-RU" dirty="0" smtClean="0">
              <a:solidFill>
                <a:srgbClr val="002060"/>
              </a:solidFill>
              <a:latin typeface="Monotype Corsiva" pitchFamily="66" charset="0"/>
            </a:endParaRPr>
          </a:p>
          <a:p>
            <a:r>
              <a:rPr lang="ru-RU" dirty="0" smtClean="0">
                <a:solidFill>
                  <a:srgbClr val="002060"/>
                </a:solidFill>
                <a:latin typeface="Monotype Corsiva" pitchFamily="66" charset="0"/>
              </a:rPr>
              <a:t>МОУ «</a:t>
            </a:r>
            <a:r>
              <a:rPr lang="ru-RU" dirty="0" err="1" smtClean="0">
                <a:solidFill>
                  <a:srgbClr val="002060"/>
                </a:solidFill>
                <a:latin typeface="Monotype Corsiva" pitchFamily="66" charset="0"/>
              </a:rPr>
              <a:t>Демиховский</a:t>
            </a:r>
            <a:r>
              <a:rPr lang="ru-RU" dirty="0" smtClean="0">
                <a:solidFill>
                  <a:srgbClr val="002060"/>
                </a:solidFill>
                <a:latin typeface="Monotype Corsiva" pitchFamily="66" charset="0"/>
              </a:rPr>
              <a:t> лицей»</a:t>
            </a:r>
          </a:p>
          <a:p>
            <a:r>
              <a:rPr lang="ru-RU" dirty="0" smtClean="0">
                <a:solidFill>
                  <a:srgbClr val="002060"/>
                </a:solidFill>
                <a:latin typeface="Monotype Corsiva" pitchFamily="66" charset="0"/>
              </a:rPr>
              <a:t>Руководитель</a:t>
            </a:r>
          </a:p>
          <a:p>
            <a:r>
              <a:rPr lang="ru-RU" dirty="0" smtClean="0">
                <a:solidFill>
                  <a:srgbClr val="002060"/>
                </a:solidFill>
                <a:latin typeface="Monotype Corsiva" pitchFamily="66" charset="0"/>
              </a:rPr>
              <a:t> учитель географии </a:t>
            </a:r>
          </a:p>
          <a:p>
            <a:r>
              <a:rPr lang="ru-RU" dirty="0" smtClean="0">
                <a:solidFill>
                  <a:srgbClr val="002060"/>
                </a:solidFill>
                <a:latin typeface="Monotype Corsiva" pitchFamily="66" charset="0"/>
              </a:rPr>
              <a:t>Аверьянова Н.Н.</a:t>
            </a:r>
            <a:endParaRPr lang="ru-RU" dirty="0">
              <a:solidFill>
                <a:srgbClr val="002060"/>
              </a:solidFill>
              <a:latin typeface="Monotype Corsiva"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571472" y="3571876"/>
            <a:ext cx="7929618" cy="785818"/>
          </a:xfrm>
          <a:prstGeom prst="rect">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500034" y="1928802"/>
            <a:ext cx="7929618" cy="1500198"/>
          </a:xfrm>
          <a:prstGeom prst="rect">
            <a:avLst/>
          </a:prstGeom>
          <a:solidFill>
            <a:schemeClr val="tx2">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Текст 3"/>
          <p:cNvSpPr>
            <a:spLocks noGrp="1"/>
          </p:cNvSpPr>
          <p:nvPr>
            <p:ph type="body" sz="half" idx="2"/>
          </p:nvPr>
        </p:nvSpPr>
        <p:spPr>
          <a:xfrm>
            <a:off x="571472" y="2000240"/>
            <a:ext cx="7858180" cy="3143273"/>
          </a:xfrm>
        </p:spPr>
        <p:txBody>
          <a:bodyPr>
            <a:normAutofit/>
          </a:bodyPr>
          <a:lstStyle/>
          <a:p>
            <a:r>
              <a:rPr lang="ru-RU" dirty="0" smtClean="0"/>
              <a:t>Пусть </a:t>
            </a:r>
            <a:r>
              <a:rPr lang="ru-RU" dirty="0" err="1" smtClean="0"/>
              <a:t>кpасивые</a:t>
            </a:r>
            <a:r>
              <a:rPr lang="ru-RU" dirty="0" smtClean="0"/>
              <a:t> </a:t>
            </a:r>
            <a:r>
              <a:rPr lang="ru-RU" dirty="0" err="1" smtClean="0"/>
              <a:t>pастения</a:t>
            </a:r>
            <a:r>
              <a:rPr lang="ru-RU" dirty="0" smtClean="0"/>
              <a:t> лучше остаются в </a:t>
            </a:r>
            <a:r>
              <a:rPr lang="ru-RU" dirty="0" err="1" smtClean="0"/>
              <a:t>пpиpоде</a:t>
            </a:r>
            <a:r>
              <a:rPr lang="ru-RU" dirty="0" smtClean="0"/>
              <a:t>! Помни, что букеты можно составлять только из тех </a:t>
            </a:r>
            <a:r>
              <a:rPr lang="ru-RU" dirty="0" err="1" smtClean="0"/>
              <a:t>pастений</a:t>
            </a:r>
            <a:r>
              <a:rPr lang="ru-RU" dirty="0" smtClean="0"/>
              <a:t>, </a:t>
            </a:r>
            <a:r>
              <a:rPr lang="ru-RU" dirty="0" err="1" smtClean="0"/>
              <a:t>котоpые</a:t>
            </a:r>
            <a:r>
              <a:rPr lang="ru-RU" dirty="0" smtClean="0"/>
              <a:t>  </a:t>
            </a:r>
            <a:r>
              <a:rPr lang="ru-RU" dirty="0" err="1" smtClean="0"/>
              <a:t>выpащены</a:t>
            </a:r>
            <a:r>
              <a:rPr lang="ru-RU" dirty="0" smtClean="0"/>
              <a:t> человеком или широко распространены. </a:t>
            </a:r>
            <a:r>
              <a:rPr lang="ru-RU" dirty="0" err="1" smtClean="0"/>
              <a:t>Сбоp</a:t>
            </a:r>
            <a:r>
              <a:rPr lang="ru-RU" dirty="0" smtClean="0"/>
              <a:t>  </a:t>
            </a:r>
            <a:r>
              <a:rPr lang="ru-RU" dirty="0" err="1" smtClean="0"/>
              <a:t>дикоpастущих</a:t>
            </a:r>
            <a:r>
              <a:rPr lang="ru-RU" dirty="0" smtClean="0"/>
              <a:t> </a:t>
            </a:r>
            <a:r>
              <a:rPr lang="ru-RU" dirty="0" err="1" smtClean="0"/>
              <a:t>pастений</a:t>
            </a:r>
            <a:r>
              <a:rPr lang="ru-RU" dirty="0" smtClean="0"/>
              <a:t> на букеты - очень мощный </a:t>
            </a:r>
            <a:r>
              <a:rPr lang="ru-RU" dirty="0" err="1" smtClean="0"/>
              <a:t>фактоp</a:t>
            </a:r>
            <a:r>
              <a:rPr lang="ru-RU" dirty="0" smtClean="0"/>
              <a:t> воздействия человека на </a:t>
            </a:r>
            <a:r>
              <a:rPr lang="ru-RU" dirty="0" err="1" smtClean="0"/>
              <a:t>пpиpоду</a:t>
            </a:r>
            <a:r>
              <a:rPr lang="ru-RU" dirty="0" smtClean="0"/>
              <a:t>. Его часто недооценивают, считая, что </a:t>
            </a:r>
            <a:r>
              <a:rPr lang="ru-RU" dirty="0" err="1" smtClean="0"/>
              <a:t>вpед</a:t>
            </a:r>
            <a:r>
              <a:rPr lang="ru-RU" dirty="0" smtClean="0"/>
              <a:t>, наносимый </a:t>
            </a:r>
            <a:r>
              <a:rPr lang="ru-RU" dirty="0" err="1" smtClean="0"/>
              <a:t>пpи</a:t>
            </a:r>
            <a:r>
              <a:rPr lang="ru-RU" dirty="0" smtClean="0"/>
              <a:t> этом </a:t>
            </a:r>
            <a:r>
              <a:rPr lang="ru-RU" dirty="0" err="1" smtClean="0"/>
              <a:t>pастительному</a:t>
            </a:r>
            <a:r>
              <a:rPr lang="ru-RU" dirty="0" smtClean="0"/>
              <a:t> </a:t>
            </a:r>
            <a:r>
              <a:rPr lang="ru-RU" dirty="0" err="1" smtClean="0"/>
              <a:t>миpу</a:t>
            </a:r>
            <a:r>
              <a:rPr lang="ru-RU" dirty="0" smtClean="0"/>
              <a:t>, не заслуживает внимания. Однако, именно давняя </a:t>
            </a:r>
            <a:r>
              <a:rPr lang="ru-RU" dirty="0" err="1" smtClean="0"/>
              <a:t>пpивычка</a:t>
            </a:r>
            <a:r>
              <a:rPr lang="ru-RU" dirty="0" smtClean="0"/>
              <a:t>  </a:t>
            </a:r>
            <a:r>
              <a:rPr lang="ru-RU" dirty="0" err="1" smtClean="0"/>
              <a:t>pвать</a:t>
            </a:r>
            <a:r>
              <a:rPr lang="ru-RU" dirty="0" smtClean="0"/>
              <a:t> цветы </a:t>
            </a:r>
            <a:r>
              <a:rPr lang="ru-RU" dirty="0" err="1" smtClean="0"/>
              <a:t>пpивела</a:t>
            </a:r>
            <a:r>
              <a:rPr lang="ru-RU" dirty="0" smtClean="0"/>
              <a:t> к исчезновению очень многих </a:t>
            </a:r>
            <a:r>
              <a:rPr lang="ru-RU" dirty="0" err="1" smtClean="0"/>
              <a:t>pастений</a:t>
            </a:r>
            <a:r>
              <a:rPr lang="ru-RU" dirty="0" smtClean="0"/>
              <a:t> в местах, часто посещаемых людьми.</a:t>
            </a:r>
          </a:p>
          <a:p>
            <a:r>
              <a:rPr lang="ru-RU" dirty="0" smtClean="0"/>
              <a:t>            </a:t>
            </a:r>
          </a:p>
          <a:p>
            <a:r>
              <a:rPr lang="ru-RU" dirty="0" smtClean="0"/>
              <a:t>   ... Имеем ли мы </a:t>
            </a:r>
            <a:r>
              <a:rPr lang="ru-RU" dirty="0" err="1" smtClean="0"/>
              <a:t>пpаво</a:t>
            </a:r>
            <a:r>
              <a:rPr lang="ru-RU" dirty="0" smtClean="0"/>
              <a:t> </a:t>
            </a:r>
            <a:r>
              <a:rPr lang="ru-RU" dirty="0" err="1" smtClean="0"/>
              <a:t>сpывать</a:t>
            </a:r>
            <a:r>
              <a:rPr lang="ru-RU" dirty="0" smtClean="0"/>
              <a:t> цветок для того только, чтобы </a:t>
            </a:r>
            <a:r>
              <a:rPr lang="ru-RU" dirty="0" err="1" smtClean="0"/>
              <a:t>некотоpое</a:t>
            </a:r>
            <a:r>
              <a:rPr lang="ru-RU" dirty="0" smtClean="0"/>
              <a:t> </a:t>
            </a:r>
            <a:r>
              <a:rPr lang="ru-RU" dirty="0" err="1" smtClean="0"/>
              <a:t>вpемя</a:t>
            </a:r>
            <a:r>
              <a:rPr lang="ru-RU" dirty="0" smtClean="0"/>
              <a:t> полюбоваться им? </a:t>
            </a:r>
            <a:r>
              <a:rPr lang="ru-RU" dirty="0" err="1" smtClean="0"/>
              <a:t>Конечно,нет</a:t>
            </a:r>
            <a:r>
              <a:rPr lang="ru-RU" dirty="0" smtClean="0"/>
              <a:t>. Для этого специально </a:t>
            </a:r>
            <a:r>
              <a:rPr lang="ru-RU" dirty="0" err="1" smtClean="0"/>
              <a:t>выpащивают</a:t>
            </a:r>
            <a:r>
              <a:rPr lang="ru-RU" dirty="0" smtClean="0"/>
              <a:t> </a:t>
            </a:r>
            <a:r>
              <a:rPr lang="ru-RU" dirty="0" err="1" smtClean="0"/>
              <a:t>кpасивые</a:t>
            </a:r>
            <a:r>
              <a:rPr lang="ru-RU" dirty="0" smtClean="0"/>
              <a:t> </a:t>
            </a:r>
            <a:r>
              <a:rPr lang="ru-RU" dirty="0" err="1" smtClean="0"/>
              <a:t>pастения</a:t>
            </a:r>
            <a:r>
              <a:rPr lang="ru-RU" dirty="0" smtClean="0"/>
              <a:t> в </a:t>
            </a:r>
            <a:r>
              <a:rPr lang="ru-RU" dirty="0" err="1" smtClean="0"/>
              <a:t>садах,на</a:t>
            </a:r>
            <a:r>
              <a:rPr lang="ru-RU" dirty="0" smtClean="0"/>
              <a:t> клумбах, в </a:t>
            </a:r>
            <a:r>
              <a:rPr lang="ru-RU" dirty="0" err="1" smtClean="0"/>
              <a:t>оpанжеpеях</a:t>
            </a:r>
            <a:r>
              <a:rPr lang="ru-RU" dirty="0" smtClean="0"/>
              <a:t> и т.д. А </a:t>
            </a:r>
            <a:r>
              <a:rPr lang="ru-RU" dirty="0" err="1" smtClean="0"/>
              <a:t>кpасивые</a:t>
            </a:r>
            <a:r>
              <a:rPr lang="ru-RU" dirty="0" smtClean="0"/>
              <a:t> </a:t>
            </a:r>
            <a:r>
              <a:rPr lang="ru-RU" dirty="0" err="1" smtClean="0"/>
              <a:t>дикоpастущие</a:t>
            </a:r>
            <a:r>
              <a:rPr lang="ru-RU" dirty="0" smtClean="0"/>
              <a:t> цветы должны оставаться в </a:t>
            </a:r>
            <a:r>
              <a:rPr lang="ru-RU" dirty="0" err="1" smtClean="0"/>
              <a:t>пpиpоде</a:t>
            </a:r>
            <a:r>
              <a:rPr lang="ru-RU" dirty="0" smtClean="0"/>
              <a:t>.</a:t>
            </a:r>
          </a:p>
          <a:p>
            <a:endParaRPr lang="ru-RU" dirty="0" smtClean="0"/>
          </a:p>
          <a:p>
            <a:endParaRPr lang="ru-RU" dirty="0"/>
          </a:p>
        </p:txBody>
      </p:sp>
      <p:pic>
        <p:nvPicPr>
          <p:cNvPr id="3074" name="Picture 2" descr="C:\Users\Наташа\Downloads\первоцветы\24.jpg"/>
          <p:cNvPicPr>
            <a:picLocks noChangeAspect="1" noChangeArrowheads="1"/>
          </p:cNvPicPr>
          <p:nvPr/>
        </p:nvPicPr>
        <p:blipFill>
          <a:blip r:embed="rId2" cstate="screen"/>
          <a:srcRect/>
          <a:stretch>
            <a:fillRect/>
          </a:stretch>
        </p:blipFill>
        <p:spPr bwMode="auto">
          <a:xfrm>
            <a:off x="6786578" y="4714884"/>
            <a:ext cx="1928826" cy="1638736"/>
          </a:xfrm>
          <a:prstGeom prst="rect">
            <a:avLst/>
          </a:prstGeom>
          <a:noFill/>
        </p:spPr>
      </p:pic>
      <p:pic>
        <p:nvPicPr>
          <p:cNvPr id="3075" name="Picture 3" descr="C:\Users\Наташа\Downloads\первоцветы\23.jpg"/>
          <p:cNvPicPr>
            <a:picLocks noChangeAspect="1" noChangeArrowheads="1"/>
          </p:cNvPicPr>
          <p:nvPr/>
        </p:nvPicPr>
        <p:blipFill>
          <a:blip r:embed="rId3"/>
          <a:srcRect/>
          <a:stretch>
            <a:fillRect/>
          </a:stretch>
        </p:blipFill>
        <p:spPr bwMode="auto">
          <a:xfrm>
            <a:off x="3214678" y="214290"/>
            <a:ext cx="2571764" cy="1663196"/>
          </a:xfrm>
          <a:prstGeom prst="ellipse">
            <a:avLst/>
          </a:prstGeom>
          <a:noFill/>
        </p:spPr>
      </p:pic>
      <p:pic>
        <p:nvPicPr>
          <p:cNvPr id="5" name="Picture 2" descr="C:\Users\Наташа\Downloads\первоцветы\images (14).jpg"/>
          <p:cNvPicPr>
            <a:picLocks noChangeAspect="1" noChangeArrowheads="1"/>
          </p:cNvPicPr>
          <p:nvPr/>
        </p:nvPicPr>
        <p:blipFill>
          <a:blip r:embed="rId4"/>
          <a:srcRect/>
          <a:stretch>
            <a:fillRect/>
          </a:stretch>
        </p:blipFill>
        <p:spPr bwMode="auto">
          <a:xfrm>
            <a:off x="500034" y="4572008"/>
            <a:ext cx="2000264" cy="1492505"/>
          </a:xfrm>
          <a:prstGeom prst="rect">
            <a:avLst/>
          </a:prstGeom>
          <a:noFill/>
        </p:spPr>
      </p:pic>
      <p:sp>
        <p:nvSpPr>
          <p:cNvPr id="9" name="Прямоугольник 8"/>
          <p:cNvSpPr/>
          <p:nvPr/>
        </p:nvSpPr>
        <p:spPr>
          <a:xfrm>
            <a:off x="2571737" y="4500571"/>
            <a:ext cx="4214841" cy="156966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Сохраним улыбки весны!</a:t>
            </a:r>
            <a:endParaRPr lang="ru-RU" sz="4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Наташа\Downloads\первоцветы\images (22).jpg"/>
          <p:cNvPicPr>
            <a:picLocks noChangeAspect="1" noChangeArrowheads="1"/>
          </p:cNvPicPr>
          <p:nvPr/>
        </p:nvPicPr>
        <p:blipFill>
          <a:blip r:embed="rId2" cstate="screen"/>
          <a:srcRect/>
          <a:stretch>
            <a:fillRect/>
          </a:stretch>
        </p:blipFill>
        <p:spPr bwMode="auto">
          <a:xfrm rot="7098832">
            <a:off x="4032868" y="4525914"/>
            <a:ext cx="609587" cy="924429"/>
          </a:xfrm>
          <a:prstGeom prst="ellipse">
            <a:avLst/>
          </a:prstGeom>
          <a:noFill/>
        </p:spPr>
      </p:pic>
      <p:pic>
        <p:nvPicPr>
          <p:cNvPr id="3" name="Picture 2" descr="C:\Users\Наташа\Downloads\первоцветы\images (22).jpg"/>
          <p:cNvPicPr>
            <a:picLocks noChangeAspect="1" noChangeArrowheads="1"/>
          </p:cNvPicPr>
          <p:nvPr/>
        </p:nvPicPr>
        <p:blipFill>
          <a:blip r:embed="rId3" cstate="screen"/>
          <a:srcRect/>
          <a:stretch>
            <a:fillRect/>
          </a:stretch>
        </p:blipFill>
        <p:spPr bwMode="auto">
          <a:xfrm rot="16615000">
            <a:off x="1647806" y="3166714"/>
            <a:ext cx="700072" cy="1061647"/>
          </a:xfrm>
          <a:prstGeom prst="ellipse">
            <a:avLst/>
          </a:prstGeom>
          <a:noFill/>
        </p:spPr>
      </p:pic>
      <p:pic>
        <p:nvPicPr>
          <p:cNvPr id="13" name="Picture 6" descr="C:\Users\Наташа\Downloads\первоцветы\images (21).jpg"/>
          <p:cNvPicPr>
            <a:picLocks noChangeAspect="1" noChangeArrowheads="1"/>
          </p:cNvPicPr>
          <p:nvPr/>
        </p:nvPicPr>
        <p:blipFill>
          <a:blip r:embed="rId4" cstate="screen"/>
          <a:srcRect/>
          <a:stretch>
            <a:fillRect/>
          </a:stretch>
        </p:blipFill>
        <p:spPr bwMode="auto">
          <a:xfrm rot="9314756">
            <a:off x="3334000" y="4968286"/>
            <a:ext cx="686021" cy="720478"/>
          </a:xfrm>
          <a:prstGeom prst="ellipse">
            <a:avLst/>
          </a:prstGeom>
          <a:noFill/>
        </p:spPr>
      </p:pic>
      <p:pic>
        <p:nvPicPr>
          <p:cNvPr id="1030" name="Picture 6" descr="C:\Users\Наташа\Downloads\первоцветы\images (21).jpg"/>
          <p:cNvPicPr>
            <a:picLocks noChangeAspect="1" noChangeArrowheads="1"/>
          </p:cNvPicPr>
          <p:nvPr/>
        </p:nvPicPr>
        <p:blipFill>
          <a:blip r:embed="rId4" cstate="screen"/>
          <a:srcRect/>
          <a:stretch>
            <a:fillRect/>
          </a:stretch>
        </p:blipFill>
        <p:spPr bwMode="auto">
          <a:xfrm rot="18963405">
            <a:off x="2297060" y="2637480"/>
            <a:ext cx="686021" cy="720478"/>
          </a:xfrm>
          <a:prstGeom prst="ellipse">
            <a:avLst/>
          </a:prstGeom>
          <a:noFill/>
        </p:spPr>
      </p:pic>
      <p:pic>
        <p:nvPicPr>
          <p:cNvPr id="10" name="Picture 5" descr="C:\Users\Наташа\Downloads\первоцветы\1.jpg"/>
          <p:cNvPicPr>
            <a:picLocks noChangeAspect="1" noChangeArrowheads="1"/>
          </p:cNvPicPr>
          <p:nvPr/>
        </p:nvPicPr>
        <p:blipFill>
          <a:blip r:embed="rId5" cstate="screen"/>
          <a:srcRect/>
          <a:stretch>
            <a:fillRect/>
          </a:stretch>
        </p:blipFill>
        <p:spPr bwMode="auto">
          <a:xfrm rot="14964852">
            <a:off x="1754780" y="4318626"/>
            <a:ext cx="744050" cy="754059"/>
          </a:xfrm>
          <a:prstGeom prst="ellipse">
            <a:avLst/>
          </a:prstGeom>
          <a:noFill/>
        </p:spPr>
      </p:pic>
      <p:pic>
        <p:nvPicPr>
          <p:cNvPr id="9" name="Picture 5" descr="C:\Users\Наташа\Downloads\первоцветы\1.jpg"/>
          <p:cNvPicPr>
            <a:picLocks noChangeAspect="1" noChangeArrowheads="1"/>
          </p:cNvPicPr>
          <p:nvPr/>
        </p:nvPicPr>
        <p:blipFill>
          <a:blip r:embed="rId5" cstate="screen"/>
          <a:srcRect/>
          <a:stretch>
            <a:fillRect/>
          </a:stretch>
        </p:blipFill>
        <p:spPr bwMode="auto">
          <a:xfrm rot="5400000">
            <a:off x="4291252" y="3781186"/>
            <a:ext cx="744050" cy="754059"/>
          </a:xfrm>
          <a:prstGeom prst="ellipse">
            <a:avLst/>
          </a:prstGeom>
          <a:noFill/>
        </p:spPr>
      </p:pic>
      <p:pic>
        <p:nvPicPr>
          <p:cNvPr id="1029" name="Picture 5" descr="C:\Users\Наташа\Downloads\первоцветы\1.jpg"/>
          <p:cNvPicPr>
            <a:picLocks noChangeAspect="1" noChangeArrowheads="1"/>
          </p:cNvPicPr>
          <p:nvPr/>
        </p:nvPicPr>
        <p:blipFill>
          <a:blip r:embed="rId5" cstate="screen"/>
          <a:srcRect/>
          <a:stretch>
            <a:fillRect/>
          </a:stretch>
        </p:blipFill>
        <p:spPr bwMode="auto">
          <a:xfrm rot="2347572">
            <a:off x="3988610" y="2914216"/>
            <a:ext cx="744050" cy="754059"/>
          </a:xfrm>
          <a:prstGeom prst="ellipse">
            <a:avLst/>
          </a:prstGeom>
          <a:noFill/>
        </p:spPr>
      </p:pic>
      <p:pic>
        <p:nvPicPr>
          <p:cNvPr id="1027" name="Picture 3" descr="C:\Users\Наташа\Downloads\первоцветы\images.jpg"/>
          <p:cNvPicPr>
            <a:picLocks noChangeAspect="1" noChangeArrowheads="1"/>
          </p:cNvPicPr>
          <p:nvPr/>
        </p:nvPicPr>
        <p:blipFill>
          <a:blip r:embed="rId6" cstate="screen"/>
          <a:srcRect/>
          <a:stretch>
            <a:fillRect/>
          </a:stretch>
        </p:blipFill>
        <p:spPr bwMode="auto">
          <a:xfrm rot="400115">
            <a:off x="3143240" y="2285992"/>
            <a:ext cx="784229" cy="809069"/>
          </a:xfrm>
          <a:prstGeom prst="ellipse">
            <a:avLst/>
          </a:prstGeom>
          <a:noFill/>
        </p:spPr>
      </p:pic>
      <p:pic>
        <p:nvPicPr>
          <p:cNvPr id="1028" name="Picture 4" descr="C:\Users\Наташа\Downloads\первоцветы\images.jpg"/>
          <p:cNvPicPr>
            <a:picLocks noChangeAspect="1" noChangeArrowheads="1"/>
          </p:cNvPicPr>
          <p:nvPr/>
        </p:nvPicPr>
        <p:blipFill>
          <a:blip r:embed="rId6" cstate="screen"/>
          <a:srcRect/>
          <a:stretch>
            <a:fillRect/>
          </a:stretch>
        </p:blipFill>
        <p:spPr bwMode="auto">
          <a:xfrm rot="11927074">
            <a:off x="2395584" y="4891252"/>
            <a:ext cx="785818" cy="810708"/>
          </a:xfrm>
          <a:prstGeom prst="ellipse">
            <a:avLst/>
          </a:prstGeom>
          <a:noFill/>
        </p:spPr>
      </p:pic>
      <p:sp>
        <p:nvSpPr>
          <p:cNvPr id="11" name="Прямоугольник 10"/>
          <p:cNvSpPr/>
          <p:nvPr/>
        </p:nvSpPr>
        <p:spPr>
          <a:xfrm>
            <a:off x="5857884" y="2714620"/>
            <a:ext cx="3286116" cy="4062651"/>
          </a:xfrm>
          <a:prstGeom prst="rect">
            <a:avLst/>
          </a:prstGeom>
        </p:spPr>
        <p:txBody>
          <a:bodyPr wrap="square">
            <a:spAutoFit/>
          </a:bodyPr>
          <a:lstStyle/>
          <a:p>
            <a:r>
              <a:rPr lang="ru-RU" sz="2400" b="1" dirty="0" smtClean="0">
                <a:solidFill>
                  <a:srgbClr val="002060"/>
                </a:solidFill>
              </a:rPr>
              <a:t>Берегите цветы,</a:t>
            </a:r>
          </a:p>
          <a:p>
            <a:r>
              <a:rPr lang="ru-RU" sz="2400" b="1" dirty="0" smtClean="0">
                <a:solidFill>
                  <a:srgbClr val="002060"/>
                </a:solidFill>
              </a:rPr>
              <a:t> не губите!</a:t>
            </a:r>
            <a:br>
              <a:rPr lang="ru-RU" sz="2400" b="1" dirty="0" smtClean="0">
                <a:solidFill>
                  <a:srgbClr val="002060"/>
                </a:solidFill>
              </a:rPr>
            </a:br>
            <a:r>
              <a:rPr lang="ru-RU" sz="2400" b="1" dirty="0" smtClean="0">
                <a:solidFill>
                  <a:srgbClr val="002060"/>
                </a:solidFill>
              </a:rPr>
              <a:t>Творенье природы </a:t>
            </a:r>
          </a:p>
          <a:p>
            <a:r>
              <a:rPr lang="ru-RU" sz="2400" b="1" dirty="0" smtClean="0">
                <a:solidFill>
                  <a:srgbClr val="002060"/>
                </a:solidFill>
              </a:rPr>
              <a:t>не рвите!</a:t>
            </a:r>
            <a:br>
              <a:rPr lang="ru-RU" sz="2400" b="1" dirty="0" smtClean="0">
                <a:solidFill>
                  <a:srgbClr val="002060"/>
                </a:solidFill>
              </a:rPr>
            </a:br>
            <a:r>
              <a:rPr lang="ru-RU" sz="2400" b="1" dirty="0" smtClean="0">
                <a:solidFill>
                  <a:srgbClr val="002060"/>
                </a:solidFill>
              </a:rPr>
              <a:t>Заботясь о своей Земле,</a:t>
            </a:r>
          </a:p>
          <a:p>
            <a:r>
              <a:rPr lang="ru-RU" sz="2400" b="1" dirty="0" smtClean="0">
                <a:solidFill>
                  <a:srgbClr val="002060"/>
                </a:solidFill>
              </a:rPr>
              <a:t> мы продлеваем её век.</a:t>
            </a:r>
            <a:br>
              <a:rPr lang="ru-RU" sz="2400" b="1" dirty="0" smtClean="0">
                <a:solidFill>
                  <a:srgbClr val="002060"/>
                </a:solidFill>
              </a:rPr>
            </a:br>
            <a:r>
              <a:rPr lang="ru-RU" sz="2400" b="1" dirty="0" smtClean="0">
                <a:solidFill>
                  <a:srgbClr val="002060"/>
                </a:solidFill>
              </a:rPr>
              <a:t>Береги первоцветы – </a:t>
            </a:r>
          </a:p>
          <a:p>
            <a:r>
              <a:rPr lang="ru-RU" sz="2400" b="1" dirty="0" smtClean="0">
                <a:solidFill>
                  <a:srgbClr val="002060"/>
                </a:solidFill>
              </a:rPr>
              <a:t>если ты ЧЕЛОВЕК!</a:t>
            </a:r>
            <a:r>
              <a:rPr lang="ru-RU" dirty="0" smtClean="0"/>
              <a:t/>
            </a:r>
            <a:br>
              <a:rPr lang="ru-RU" dirty="0" smtClean="0"/>
            </a:br>
            <a:endParaRPr lang="ru-RU" dirty="0"/>
          </a:p>
        </p:txBody>
      </p:sp>
      <p:pic>
        <p:nvPicPr>
          <p:cNvPr id="12" name="Picture 2"/>
          <p:cNvPicPr>
            <a:picLocks noChangeAspect="1" noChangeArrowheads="1"/>
          </p:cNvPicPr>
          <p:nvPr/>
        </p:nvPicPr>
        <p:blipFill>
          <a:blip r:embed="rId7"/>
          <a:srcRect l="15808" t="4202" r="10421" b="3361"/>
          <a:stretch>
            <a:fillRect/>
          </a:stretch>
        </p:blipFill>
        <p:spPr bwMode="auto">
          <a:xfrm>
            <a:off x="2285984" y="3000372"/>
            <a:ext cx="2071702" cy="2170351"/>
          </a:xfrm>
          <a:prstGeom prst="ellipse">
            <a:avLst/>
          </a:prstGeom>
          <a:noFill/>
          <a:ln w="9525">
            <a:noFill/>
            <a:miter lim="800000"/>
            <a:headEnd/>
            <a:tailEnd/>
          </a:ln>
        </p:spPr>
      </p:pic>
      <p:sp>
        <p:nvSpPr>
          <p:cNvPr id="15" name="Прямоугольник 14"/>
          <p:cNvSpPr/>
          <p:nvPr/>
        </p:nvSpPr>
        <p:spPr>
          <a:xfrm>
            <a:off x="357158" y="214291"/>
            <a:ext cx="8001056" cy="1754326"/>
          </a:xfrm>
          <a:prstGeom prst="rect">
            <a:avLst/>
          </a:prstGeom>
          <a:noFill/>
        </p:spPr>
        <p:txBody>
          <a:bodyPr wrap="square" lIns="91440" tIns="45720" rIns="91440" bIns="45720">
            <a:spAutoFit/>
          </a:bodyPr>
          <a:lstStyle/>
          <a:p>
            <a:pPr algn="ctr"/>
            <a:r>
              <a:rPr lang="ru-RU"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Берегите первоцветы – украшение планеты!</a:t>
            </a:r>
            <a:endParaRPr lang="ru-RU"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1027"/>
                                        </p:tgtEl>
                                        <p:attrNameLst>
                                          <p:attrName>style.visibility</p:attrName>
                                        </p:attrNameLst>
                                      </p:cBhvr>
                                      <p:to>
                                        <p:strVal val="visible"/>
                                      </p:to>
                                    </p:set>
                                  </p:childTnLst>
                                </p:cTn>
                              </p:par>
                            </p:childTnLst>
                          </p:cTn>
                        </p:par>
                        <p:par>
                          <p:cTn id="7" fill="hold">
                            <p:stCondLst>
                              <p:cond delay="1000"/>
                            </p:stCondLst>
                            <p:childTnLst>
                              <p:par>
                                <p:cTn id="8" presetID="55" presetClass="entr" presetSubtype="0" fill="hold" nodeType="afterEffect">
                                  <p:stCondLst>
                                    <p:cond delay="0"/>
                                  </p:stCondLst>
                                  <p:childTnLst>
                                    <p:set>
                                      <p:cBhvr>
                                        <p:cTn id="9" dur="1" fill="hold">
                                          <p:stCondLst>
                                            <p:cond delay="0"/>
                                          </p:stCondLst>
                                        </p:cTn>
                                        <p:tgtEl>
                                          <p:spTgt spid="1029"/>
                                        </p:tgtEl>
                                        <p:attrNameLst>
                                          <p:attrName>style.visibility</p:attrName>
                                        </p:attrNameLst>
                                      </p:cBhvr>
                                      <p:to>
                                        <p:strVal val="visible"/>
                                      </p:to>
                                    </p:set>
                                    <p:anim calcmode="lin" valueType="num">
                                      <p:cBhvr>
                                        <p:cTn id="10" dur="2000" fill="hold"/>
                                        <p:tgtEl>
                                          <p:spTgt spid="1029"/>
                                        </p:tgtEl>
                                        <p:attrNameLst>
                                          <p:attrName>ppt_w</p:attrName>
                                        </p:attrNameLst>
                                      </p:cBhvr>
                                      <p:tavLst>
                                        <p:tav tm="0">
                                          <p:val>
                                            <p:strVal val="#ppt_w*0.70"/>
                                          </p:val>
                                        </p:tav>
                                        <p:tav tm="100000">
                                          <p:val>
                                            <p:strVal val="#ppt_w"/>
                                          </p:val>
                                        </p:tav>
                                      </p:tavLst>
                                    </p:anim>
                                    <p:anim calcmode="lin" valueType="num">
                                      <p:cBhvr>
                                        <p:cTn id="11" dur="2000" fill="hold"/>
                                        <p:tgtEl>
                                          <p:spTgt spid="1029"/>
                                        </p:tgtEl>
                                        <p:attrNameLst>
                                          <p:attrName>ppt_h</p:attrName>
                                        </p:attrNameLst>
                                      </p:cBhvr>
                                      <p:tavLst>
                                        <p:tav tm="0">
                                          <p:val>
                                            <p:strVal val="#ppt_h"/>
                                          </p:val>
                                        </p:tav>
                                        <p:tav tm="100000">
                                          <p:val>
                                            <p:strVal val="#ppt_h"/>
                                          </p:val>
                                        </p:tav>
                                      </p:tavLst>
                                    </p:anim>
                                    <p:animEffect transition="in" filter="fade">
                                      <p:cBhvr>
                                        <p:cTn id="12" dur="2000"/>
                                        <p:tgtEl>
                                          <p:spTgt spid="1029"/>
                                        </p:tgtEl>
                                      </p:cBhvr>
                                    </p:animEffect>
                                  </p:childTnLst>
                                </p:cTn>
                              </p:par>
                            </p:childTnLst>
                          </p:cTn>
                        </p:par>
                        <p:par>
                          <p:cTn id="13" fill="hold">
                            <p:stCondLst>
                              <p:cond delay="3000"/>
                            </p:stCondLst>
                            <p:childTnLst>
                              <p:par>
                                <p:cTn id="14" presetID="55"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3000" fill="hold"/>
                                        <p:tgtEl>
                                          <p:spTgt spid="9"/>
                                        </p:tgtEl>
                                        <p:attrNameLst>
                                          <p:attrName>ppt_w</p:attrName>
                                        </p:attrNameLst>
                                      </p:cBhvr>
                                      <p:tavLst>
                                        <p:tav tm="0">
                                          <p:val>
                                            <p:strVal val="#ppt_w*0.70"/>
                                          </p:val>
                                        </p:tav>
                                        <p:tav tm="100000">
                                          <p:val>
                                            <p:strVal val="#ppt_w"/>
                                          </p:val>
                                        </p:tav>
                                      </p:tavLst>
                                    </p:anim>
                                    <p:anim calcmode="lin" valueType="num">
                                      <p:cBhvr>
                                        <p:cTn id="17" dur="3000" fill="hold"/>
                                        <p:tgtEl>
                                          <p:spTgt spid="9"/>
                                        </p:tgtEl>
                                        <p:attrNameLst>
                                          <p:attrName>ppt_h</p:attrName>
                                        </p:attrNameLst>
                                      </p:cBhvr>
                                      <p:tavLst>
                                        <p:tav tm="0">
                                          <p:val>
                                            <p:strVal val="#ppt_h"/>
                                          </p:val>
                                        </p:tav>
                                        <p:tav tm="100000">
                                          <p:val>
                                            <p:strVal val="#ppt_h"/>
                                          </p:val>
                                        </p:tav>
                                      </p:tavLst>
                                    </p:anim>
                                    <p:animEffect transition="in" filter="fade">
                                      <p:cBhvr>
                                        <p:cTn id="18" dur="3000"/>
                                        <p:tgtEl>
                                          <p:spTgt spid="9"/>
                                        </p:tgtEl>
                                      </p:cBhvr>
                                    </p:animEffect>
                                  </p:childTnLst>
                                </p:cTn>
                              </p:par>
                            </p:childTnLst>
                          </p:cTn>
                        </p:par>
                        <p:par>
                          <p:cTn id="19" fill="hold">
                            <p:stCondLst>
                              <p:cond delay="6000"/>
                            </p:stCondLst>
                            <p:childTnLst>
                              <p:par>
                                <p:cTn id="20" presetID="5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2000" fill="hold"/>
                                        <p:tgtEl>
                                          <p:spTgt spid="4"/>
                                        </p:tgtEl>
                                        <p:attrNameLst>
                                          <p:attrName>ppt_w</p:attrName>
                                        </p:attrNameLst>
                                      </p:cBhvr>
                                      <p:tavLst>
                                        <p:tav tm="0">
                                          <p:val>
                                            <p:strVal val="#ppt_w*0.70"/>
                                          </p:val>
                                        </p:tav>
                                        <p:tav tm="100000">
                                          <p:val>
                                            <p:strVal val="#ppt_w"/>
                                          </p:val>
                                        </p:tav>
                                      </p:tavLst>
                                    </p:anim>
                                    <p:anim calcmode="lin" valueType="num">
                                      <p:cBhvr>
                                        <p:cTn id="23" dur="2000" fill="hold"/>
                                        <p:tgtEl>
                                          <p:spTgt spid="4"/>
                                        </p:tgtEl>
                                        <p:attrNameLst>
                                          <p:attrName>ppt_h</p:attrName>
                                        </p:attrNameLst>
                                      </p:cBhvr>
                                      <p:tavLst>
                                        <p:tav tm="0">
                                          <p:val>
                                            <p:strVal val="#ppt_h"/>
                                          </p:val>
                                        </p:tav>
                                        <p:tav tm="100000">
                                          <p:val>
                                            <p:strVal val="#ppt_h"/>
                                          </p:val>
                                        </p:tav>
                                      </p:tavLst>
                                    </p:anim>
                                    <p:animEffect transition="in" filter="fade">
                                      <p:cBhvr>
                                        <p:cTn id="24" dur="2000"/>
                                        <p:tgtEl>
                                          <p:spTgt spid="4"/>
                                        </p:tgtEl>
                                      </p:cBhvr>
                                    </p:animEffect>
                                  </p:childTnLst>
                                </p:cTn>
                              </p:par>
                            </p:childTnLst>
                          </p:cTn>
                        </p:par>
                        <p:par>
                          <p:cTn id="25" fill="hold">
                            <p:stCondLst>
                              <p:cond delay="8000"/>
                            </p:stCondLst>
                            <p:childTnLst>
                              <p:par>
                                <p:cTn id="26" presetID="1" presetClass="entr" presetSubtype="0"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childTnLst>
                          </p:cTn>
                        </p:par>
                        <p:par>
                          <p:cTn id="28" fill="hold">
                            <p:stCondLst>
                              <p:cond delay="8000"/>
                            </p:stCondLst>
                            <p:childTnLst>
                              <p:par>
                                <p:cTn id="29" presetID="1" presetClass="entr" presetSubtype="0" fill="hold" nodeType="afterEffect">
                                  <p:stCondLst>
                                    <p:cond delay="1000"/>
                                  </p:stCondLst>
                                  <p:childTnLst>
                                    <p:set>
                                      <p:cBhvr>
                                        <p:cTn id="30" dur="1" fill="hold">
                                          <p:stCondLst>
                                            <p:cond delay="0"/>
                                          </p:stCondLst>
                                        </p:cTn>
                                        <p:tgtEl>
                                          <p:spTgt spid="1028"/>
                                        </p:tgtEl>
                                        <p:attrNameLst>
                                          <p:attrName>style.visibility</p:attrName>
                                        </p:attrNameLst>
                                      </p:cBhvr>
                                      <p:to>
                                        <p:strVal val="visible"/>
                                      </p:to>
                                    </p:set>
                                  </p:childTnLst>
                                </p:cTn>
                              </p:par>
                            </p:childTnLst>
                          </p:cTn>
                        </p:par>
                        <p:par>
                          <p:cTn id="31" fill="hold">
                            <p:stCondLst>
                              <p:cond delay="9000"/>
                            </p:stCondLst>
                            <p:childTnLst>
                              <p:par>
                                <p:cTn id="32" presetID="1" presetClass="entr" presetSubtype="0" fill="hold" nodeType="afterEffect">
                                  <p:stCondLst>
                                    <p:cond delay="2000"/>
                                  </p:stCondLst>
                                  <p:childTnLst>
                                    <p:set>
                                      <p:cBhvr>
                                        <p:cTn id="33" dur="1" fill="hold">
                                          <p:stCondLst>
                                            <p:cond delay="0"/>
                                          </p:stCondLst>
                                        </p:cTn>
                                        <p:tgtEl>
                                          <p:spTgt spid="3"/>
                                        </p:tgtEl>
                                        <p:attrNameLst>
                                          <p:attrName>style.visibility</p:attrName>
                                        </p:attrNameLst>
                                      </p:cBhvr>
                                      <p:to>
                                        <p:strVal val="visible"/>
                                      </p:to>
                                    </p:set>
                                  </p:childTnLst>
                                </p:cTn>
                              </p:par>
                            </p:childTnLst>
                          </p:cTn>
                        </p:par>
                        <p:par>
                          <p:cTn id="34" fill="hold">
                            <p:stCondLst>
                              <p:cond delay="11000"/>
                            </p:stCondLst>
                            <p:childTnLst>
                              <p:par>
                                <p:cTn id="35" presetID="1" presetClass="entr" presetSubtype="0" fill="hold" nodeType="afterEffect">
                                  <p:stCondLst>
                                    <p:cond delay="2500"/>
                                  </p:stCondLst>
                                  <p:childTnLst>
                                    <p:set>
                                      <p:cBhvr>
                                        <p:cTn id="36" dur="1" fill="hold">
                                          <p:stCondLst>
                                            <p:cond delay="0"/>
                                          </p:stCondLst>
                                        </p:cTn>
                                        <p:tgtEl>
                                          <p:spTgt spid="10"/>
                                        </p:tgtEl>
                                        <p:attrNameLst>
                                          <p:attrName>style.visibility</p:attrName>
                                        </p:attrNameLst>
                                      </p:cBhvr>
                                      <p:to>
                                        <p:strVal val="visible"/>
                                      </p:to>
                                    </p:set>
                                  </p:childTnLst>
                                </p:cTn>
                              </p:par>
                            </p:childTnLst>
                          </p:cTn>
                        </p:par>
                        <p:par>
                          <p:cTn id="37" fill="hold">
                            <p:stCondLst>
                              <p:cond delay="13500"/>
                            </p:stCondLst>
                            <p:childTnLst>
                              <p:par>
                                <p:cTn id="38" presetID="55" presetClass="entr" presetSubtype="0" fill="hold" nodeType="afterEffect">
                                  <p:stCondLst>
                                    <p:cond delay="0"/>
                                  </p:stCondLst>
                                  <p:childTnLst>
                                    <p:set>
                                      <p:cBhvr>
                                        <p:cTn id="39" dur="1" fill="hold">
                                          <p:stCondLst>
                                            <p:cond delay="0"/>
                                          </p:stCondLst>
                                        </p:cTn>
                                        <p:tgtEl>
                                          <p:spTgt spid="1030"/>
                                        </p:tgtEl>
                                        <p:attrNameLst>
                                          <p:attrName>style.visibility</p:attrName>
                                        </p:attrNameLst>
                                      </p:cBhvr>
                                      <p:to>
                                        <p:strVal val="visible"/>
                                      </p:to>
                                    </p:set>
                                    <p:anim calcmode="lin" valueType="num">
                                      <p:cBhvr>
                                        <p:cTn id="40" dur="1000" fill="hold"/>
                                        <p:tgtEl>
                                          <p:spTgt spid="1030"/>
                                        </p:tgtEl>
                                        <p:attrNameLst>
                                          <p:attrName>ppt_w</p:attrName>
                                        </p:attrNameLst>
                                      </p:cBhvr>
                                      <p:tavLst>
                                        <p:tav tm="0">
                                          <p:val>
                                            <p:strVal val="#ppt_w*0.70"/>
                                          </p:val>
                                        </p:tav>
                                        <p:tav tm="100000">
                                          <p:val>
                                            <p:strVal val="#ppt_w"/>
                                          </p:val>
                                        </p:tav>
                                      </p:tavLst>
                                    </p:anim>
                                    <p:anim calcmode="lin" valueType="num">
                                      <p:cBhvr>
                                        <p:cTn id="41" dur="1000" fill="hold"/>
                                        <p:tgtEl>
                                          <p:spTgt spid="1030"/>
                                        </p:tgtEl>
                                        <p:attrNameLst>
                                          <p:attrName>ppt_h</p:attrName>
                                        </p:attrNameLst>
                                      </p:cBhvr>
                                      <p:tavLst>
                                        <p:tav tm="0">
                                          <p:val>
                                            <p:strVal val="#ppt_h"/>
                                          </p:val>
                                        </p:tav>
                                        <p:tav tm="100000">
                                          <p:val>
                                            <p:strVal val="#ppt_h"/>
                                          </p:val>
                                        </p:tav>
                                      </p:tavLst>
                                    </p:anim>
                                    <p:animEffect transition="in" filter="fade">
                                      <p:cBhvr>
                                        <p:cTn id="42" dur="1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500034" y="3714752"/>
            <a:ext cx="8501122" cy="2411411"/>
          </a:xfrm>
        </p:spPr>
        <p:txBody>
          <a:bodyPr>
            <a:noAutofit/>
          </a:bodyPr>
          <a:lstStyle/>
          <a:p>
            <a:r>
              <a:rPr lang="ru-RU" sz="2000" dirty="0" smtClean="0"/>
              <a:t>Снова земля спешит умыться весенними водами перед тем, как надеть свой зеленый наряд. Зелени еще мало. На глинистых обрывах и по берегам канав появляются первые весенние цветы - солнечные венчики мать-и-мачехи. А в лесу на согретых солнцем полянах уже проклюнулись первые мелкие цветки первоцветов. Заголубели полянки, и словно у весны глаза на мир открылись.</a:t>
            </a:r>
          </a:p>
          <a:p>
            <a:r>
              <a:rPr lang="ru-RU" sz="2000" dirty="0" smtClean="0"/>
              <a:t> </a:t>
            </a:r>
            <a:r>
              <a:rPr lang="ru-RU" sz="2000" dirty="0" err="1" smtClean="0">
                <a:solidFill>
                  <a:srgbClr val="006BBC"/>
                </a:solidFill>
              </a:rPr>
              <a:t>Голубые-голубые</a:t>
            </a:r>
            <a:r>
              <a:rPr lang="ru-RU" sz="2000" dirty="0" smtClean="0">
                <a:solidFill>
                  <a:srgbClr val="006BBC"/>
                </a:solidFill>
              </a:rPr>
              <a:t> глаза у нашей русской весны...</a:t>
            </a:r>
            <a:r>
              <a:rPr lang="ru-RU" sz="2000" dirty="0" smtClean="0"/>
              <a:t/>
            </a:r>
            <a:br>
              <a:rPr lang="ru-RU" sz="2000" dirty="0" smtClean="0"/>
            </a:br>
            <a:r>
              <a:rPr lang="ru-RU" sz="2000" dirty="0" smtClean="0"/>
              <a:t>Людям, соскучившимся по цветам за долгую зиму, они дороже красавиц роз. Каждому хочется посмотреть на них поближе и... </a:t>
            </a:r>
            <a:r>
              <a:rPr lang="ru-RU" sz="2000" dirty="0" smtClean="0">
                <a:solidFill>
                  <a:srgbClr val="FF0000"/>
                </a:solidFill>
              </a:rPr>
              <a:t>сорвать.</a:t>
            </a:r>
            <a:endParaRPr lang="ru-RU" sz="2000" dirty="0">
              <a:solidFill>
                <a:srgbClr val="FF0000"/>
              </a:solidFill>
            </a:endParaRPr>
          </a:p>
        </p:txBody>
      </p:sp>
      <p:pic>
        <p:nvPicPr>
          <p:cNvPr id="2050" name="Picture 2" descr="C:\Users\Наташа\Downloads\первоцветы\2924188_large.jpg"/>
          <p:cNvPicPr>
            <a:picLocks noChangeAspect="1" noChangeArrowheads="1"/>
          </p:cNvPicPr>
          <p:nvPr/>
        </p:nvPicPr>
        <p:blipFill>
          <a:blip r:embed="rId2" cstate="screen"/>
          <a:srcRect/>
          <a:stretch>
            <a:fillRect/>
          </a:stretch>
        </p:blipFill>
        <p:spPr bwMode="auto">
          <a:xfrm>
            <a:off x="1857356" y="357166"/>
            <a:ext cx="5257838" cy="328614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04"/>
            <a:ext cx="3008313" cy="1500198"/>
          </a:xfrm>
        </p:spPr>
        <p:txBody>
          <a:bodyPr>
            <a:noAutofit/>
          </a:bodyPr>
          <a:lstStyle/>
          <a:p>
            <a:pPr algn="ctr"/>
            <a:r>
              <a:rPr lang="ru-RU" sz="2400" dirty="0" smtClean="0">
                <a:solidFill>
                  <a:srgbClr val="7D1FB1"/>
                </a:solidFill>
                <a:latin typeface="Georgia" pitchFamily="18" charset="0"/>
                <a:ea typeface="FangSong" pitchFamily="49" charset="-122"/>
                <a:cs typeface="Estrangelo Edessa" pitchFamily="66" charset="0"/>
              </a:rPr>
              <a:t>История о сорванном цветке</a:t>
            </a:r>
            <a:r>
              <a:rPr lang="ru-RU" sz="2400" dirty="0" smtClean="0"/>
              <a:t/>
            </a:r>
            <a:br>
              <a:rPr lang="ru-RU" sz="2400" dirty="0" smtClean="0"/>
            </a:br>
            <a:endParaRPr lang="ru-RU" sz="2400" dirty="0"/>
          </a:p>
        </p:txBody>
      </p:sp>
      <p:sp>
        <p:nvSpPr>
          <p:cNvPr id="3" name="Содержимое 2"/>
          <p:cNvSpPr>
            <a:spLocks noGrp="1"/>
          </p:cNvSpPr>
          <p:nvPr>
            <p:ph idx="1"/>
          </p:nvPr>
        </p:nvSpPr>
        <p:spPr/>
        <p:txBody>
          <a:bodyPr>
            <a:normAutofit fontScale="47500" lnSpcReduction="20000"/>
          </a:bodyPr>
          <a:lstStyle/>
          <a:p>
            <a:endParaRPr lang="ru-RU" dirty="0" smtClean="0"/>
          </a:p>
          <a:p>
            <a:endParaRPr lang="ru-RU" dirty="0" smtClean="0"/>
          </a:p>
          <a:p>
            <a:pPr>
              <a:buNone/>
            </a:pPr>
            <a:r>
              <a:rPr lang="ru-RU" dirty="0" smtClean="0"/>
              <a:t>Когда мне было шесть лет, мы с родителями отправились в деревню навестить родственников. Около их дома была большая и красивая поляна с цветами. Я отправилась погулять по этой поляне и вдруг увидела очень красивый, незнакомый для меня цветок.</a:t>
            </a:r>
          </a:p>
          <a:p>
            <a:pPr>
              <a:buNone/>
            </a:pPr>
            <a:r>
              <a:rPr lang="ru-RU" dirty="0" smtClean="0"/>
              <a:t>Я захотела показать его маме, но ее рядом не оказалось, и я сорвала этот цветок. И была очень удивлена: он сразу же завял. Я очень расстроилась, что такой красивый цветок погиб. После того случая я много раз была на этой поляне, но таких  цветов уже не видела. Мне даже не известно, как он назывался. Только помню, что он был похожим на тюльпан, но не совсем обычный. После случившегося я уже не рву цветы, а любуюсь на них со стороны!</a:t>
            </a:r>
          </a:p>
          <a:p>
            <a:pPr>
              <a:buNone/>
            </a:pPr>
            <a:r>
              <a:rPr lang="ru-RU" dirty="0" smtClean="0"/>
              <a:t> </a:t>
            </a:r>
          </a:p>
          <a:p>
            <a:pPr algn="ctr">
              <a:buNone/>
            </a:pPr>
            <a:r>
              <a:rPr lang="ru-RU" sz="3400" b="1" dirty="0" smtClean="0">
                <a:solidFill>
                  <a:srgbClr val="7D1FB1"/>
                </a:solidFill>
                <a:latin typeface="Segoe Script" pitchFamily="34" charset="0"/>
              </a:rPr>
              <a:t>Подснежник – дар весны – найди.</a:t>
            </a:r>
          </a:p>
          <a:p>
            <a:pPr algn="ctr">
              <a:buNone/>
            </a:pPr>
            <a:r>
              <a:rPr lang="ru-RU" sz="3400" b="1" dirty="0" smtClean="0">
                <a:solidFill>
                  <a:srgbClr val="7D1FB1"/>
                </a:solidFill>
                <a:latin typeface="Segoe Script" pitchFamily="34" charset="0"/>
              </a:rPr>
              <a:t>Остановись, вглядись, замри…</a:t>
            </a:r>
          </a:p>
          <a:p>
            <a:pPr>
              <a:buNone/>
            </a:pPr>
            <a:r>
              <a:rPr lang="ru-RU" sz="3400" b="1" dirty="0" smtClean="0">
                <a:solidFill>
                  <a:srgbClr val="7D1FB1"/>
                </a:solidFill>
                <a:latin typeface="Segoe Script" pitchFamily="34" charset="0"/>
              </a:rPr>
              <a:t>                            Не рви,</a:t>
            </a:r>
          </a:p>
          <a:p>
            <a:pPr>
              <a:buNone/>
            </a:pPr>
            <a:r>
              <a:rPr lang="ru-RU" sz="3400" b="1" dirty="0" smtClean="0">
                <a:solidFill>
                  <a:srgbClr val="7D1FB1"/>
                </a:solidFill>
                <a:latin typeface="Segoe Script" pitchFamily="34" charset="0"/>
              </a:rPr>
              <a:t>                         Но сбереги</a:t>
            </a:r>
            <a:r>
              <a:rPr lang="ru-RU" b="1" dirty="0" smtClean="0">
                <a:solidFill>
                  <a:srgbClr val="7D1FB1"/>
                </a:solidFill>
              </a:rPr>
              <a:t>!</a:t>
            </a:r>
            <a:endParaRPr lang="ru-RU" b="1" dirty="0">
              <a:solidFill>
                <a:srgbClr val="7D1FB1"/>
              </a:solidFill>
            </a:endParaRPr>
          </a:p>
        </p:txBody>
      </p:sp>
      <p:pic>
        <p:nvPicPr>
          <p:cNvPr id="5" name="Picture 12" descr="ag00001_"/>
          <p:cNvPicPr>
            <a:picLocks noChangeAspect="1" noChangeArrowheads="1" noCrop="1"/>
          </p:cNvPicPr>
          <p:nvPr/>
        </p:nvPicPr>
        <p:blipFill>
          <a:blip r:embed="rId3"/>
          <a:srcRect/>
          <a:stretch>
            <a:fillRect/>
          </a:stretch>
        </p:blipFill>
        <p:spPr bwMode="auto">
          <a:xfrm>
            <a:off x="5357818" y="5572140"/>
            <a:ext cx="598782" cy="839777"/>
          </a:xfrm>
          <a:prstGeom prst="rect">
            <a:avLst/>
          </a:prstGeom>
          <a:noFill/>
        </p:spPr>
      </p:pic>
      <p:pic>
        <p:nvPicPr>
          <p:cNvPr id="6" name="Picture 12" descr="ag00001_"/>
          <p:cNvPicPr>
            <a:picLocks noChangeAspect="1" noChangeArrowheads="1" noCrop="1"/>
          </p:cNvPicPr>
          <p:nvPr/>
        </p:nvPicPr>
        <p:blipFill>
          <a:blip r:embed="rId3"/>
          <a:srcRect/>
          <a:stretch>
            <a:fillRect/>
          </a:stretch>
        </p:blipFill>
        <p:spPr bwMode="auto">
          <a:xfrm>
            <a:off x="6143636" y="4857760"/>
            <a:ext cx="598782" cy="839777"/>
          </a:xfrm>
          <a:prstGeom prst="rect">
            <a:avLst/>
          </a:prstGeom>
          <a:noFill/>
        </p:spPr>
      </p:pic>
      <p:pic>
        <p:nvPicPr>
          <p:cNvPr id="7" name="Picture 12" descr="ag00001_"/>
          <p:cNvPicPr>
            <a:picLocks noChangeAspect="1" noChangeArrowheads="1" noCrop="1"/>
          </p:cNvPicPr>
          <p:nvPr/>
        </p:nvPicPr>
        <p:blipFill>
          <a:blip r:embed="rId3"/>
          <a:srcRect/>
          <a:stretch>
            <a:fillRect/>
          </a:stretch>
        </p:blipFill>
        <p:spPr bwMode="auto">
          <a:xfrm>
            <a:off x="6929454" y="5643578"/>
            <a:ext cx="598782" cy="839777"/>
          </a:xfrm>
          <a:prstGeom prst="rect">
            <a:avLst/>
          </a:prstGeom>
          <a:noFill/>
        </p:spPr>
      </p:pic>
      <p:pic>
        <p:nvPicPr>
          <p:cNvPr id="2050" name="Picture 2" descr="C:\Users\Наташа\Downloads\первоцветы\The-Snow-Queen-The-Snowdrop-Podsneznik-tells-its-Story-s3.jpg"/>
          <p:cNvPicPr>
            <a:picLocks noChangeAspect="1" noChangeArrowheads="1"/>
          </p:cNvPicPr>
          <p:nvPr/>
        </p:nvPicPr>
        <p:blipFill>
          <a:blip r:embed="rId4"/>
          <a:srcRect/>
          <a:stretch>
            <a:fillRect/>
          </a:stretch>
        </p:blipFill>
        <p:spPr bwMode="auto">
          <a:xfrm>
            <a:off x="214282" y="1928802"/>
            <a:ext cx="3238988" cy="3575042"/>
          </a:xfrm>
          <a:prstGeom prst="rect">
            <a:avLst/>
          </a:prstGeom>
          <a:noFill/>
          <a:ln>
            <a:solidFill>
              <a:srgbClr val="7D1FB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2" fill="hold" nodeType="afterEffect">
                                  <p:stCondLst>
                                    <p:cond delay="1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1+#ppt_w/2"/>
                                          </p:val>
                                        </p:tav>
                                        <p:tav tm="100000">
                                          <p:val>
                                            <p:strVal val="#ppt_x"/>
                                          </p:val>
                                        </p:tav>
                                      </p:tavLst>
                                    </p:anim>
                                    <p:anim calcmode="lin" valueType="num">
                                      <p:cBhvr additive="base">
                                        <p:cTn id="8" dur="5000" fill="hold"/>
                                        <p:tgtEl>
                                          <p:spTgt spid="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builtIn="1"/>
                                        </p:tgtEl>
                                      </p:cMediaNode>
                                    </p:audio>
                                  </p:subTnLst>
                                </p:cTn>
                              </p:par>
                            </p:childTnLst>
                          </p:cTn>
                        </p:par>
                        <p:par>
                          <p:cTn id="9" fill="hold">
                            <p:stCondLst>
                              <p:cond delay="6000"/>
                            </p:stCondLst>
                            <p:childTnLst>
                              <p:par>
                                <p:cTn id="10" presetID="7" presetClass="entr" presetSubtype="2" fill="hold" nodeType="afterEffect">
                                  <p:stCondLst>
                                    <p:cond delay="100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0" fill="hold"/>
                                        <p:tgtEl>
                                          <p:spTgt spid="6"/>
                                        </p:tgtEl>
                                        <p:attrNameLst>
                                          <p:attrName>ppt_x</p:attrName>
                                        </p:attrNameLst>
                                      </p:cBhvr>
                                      <p:tavLst>
                                        <p:tav tm="0">
                                          <p:val>
                                            <p:strVal val="1+#ppt_w/2"/>
                                          </p:val>
                                        </p:tav>
                                        <p:tav tm="100000">
                                          <p:val>
                                            <p:strVal val="#ppt_x"/>
                                          </p:val>
                                        </p:tav>
                                      </p:tavLst>
                                    </p:anim>
                                    <p:anim calcmode="lin" valueType="num">
                                      <p:cBhvr additive="base">
                                        <p:cTn id="13" dur="5000" fill="hold"/>
                                        <p:tgtEl>
                                          <p:spTgt spid="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builtIn="1"/>
                                        </p:tgtEl>
                                      </p:cMediaNode>
                                    </p:audio>
                                  </p:subTnLst>
                                </p:cTn>
                              </p:par>
                            </p:childTnLst>
                          </p:cTn>
                        </p:par>
                        <p:par>
                          <p:cTn id="14" fill="hold">
                            <p:stCondLst>
                              <p:cond delay="12000"/>
                            </p:stCondLst>
                            <p:childTnLst>
                              <p:par>
                                <p:cTn id="15" presetID="7" presetClass="entr" presetSubtype="2" fill="hold" nodeType="afterEffect">
                                  <p:stCondLst>
                                    <p:cond delay="100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0" fill="hold"/>
                                        <p:tgtEl>
                                          <p:spTgt spid="7"/>
                                        </p:tgtEl>
                                        <p:attrNameLst>
                                          <p:attrName>ppt_x</p:attrName>
                                        </p:attrNameLst>
                                      </p:cBhvr>
                                      <p:tavLst>
                                        <p:tav tm="0">
                                          <p:val>
                                            <p:strVal val="1+#ppt_w/2"/>
                                          </p:val>
                                        </p:tav>
                                        <p:tav tm="100000">
                                          <p:val>
                                            <p:strVal val="#ppt_x"/>
                                          </p:val>
                                        </p:tav>
                                      </p:tavLst>
                                    </p:anim>
                                    <p:anim calcmode="lin" valueType="num">
                                      <p:cBhvr additive="base">
                                        <p:cTn id="18" dur="5000" fill="hold"/>
                                        <p:tgtEl>
                                          <p:spTgt spid="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chimes.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857752" y="273050"/>
            <a:ext cx="3829048" cy="6084908"/>
          </a:xfrm>
        </p:spPr>
        <p:txBody>
          <a:bodyPr>
            <a:normAutofit fontScale="85000" lnSpcReduction="20000"/>
          </a:bodyPr>
          <a:lstStyle/>
          <a:p>
            <a:pPr>
              <a:buNone/>
            </a:pPr>
            <a:r>
              <a:rPr lang="ru-RU" sz="2400" dirty="0" smtClean="0"/>
              <a:t>               Но не спешите рвать эти весенние цветы, так как они легко ранимы и трудно </a:t>
            </a:r>
            <a:r>
              <a:rPr lang="ru-RU" sz="2400" dirty="0" err="1" smtClean="0"/>
              <a:t>восполнимы</a:t>
            </a:r>
            <a:r>
              <a:rPr lang="ru-RU" sz="2400" dirty="0" smtClean="0"/>
              <a:t>. Не рвите их и не мните. </a:t>
            </a:r>
          </a:p>
          <a:p>
            <a:pPr>
              <a:buNone/>
            </a:pPr>
            <a:r>
              <a:rPr lang="ru-RU" sz="2400" dirty="0" smtClean="0"/>
              <a:t>                    Оставаясь на полянке или в овражке, они больше приносят нам радости своей свежестью и естественной красотой, чем находясь в рюкзаке, измятые </a:t>
            </a:r>
            <a:r>
              <a:rPr lang="ru-RU" sz="2400" smtClean="0"/>
              <a:t>и задохнувшиеся.</a:t>
            </a:r>
            <a:endParaRPr lang="ru-RU" sz="2400" dirty="0" smtClean="0"/>
          </a:p>
          <a:p>
            <a:pPr>
              <a:buNone/>
            </a:pPr>
            <a:endParaRPr lang="ru-RU" sz="2400" dirty="0" smtClean="0"/>
          </a:p>
          <a:p>
            <a:pPr>
              <a:buNone/>
            </a:pPr>
            <a:r>
              <a:rPr lang="ru-RU" sz="2600" b="1" dirty="0" smtClean="0">
                <a:solidFill>
                  <a:srgbClr val="FF0000"/>
                </a:solidFill>
              </a:rPr>
              <a:t>                Наша задача сделать все, что в наших силах для того, чтобы они не попадали не только в рюкзаки, но и в списки редких и охраняемых растений.</a:t>
            </a:r>
            <a:br>
              <a:rPr lang="ru-RU" sz="2600" b="1" dirty="0" smtClean="0">
                <a:solidFill>
                  <a:srgbClr val="FF0000"/>
                </a:solidFill>
              </a:rPr>
            </a:br>
            <a:endParaRPr lang="ru-RU" sz="2600" b="1" dirty="0">
              <a:solidFill>
                <a:srgbClr val="FF0000"/>
              </a:solidFill>
            </a:endParaRPr>
          </a:p>
        </p:txBody>
      </p:sp>
      <p:sp>
        <p:nvSpPr>
          <p:cNvPr id="6" name="Текст 5"/>
          <p:cNvSpPr>
            <a:spLocks noGrp="1"/>
          </p:cNvSpPr>
          <p:nvPr>
            <p:ph type="body" sz="half" idx="2"/>
          </p:nvPr>
        </p:nvSpPr>
        <p:spPr>
          <a:xfrm>
            <a:off x="571472" y="571481"/>
            <a:ext cx="3929090" cy="2428892"/>
          </a:xfrm>
        </p:spPr>
        <p:txBody>
          <a:bodyPr>
            <a:normAutofit fontScale="92500" lnSpcReduction="10000"/>
          </a:bodyPr>
          <a:lstStyle/>
          <a:p>
            <a:pPr algn="ctr"/>
            <a:r>
              <a:rPr lang="ru-RU" sz="2800" b="1" dirty="0" smtClean="0">
                <a:solidFill>
                  <a:srgbClr val="005426"/>
                </a:solidFill>
              </a:rPr>
              <a:t>Если я сорву цветок,</a:t>
            </a:r>
            <a:br>
              <a:rPr lang="ru-RU" sz="2800" b="1" dirty="0" smtClean="0">
                <a:solidFill>
                  <a:srgbClr val="005426"/>
                </a:solidFill>
              </a:rPr>
            </a:br>
            <a:r>
              <a:rPr lang="ru-RU" sz="2800" b="1" dirty="0" smtClean="0">
                <a:solidFill>
                  <a:srgbClr val="005426"/>
                </a:solidFill>
              </a:rPr>
              <a:t>Если ты сорвешь цветок,</a:t>
            </a:r>
            <a:br>
              <a:rPr lang="ru-RU" sz="2800" b="1" dirty="0" smtClean="0">
                <a:solidFill>
                  <a:srgbClr val="005426"/>
                </a:solidFill>
              </a:rPr>
            </a:br>
            <a:r>
              <a:rPr lang="ru-RU" sz="2800" b="1" dirty="0" smtClean="0">
                <a:solidFill>
                  <a:srgbClr val="005426"/>
                </a:solidFill>
              </a:rPr>
              <a:t>Если все: и я, и ты,</a:t>
            </a:r>
            <a:br>
              <a:rPr lang="ru-RU" sz="2800" b="1" dirty="0" smtClean="0">
                <a:solidFill>
                  <a:srgbClr val="005426"/>
                </a:solidFill>
              </a:rPr>
            </a:br>
            <a:r>
              <a:rPr lang="ru-RU" sz="2800" b="1" dirty="0" smtClean="0">
                <a:solidFill>
                  <a:srgbClr val="005426"/>
                </a:solidFill>
              </a:rPr>
              <a:t>Если мы сорвем цветы, </a:t>
            </a:r>
            <a:br>
              <a:rPr lang="ru-RU" sz="2800" b="1" dirty="0" smtClean="0">
                <a:solidFill>
                  <a:srgbClr val="005426"/>
                </a:solidFill>
              </a:rPr>
            </a:br>
            <a:r>
              <a:rPr lang="ru-RU" sz="2800" b="1" dirty="0" smtClean="0">
                <a:solidFill>
                  <a:srgbClr val="005426"/>
                </a:solidFill>
              </a:rPr>
              <a:t>Опустеют все поляны</a:t>
            </a:r>
            <a:br>
              <a:rPr lang="ru-RU" sz="2800" b="1" dirty="0" smtClean="0">
                <a:solidFill>
                  <a:srgbClr val="005426"/>
                </a:solidFill>
              </a:rPr>
            </a:br>
            <a:r>
              <a:rPr lang="ru-RU" sz="2800" b="1" dirty="0" smtClean="0">
                <a:solidFill>
                  <a:srgbClr val="005426"/>
                </a:solidFill>
              </a:rPr>
              <a:t>И не будет красоты.</a:t>
            </a:r>
          </a:p>
          <a:p>
            <a:endParaRPr lang="ru-RU" dirty="0"/>
          </a:p>
        </p:txBody>
      </p:sp>
      <p:pic>
        <p:nvPicPr>
          <p:cNvPr id="4098" name="Picture 2" descr="C:\Users\Наташа\Downloads\первоцветы\169034.254766.jpeg"/>
          <p:cNvPicPr>
            <a:picLocks noChangeAspect="1" noChangeArrowheads="1"/>
          </p:cNvPicPr>
          <p:nvPr/>
        </p:nvPicPr>
        <p:blipFill>
          <a:blip r:embed="rId2"/>
          <a:srcRect/>
          <a:stretch>
            <a:fillRect/>
          </a:stretch>
        </p:blipFill>
        <p:spPr bwMode="auto">
          <a:xfrm>
            <a:off x="357158" y="3429000"/>
            <a:ext cx="4500594" cy="3009772"/>
          </a:xfrm>
          <a:prstGeom prst="rect">
            <a:avLst/>
          </a:prstGeom>
          <a:noFill/>
        </p:spPr>
      </p:pic>
      <p:pic>
        <p:nvPicPr>
          <p:cNvPr id="2050" name="Picture 2" descr="C:\Users\Наташа\Downloads\первоцветы\articles188.jpg"/>
          <p:cNvPicPr>
            <a:picLocks noChangeAspect="1" noChangeArrowheads="1"/>
          </p:cNvPicPr>
          <p:nvPr/>
        </p:nvPicPr>
        <p:blipFill>
          <a:blip r:embed="rId3" cstate="print"/>
          <a:srcRect/>
          <a:stretch>
            <a:fillRect/>
          </a:stretch>
        </p:blipFill>
        <p:spPr bwMode="auto">
          <a:xfrm>
            <a:off x="6858016" y="5643578"/>
            <a:ext cx="782607" cy="782607"/>
          </a:xfrm>
          <a:prstGeom prst="ellipse">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Наташа\Downloads\первоцветы\Радуга_в_фотошопе.jpg"/>
          <p:cNvPicPr>
            <a:picLocks noChangeAspect="1" noChangeArrowheads="1"/>
          </p:cNvPicPr>
          <p:nvPr/>
        </p:nvPicPr>
        <p:blipFill>
          <a:blip r:embed="rId2"/>
          <a:srcRect/>
          <a:stretch>
            <a:fillRect/>
          </a:stretch>
        </p:blipFill>
        <p:spPr bwMode="auto">
          <a:xfrm>
            <a:off x="0" y="-1957"/>
            <a:ext cx="9144000" cy="6860326"/>
          </a:xfrm>
          <a:prstGeom prst="rect">
            <a:avLst/>
          </a:prstGeom>
          <a:noFill/>
        </p:spPr>
      </p:pic>
      <p:sp>
        <p:nvSpPr>
          <p:cNvPr id="3" name="Содержимое 2"/>
          <p:cNvSpPr>
            <a:spLocks noGrp="1"/>
          </p:cNvSpPr>
          <p:nvPr>
            <p:ph idx="1"/>
          </p:nvPr>
        </p:nvSpPr>
        <p:spPr>
          <a:xfrm>
            <a:off x="5143504" y="2071678"/>
            <a:ext cx="3786214" cy="1285884"/>
          </a:xfrm>
        </p:spPr>
        <p:txBody>
          <a:bodyPr>
            <a:normAutofit/>
          </a:bodyPr>
          <a:lstStyle/>
          <a:p>
            <a:pPr>
              <a:buNone/>
            </a:pPr>
            <a:r>
              <a:rPr lang="ru-RU" sz="2400" dirty="0" smtClean="0"/>
              <a:t>Нежные символы весны, пробуждающейся жизни – на грани вымирания.</a:t>
            </a:r>
          </a:p>
          <a:p>
            <a:pPr>
              <a:buNone/>
            </a:pPr>
            <a:endParaRPr lang="ru-RU" dirty="0"/>
          </a:p>
        </p:txBody>
      </p:sp>
      <p:sp>
        <p:nvSpPr>
          <p:cNvPr id="4" name="Текст 3"/>
          <p:cNvSpPr>
            <a:spLocks noGrp="1"/>
          </p:cNvSpPr>
          <p:nvPr>
            <p:ph type="body" sz="half" idx="2"/>
          </p:nvPr>
        </p:nvSpPr>
        <p:spPr>
          <a:xfrm>
            <a:off x="457200" y="2214554"/>
            <a:ext cx="4186238" cy="3911609"/>
          </a:xfrm>
        </p:spPr>
        <p:txBody>
          <a:bodyPr>
            <a:normAutofit lnSpcReduction="10000"/>
          </a:bodyPr>
          <a:lstStyle/>
          <a:p>
            <a:r>
              <a:rPr lang="ru-RU" dirty="0" smtClean="0"/>
              <a:t> </a:t>
            </a:r>
          </a:p>
          <a:p>
            <a:r>
              <a:rPr lang="ru-RU" sz="2000" dirty="0" smtClean="0"/>
              <a:t>Истинные любители природы скоро не смогут любоваться их красотой и свежестью. Из-за нарастающего хозяйственного освоения природных территорий сокращаются территории естественного их произрастания. Но шанс сохранить для потомков эти прекрасные цветы, находящиеся под угрозой исчезновения, еще есть. Если мы не будем рвать их или покупать у тех, кто сделал это варварство бизнесом.</a:t>
            </a:r>
          </a:p>
          <a:p>
            <a:endParaRPr lang="ru-RU" dirty="0"/>
          </a:p>
        </p:txBody>
      </p:sp>
      <p:pic>
        <p:nvPicPr>
          <p:cNvPr id="4098" name="Picture 2" descr="C:\Users\Наташа\Downloads\первоцветы\181010S.jpg"/>
          <p:cNvPicPr>
            <a:picLocks noChangeAspect="1" noChangeArrowheads="1"/>
          </p:cNvPicPr>
          <p:nvPr/>
        </p:nvPicPr>
        <p:blipFill>
          <a:blip r:embed="rId3"/>
          <a:srcRect/>
          <a:stretch>
            <a:fillRect/>
          </a:stretch>
        </p:blipFill>
        <p:spPr bwMode="auto">
          <a:xfrm>
            <a:off x="5000628" y="3571876"/>
            <a:ext cx="3810000" cy="2857500"/>
          </a:xfrm>
          <a:prstGeom prst="rect">
            <a:avLst/>
          </a:prstGeom>
          <a:noFill/>
        </p:spPr>
      </p:pic>
      <p:pic>
        <p:nvPicPr>
          <p:cNvPr id="1026" name="Picture 2" descr="C:\Users\Наташа\Downloads\первоцветы\images (29).jpg"/>
          <p:cNvPicPr>
            <a:picLocks noChangeAspect="1" noChangeArrowheads="1"/>
          </p:cNvPicPr>
          <p:nvPr/>
        </p:nvPicPr>
        <p:blipFill>
          <a:blip r:embed="rId4"/>
          <a:srcRect/>
          <a:stretch>
            <a:fillRect/>
          </a:stretch>
        </p:blipFill>
        <p:spPr bwMode="auto">
          <a:xfrm>
            <a:off x="4572001" y="2571745"/>
            <a:ext cx="571504" cy="571504"/>
          </a:xfrm>
          <a:prstGeom prst="rect">
            <a:avLst/>
          </a:prstGeom>
          <a:noFill/>
        </p:spPr>
      </p:pic>
      <p:pic>
        <p:nvPicPr>
          <p:cNvPr id="1029" name="Picture 5" descr="C:\Users\Наташа\Downloads\первоцветы\images (30).jpg"/>
          <p:cNvPicPr>
            <a:picLocks noChangeAspect="1" noChangeArrowheads="1"/>
          </p:cNvPicPr>
          <p:nvPr/>
        </p:nvPicPr>
        <p:blipFill>
          <a:blip r:embed="rId5"/>
          <a:srcRect t="39210"/>
          <a:stretch>
            <a:fillRect/>
          </a:stretch>
        </p:blipFill>
        <p:spPr bwMode="auto">
          <a:xfrm>
            <a:off x="6018123" y="0"/>
            <a:ext cx="3125877" cy="1357298"/>
          </a:xfrm>
          <a:prstGeom prst="rect">
            <a:avLst/>
          </a:prstGeom>
          <a:noFill/>
        </p:spPr>
      </p:pic>
      <p:sp>
        <p:nvSpPr>
          <p:cNvPr id="13" name="Прямоугольник 12"/>
          <p:cNvSpPr/>
          <p:nvPr/>
        </p:nvSpPr>
        <p:spPr>
          <a:xfrm>
            <a:off x="285720" y="214290"/>
            <a:ext cx="4929221" cy="1323439"/>
          </a:xfrm>
          <a:prstGeom prst="rect">
            <a:avLst/>
          </a:prstGeom>
          <a:noFill/>
        </p:spPr>
        <p:txBody>
          <a:bodyPr wrap="square" lIns="91440" tIns="45720" rIns="91440" bIns="45720">
            <a:spAutoFit/>
          </a:bodyPr>
          <a:lstStyle/>
          <a:p>
            <a:pPr algn="ctr"/>
            <a:r>
              <a:rPr lang="ru-RU" sz="40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Оставьте первоцветы весне!</a:t>
            </a:r>
            <a:endParaRPr lang="ru-RU" sz="40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471858" cy="1441438"/>
          </a:xfrm>
        </p:spPr>
        <p:txBody>
          <a:bodyPr>
            <a:normAutofit/>
          </a:bodyPr>
          <a:lstStyle/>
          <a:p>
            <a:pPr fontAlgn="base"/>
            <a:r>
              <a:rPr lang="ru-RU" sz="2200" dirty="0" smtClean="0">
                <a:solidFill>
                  <a:srgbClr val="FF0000"/>
                </a:solidFill>
              </a:rPr>
              <a:t>Сохраним подснежники вместе! И первые не станут последними...</a:t>
            </a:r>
            <a:r>
              <a:rPr lang="ru-RU" dirty="0" smtClean="0"/>
              <a:t/>
            </a:r>
            <a:br>
              <a:rPr lang="ru-RU" dirty="0" smtClean="0"/>
            </a:br>
            <a:r>
              <a:rPr lang="ru-RU" dirty="0" smtClean="0"/>
              <a:t> </a:t>
            </a:r>
            <a:endParaRPr lang="ru-RU" dirty="0"/>
          </a:p>
        </p:txBody>
      </p:sp>
      <p:sp>
        <p:nvSpPr>
          <p:cNvPr id="3" name="Содержимое 2"/>
          <p:cNvSpPr>
            <a:spLocks noGrp="1"/>
          </p:cNvSpPr>
          <p:nvPr>
            <p:ph idx="1"/>
          </p:nvPr>
        </p:nvSpPr>
        <p:spPr>
          <a:xfrm>
            <a:off x="3643306" y="273050"/>
            <a:ext cx="5357850" cy="5227651"/>
          </a:xfrm>
        </p:spPr>
        <p:txBody>
          <a:bodyPr>
            <a:normAutofit fontScale="70000" lnSpcReduction="20000"/>
          </a:bodyPr>
          <a:lstStyle/>
          <a:p>
            <a:pPr fontAlgn="base"/>
            <a:endParaRPr lang="ru-RU" dirty="0" smtClean="0"/>
          </a:p>
          <a:p>
            <a:pPr fontAlgn="base"/>
            <a:r>
              <a:rPr lang="ru-RU" dirty="0" smtClean="0"/>
              <a:t> </a:t>
            </a:r>
            <a:r>
              <a:rPr lang="ru-RU" sz="2900" dirty="0" smtClean="0"/>
              <a:t>Сколько бы рейдов не ходило, и какие бы штрафы не устанавливали Минприроды, подснежники будут хищнически рвать до полного истребления до тех пор, пока мы будем их покупать.</a:t>
            </a:r>
          </a:p>
          <a:p>
            <a:pPr fontAlgn="base"/>
            <a:r>
              <a:rPr lang="ru-RU" sz="2900" dirty="0" smtClean="0"/>
              <a:t>А покупать мы их будем до тех пор, пока кто-то будет умиляться и радоваться этим убитым и свёрнутым в букетик цветам. Потому что именно мы можем спасти наши подснежники, и только от нас с вами зависит, увидят ли это чудо природы наши дети.</a:t>
            </a:r>
          </a:p>
          <a:p>
            <a:pPr fontAlgn="base"/>
            <a:r>
              <a:rPr lang="ru-RU" sz="2900" dirty="0" smtClean="0"/>
              <a:t>Если вы хотите внести свой вклад в сохранение этих красивых цветов - вестников весны </a:t>
            </a:r>
            <a:r>
              <a:rPr lang="ru-RU" sz="2900" b="1" dirty="0" smtClean="0">
                <a:solidFill>
                  <a:srgbClr val="FF0000"/>
                </a:solidFill>
              </a:rPr>
              <a:t>- НЕ ПОКУПАЙТЕ </a:t>
            </a:r>
            <a:r>
              <a:rPr lang="ru-RU" b="1" dirty="0" smtClean="0">
                <a:solidFill>
                  <a:srgbClr val="FF0000"/>
                </a:solidFill>
              </a:rPr>
              <a:t>ПОДСНЕЖНИКИ!!!</a:t>
            </a:r>
          </a:p>
          <a:p>
            <a:endParaRPr lang="ru-RU" dirty="0"/>
          </a:p>
        </p:txBody>
      </p:sp>
      <p:pic>
        <p:nvPicPr>
          <p:cNvPr id="1026" name="Picture 2" descr="C:\Users\Наташа\Downloads\первоцветы\bab.jpg"/>
          <p:cNvPicPr>
            <a:picLocks noChangeAspect="1" noChangeArrowheads="1"/>
          </p:cNvPicPr>
          <p:nvPr/>
        </p:nvPicPr>
        <p:blipFill>
          <a:blip r:embed="rId2" cstate="screen"/>
          <a:srcRect/>
          <a:stretch>
            <a:fillRect/>
          </a:stretch>
        </p:blipFill>
        <p:spPr bwMode="auto">
          <a:xfrm>
            <a:off x="4929190" y="4857760"/>
            <a:ext cx="2682172" cy="1770234"/>
          </a:xfrm>
          <a:prstGeom prst="rect">
            <a:avLst/>
          </a:prstGeom>
          <a:noFill/>
        </p:spPr>
      </p:pic>
      <p:pic>
        <p:nvPicPr>
          <p:cNvPr id="1027" name="Picture 3" descr="C:\Users\Наташа\Downloads\первоцветы\torg.jpg"/>
          <p:cNvPicPr>
            <a:picLocks noChangeAspect="1" noChangeArrowheads="1"/>
          </p:cNvPicPr>
          <p:nvPr/>
        </p:nvPicPr>
        <p:blipFill>
          <a:blip r:embed="rId3"/>
          <a:srcRect/>
          <a:stretch>
            <a:fillRect/>
          </a:stretch>
        </p:blipFill>
        <p:spPr bwMode="auto">
          <a:xfrm>
            <a:off x="1000100" y="3929066"/>
            <a:ext cx="2571768" cy="2714644"/>
          </a:xfrm>
          <a:prstGeom prst="rect">
            <a:avLst/>
          </a:prstGeom>
          <a:noFill/>
        </p:spPr>
      </p:pic>
      <p:pic>
        <p:nvPicPr>
          <p:cNvPr id="1029" name="Picture 5" descr="C:\Users\Наташа\Downloads\первоцветы\25-podsnezhnikov.jpg"/>
          <p:cNvPicPr>
            <a:picLocks noChangeAspect="1" noChangeArrowheads="1"/>
          </p:cNvPicPr>
          <p:nvPr/>
        </p:nvPicPr>
        <p:blipFill>
          <a:blip r:embed="rId4" cstate="screen"/>
          <a:srcRect/>
          <a:stretch>
            <a:fillRect/>
          </a:stretch>
        </p:blipFill>
        <p:spPr bwMode="auto">
          <a:xfrm>
            <a:off x="1000100" y="1428736"/>
            <a:ext cx="2606670" cy="2463794"/>
          </a:xfrm>
          <a:prstGeom prst="rect">
            <a:avLst/>
          </a:prstGeom>
          <a:noFill/>
          <a:effectLst>
            <a:softEdge rad="317500"/>
          </a:effectLst>
        </p:spPr>
      </p:pic>
      <p:sp>
        <p:nvSpPr>
          <p:cNvPr id="7" name="Знак запрета 6"/>
          <p:cNvSpPr/>
          <p:nvPr/>
        </p:nvSpPr>
        <p:spPr>
          <a:xfrm rot="16745129">
            <a:off x="1512877" y="1649673"/>
            <a:ext cx="1643074" cy="1571636"/>
          </a:xfrm>
          <a:prstGeom prst="noSmoking">
            <a:avLst>
              <a:gd name="adj" fmla="val 863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04"/>
            <a:ext cx="8258204" cy="1357322"/>
          </a:xfrm>
        </p:spPr>
        <p:txBody>
          <a:bodyPr>
            <a:normAutofit fontScale="90000"/>
          </a:bodyPr>
          <a:lstStyle/>
          <a:p>
            <a:pPr algn="ctr"/>
            <a:r>
              <a:rPr lang="ru-RU" sz="3200" dirty="0" smtClean="0">
                <a:solidFill>
                  <a:srgbClr val="CC0066"/>
                </a:solidFill>
                <a:ea typeface="BatangChe" pitchFamily="49" charset="-127"/>
                <a:cs typeface="Estrangelo Edessa" pitchFamily="66" charset="0"/>
              </a:rPr>
              <a:t>Расти, подснежник, </a:t>
            </a:r>
            <a:br>
              <a:rPr lang="ru-RU" sz="3200" dirty="0" smtClean="0">
                <a:solidFill>
                  <a:srgbClr val="CC0066"/>
                </a:solidFill>
                <a:ea typeface="BatangChe" pitchFamily="49" charset="-127"/>
                <a:cs typeface="Estrangelo Edessa" pitchFamily="66" charset="0"/>
              </a:rPr>
            </a:br>
            <a:r>
              <a:rPr lang="ru-RU" sz="3200" dirty="0" smtClean="0">
                <a:solidFill>
                  <a:srgbClr val="CC0066"/>
                </a:solidFill>
                <a:ea typeface="BatangChe" pitchFamily="49" charset="-127"/>
                <a:cs typeface="Estrangelo Edessa" pitchFamily="66" charset="0"/>
              </a:rPr>
              <a:t>радуй  людям взор, дари нам счастье, красоту,  весну!</a:t>
            </a:r>
            <a:r>
              <a:rPr lang="ru-RU" dirty="0" smtClean="0"/>
              <a:t/>
            </a:r>
            <a:br>
              <a:rPr lang="ru-RU" dirty="0" smtClean="0"/>
            </a:br>
            <a:endParaRPr lang="ru-RU" dirty="0"/>
          </a:p>
        </p:txBody>
      </p:sp>
      <p:sp>
        <p:nvSpPr>
          <p:cNvPr id="4" name="Текст 3"/>
          <p:cNvSpPr>
            <a:spLocks noGrp="1"/>
          </p:cNvSpPr>
          <p:nvPr>
            <p:ph type="body" sz="half" idx="2"/>
          </p:nvPr>
        </p:nvSpPr>
        <p:spPr>
          <a:xfrm>
            <a:off x="457200" y="1214422"/>
            <a:ext cx="3008313" cy="5214974"/>
          </a:xfrm>
        </p:spPr>
        <p:txBody>
          <a:bodyPr>
            <a:normAutofit fontScale="92500"/>
          </a:bodyPr>
          <a:lstStyle/>
          <a:p>
            <a:r>
              <a:rPr lang="ru-RU" b="1" dirty="0" smtClean="0">
                <a:solidFill>
                  <a:schemeClr val="bg2">
                    <a:lumMod val="10000"/>
                  </a:schemeClr>
                </a:solidFill>
              </a:rPr>
              <a:t>Уже на пригорке цветут первоцветы.</a:t>
            </a:r>
          </a:p>
          <a:p>
            <a:r>
              <a:rPr lang="ru-RU" b="1" dirty="0" smtClean="0">
                <a:solidFill>
                  <a:schemeClr val="bg2">
                    <a:lumMod val="10000"/>
                  </a:schemeClr>
                </a:solidFill>
              </a:rPr>
              <a:t>С весной поздравляя, приветствуют нас.</a:t>
            </a:r>
          </a:p>
          <a:p>
            <a:r>
              <a:rPr lang="ru-RU" b="1" dirty="0" smtClean="0">
                <a:solidFill>
                  <a:schemeClr val="bg2">
                    <a:lumMod val="10000"/>
                  </a:schemeClr>
                </a:solidFill>
              </a:rPr>
              <a:t> </a:t>
            </a:r>
          </a:p>
          <a:p>
            <a:r>
              <a:rPr lang="ru-RU" b="1" dirty="0" smtClean="0">
                <a:solidFill>
                  <a:schemeClr val="bg2">
                    <a:lumMod val="10000"/>
                  </a:schemeClr>
                </a:solidFill>
              </a:rPr>
              <a:t>Средь снега они голубеют упрямо,</a:t>
            </a:r>
          </a:p>
          <a:p>
            <a:r>
              <a:rPr lang="ru-RU" b="1" dirty="0" smtClean="0">
                <a:solidFill>
                  <a:schemeClr val="bg2">
                    <a:lumMod val="10000"/>
                  </a:schemeClr>
                </a:solidFill>
              </a:rPr>
              <a:t>Не страшен им вовсе весенний мороз.</a:t>
            </a:r>
          </a:p>
          <a:p>
            <a:r>
              <a:rPr lang="ru-RU" b="1" dirty="0" smtClean="0">
                <a:solidFill>
                  <a:schemeClr val="bg2">
                    <a:lumMod val="10000"/>
                  </a:schemeClr>
                </a:solidFill>
              </a:rPr>
              <a:t>Цветут первоцветы весной очень рано,</a:t>
            </a:r>
          </a:p>
          <a:p>
            <a:r>
              <a:rPr lang="ru-RU" b="1" dirty="0" smtClean="0">
                <a:solidFill>
                  <a:schemeClr val="bg2">
                    <a:lumMod val="10000"/>
                  </a:schemeClr>
                </a:solidFill>
              </a:rPr>
              <a:t>Они мне дороже букета из роз.</a:t>
            </a:r>
          </a:p>
          <a:p>
            <a:r>
              <a:rPr lang="ru-RU" b="1" dirty="0" smtClean="0">
                <a:solidFill>
                  <a:schemeClr val="bg2">
                    <a:lumMod val="10000"/>
                  </a:schemeClr>
                </a:solidFill>
              </a:rPr>
              <a:t> </a:t>
            </a:r>
          </a:p>
          <a:p>
            <a:r>
              <a:rPr lang="ru-RU" b="1" dirty="0" smtClean="0">
                <a:solidFill>
                  <a:schemeClr val="bg2">
                    <a:lumMod val="10000"/>
                  </a:schemeClr>
                </a:solidFill>
              </a:rPr>
              <a:t>Ведь каждый цветок первоцвета – волшебный.</a:t>
            </a:r>
          </a:p>
          <a:p>
            <a:r>
              <a:rPr lang="ru-RU" b="1" dirty="0" smtClean="0">
                <a:solidFill>
                  <a:schemeClr val="bg2">
                    <a:lumMod val="10000"/>
                  </a:schemeClr>
                </a:solidFill>
              </a:rPr>
              <a:t>Качаясь на тонком своем стебельке,</a:t>
            </a:r>
          </a:p>
          <a:p>
            <a:r>
              <a:rPr lang="ru-RU" b="1" dirty="0" smtClean="0">
                <a:solidFill>
                  <a:schemeClr val="bg2">
                    <a:lumMod val="10000"/>
                  </a:schemeClr>
                </a:solidFill>
              </a:rPr>
              <a:t>В себя он вмещает огромное небо,</a:t>
            </a:r>
          </a:p>
          <a:p>
            <a:r>
              <a:rPr lang="ru-RU" b="1" dirty="0" smtClean="0">
                <a:solidFill>
                  <a:schemeClr val="bg2">
                    <a:lumMod val="10000"/>
                  </a:schemeClr>
                </a:solidFill>
              </a:rPr>
              <a:t>Даря людям радость, весну на Земле.</a:t>
            </a:r>
          </a:p>
          <a:p>
            <a:r>
              <a:rPr lang="ru-RU" b="1" dirty="0" smtClean="0">
                <a:solidFill>
                  <a:schemeClr val="bg2">
                    <a:lumMod val="10000"/>
                  </a:schemeClr>
                </a:solidFill>
              </a:rPr>
              <a:t> </a:t>
            </a:r>
          </a:p>
          <a:p>
            <a:r>
              <a:rPr lang="ru-RU" b="1" dirty="0" smtClean="0">
                <a:solidFill>
                  <a:schemeClr val="bg2">
                    <a:lumMod val="10000"/>
                  </a:schemeClr>
                </a:solidFill>
              </a:rPr>
              <a:t>Так хочется, чтобы красой сей чудесной</a:t>
            </a:r>
          </a:p>
          <a:p>
            <a:r>
              <a:rPr lang="ru-RU" b="1" dirty="0" smtClean="0">
                <a:solidFill>
                  <a:schemeClr val="bg2">
                    <a:lumMod val="10000"/>
                  </a:schemeClr>
                </a:solidFill>
              </a:rPr>
              <a:t>Могли наслаждаться все долгие годы.</a:t>
            </a:r>
          </a:p>
          <a:p>
            <a:r>
              <a:rPr lang="ru-RU" b="1" dirty="0" smtClean="0">
                <a:solidFill>
                  <a:schemeClr val="bg2">
                    <a:lumMod val="10000"/>
                  </a:schemeClr>
                </a:solidFill>
              </a:rPr>
              <a:t>Тем более, это совсем уж нетрудно:</a:t>
            </a:r>
          </a:p>
          <a:p>
            <a:r>
              <a:rPr lang="ru-RU" b="1" dirty="0" smtClean="0">
                <a:solidFill>
                  <a:schemeClr val="bg2">
                    <a:lumMod val="10000"/>
                  </a:schemeClr>
                </a:solidFill>
              </a:rPr>
              <a:t>Не надо лишь портить родную  природу.</a:t>
            </a:r>
          </a:p>
          <a:p>
            <a:r>
              <a:rPr lang="ru-RU" dirty="0" smtClean="0"/>
              <a:t> </a:t>
            </a:r>
          </a:p>
          <a:p>
            <a:endParaRPr lang="ru-RU" dirty="0"/>
          </a:p>
        </p:txBody>
      </p:sp>
      <p:pic>
        <p:nvPicPr>
          <p:cNvPr id="3" name="Picture 2" descr="C:\Users\Наташа\Downloads\первоцветы\56546243_9.jpg"/>
          <p:cNvPicPr>
            <a:picLocks noChangeAspect="1" noChangeArrowheads="1"/>
          </p:cNvPicPr>
          <p:nvPr/>
        </p:nvPicPr>
        <p:blipFill>
          <a:blip r:embed="rId2"/>
          <a:srcRect/>
          <a:stretch>
            <a:fillRect/>
          </a:stretch>
        </p:blipFill>
        <p:spPr bwMode="auto">
          <a:xfrm>
            <a:off x="3786182" y="1714488"/>
            <a:ext cx="4883649" cy="464347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Наташа\Downloads\первоцветы\images (19).jpg"/>
          <p:cNvPicPr>
            <a:picLocks noChangeAspect="1" noChangeArrowheads="1"/>
          </p:cNvPicPr>
          <p:nvPr/>
        </p:nvPicPr>
        <p:blipFill>
          <a:blip r:embed="rId2"/>
          <a:srcRect/>
          <a:stretch>
            <a:fillRect/>
          </a:stretch>
        </p:blipFill>
        <p:spPr bwMode="auto">
          <a:xfrm rot="21174446">
            <a:off x="3151328" y="2233665"/>
            <a:ext cx="2786082" cy="2617956"/>
          </a:xfrm>
          <a:prstGeom prst="hear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7" name="Горизонтальный свиток 6"/>
          <p:cNvSpPr/>
          <p:nvPr/>
        </p:nvSpPr>
        <p:spPr>
          <a:xfrm rot="20308746">
            <a:off x="250382" y="754626"/>
            <a:ext cx="3863797" cy="2184706"/>
          </a:xfrm>
          <a:prstGeom prst="horizontalScroll">
            <a:avLst/>
          </a:prstGeom>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Еще только начал таять снег, побежали весенние ручьи, а в лесу наступает праздник. Расцветают первоцветы. Это самые первые и самые храбрые цветы.</a:t>
            </a:r>
            <a:endParaRPr lang="ru-RU" dirty="0">
              <a:solidFill>
                <a:srgbClr val="FF0000"/>
              </a:solidFill>
            </a:endParaRPr>
          </a:p>
        </p:txBody>
      </p:sp>
      <p:sp>
        <p:nvSpPr>
          <p:cNvPr id="8" name="Горизонтальный свиток 7"/>
          <p:cNvSpPr/>
          <p:nvPr/>
        </p:nvSpPr>
        <p:spPr>
          <a:xfrm>
            <a:off x="2071670" y="4714884"/>
            <a:ext cx="5143536" cy="1928826"/>
          </a:xfrm>
          <a:prstGeom prst="horizontalScroll">
            <a:avLst/>
          </a:prstGeom>
          <a:solidFill>
            <a:srgbClr val="B15B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t>Ты должен над цветами наклониться</a:t>
            </a:r>
            <a:br>
              <a:rPr lang="ru-RU" dirty="0" smtClean="0"/>
            </a:br>
            <a:r>
              <a:rPr lang="ru-RU" dirty="0" smtClean="0"/>
              <a:t>Не для того, чтоб рвать или срезать,</a:t>
            </a:r>
            <a:br>
              <a:rPr lang="ru-RU" dirty="0" smtClean="0"/>
            </a:br>
            <a:r>
              <a:rPr lang="ru-RU" dirty="0" smtClean="0"/>
              <a:t>А чтоб увидеть добрые их лица</a:t>
            </a:r>
            <a:br>
              <a:rPr lang="ru-RU" dirty="0" smtClean="0"/>
            </a:br>
            <a:r>
              <a:rPr lang="ru-RU" dirty="0" smtClean="0"/>
              <a:t>И доброе лицо им показать!</a:t>
            </a:r>
          </a:p>
        </p:txBody>
      </p:sp>
      <p:sp>
        <p:nvSpPr>
          <p:cNvPr id="9" name="Горизонтальный свиток 8"/>
          <p:cNvSpPr/>
          <p:nvPr/>
        </p:nvSpPr>
        <p:spPr>
          <a:xfrm rot="1496783">
            <a:off x="5281789" y="672362"/>
            <a:ext cx="3687086" cy="2254952"/>
          </a:xfrm>
          <a:prstGeom prst="horizontalScrol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Разве дело только в запретах? Унося цветы, что мы крадем у леса? Может быть, его весеннюю улыбку?</a:t>
            </a:r>
            <a:endParaRPr lang="ru-RU" dirty="0"/>
          </a:p>
        </p:txBody>
      </p:sp>
      <p:pic>
        <p:nvPicPr>
          <p:cNvPr id="5123" name="Picture 3" descr="C:\Users\Наташа\Downloads\первоцветы\images (23).jpg"/>
          <p:cNvPicPr>
            <a:picLocks noChangeAspect="1" noChangeArrowheads="1"/>
          </p:cNvPicPr>
          <p:nvPr/>
        </p:nvPicPr>
        <p:blipFill>
          <a:blip r:embed="rId3"/>
          <a:srcRect/>
          <a:stretch>
            <a:fillRect/>
          </a:stretch>
        </p:blipFill>
        <p:spPr bwMode="auto">
          <a:xfrm rot="1433077">
            <a:off x="7072263" y="5165537"/>
            <a:ext cx="1678206" cy="1413226"/>
          </a:xfrm>
          <a:prstGeom prst="heart">
            <a:avLst/>
          </a:prstGeo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5124" name="Picture 4" descr="C:\Users\Наташа\Downloads\первоцветы\images (11).jpg"/>
          <p:cNvPicPr>
            <a:picLocks noChangeAspect="1" noChangeArrowheads="1"/>
          </p:cNvPicPr>
          <p:nvPr/>
        </p:nvPicPr>
        <p:blipFill>
          <a:blip r:embed="rId4"/>
          <a:srcRect/>
          <a:stretch>
            <a:fillRect/>
          </a:stretch>
        </p:blipFill>
        <p:spPr bwMode="auto">
          <a:xfrm rot="19878762">
            <a:off x="333605" y="3619729"/>
            <a:ext cx="1867462" cy="1867462"/>
          </a:xfrm>
          <a:prstGeom prst="hear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5125" name="Picture 5" descr="C:\Users\Наташа\Downloads\первоцветы\images (12).jpg"/>
          <p:cNvPicPr>
            <a:picLocks noChangeAspect="1" noChangeArrowheads="1"/>
          </p:cNvPicPr>
          <p:nvPr/>
        </p:nvPicPr>
        <p:blipFill>
          <a:blip r:embed="rId5" cstate="screen"/>
          <a:srcRect/>
          <a:stretch>
            <a:fillRect/>
          </a:stretch>
        </p:blipFill>
        <p:spPr bwMode="auto">
          <a:xfrm rot="18745388">
            <a:off x="7492539" y="2905016"/>
            <a:ext cx="1531830" cy="1426640"/>
          </a:xfrm>
          <a:prstGeom prst="heart">
            <a:avLst/>
          </a:prstGeom>
          <a:noFill/>
          <a:ln>
            <a:solidFill>
              <a:srgbClr val="0070C0"/>
            </a:solidFill>
          </a:ln>
          <a:effectLst>
            <a:glow rad="101600">
              <a:schemeClr val="accent6">
                <a:satMod val="175000"/>
                <a:alpha val="40000"/>
              </a:schemeClr>
            </a:glow>
            <a:outerShdw blurRad="50800" dist="38100" dir="5400000" algn="t" rotWithShape="0">
              <a:prstClr val="black">
                <a:alpha val="40000"/>
              </a:prstClr>
            </a:outerShdw>
          </a:effectLst>
        </p:spPr>
      </p:pic>
      <p:pic>
        <p:nvPicPr>
          <p:cNvPr id="5126" name="Picture 6" descr="C:\Users\Наташа\Downloads\первоцветы\images (24).jpg"/>
          <p:cNvPicPr>
            <a:picLocks noChangeAspect="1" noChangeArrowheads="1"/>
          </p:cNvPicPr>
          <p:nvPr/>
        </p:nvPicPr>
        <p:blipFill>
          <a:blip r:embed="rId6"/>
          <a:srcRect/>
          <a:stretch>
            <a:fillRect/>
          </a:stretch>
        </p:blipFill>
        <p:spPr bwMode="auto">
          <a:xfrm rot="1535905">
            <a:off x="196918" y="196920"/>
            <a:ext cx="1179492" cy="1179492"/>
          </a:xfrm>
          <a:prstGeom prst="hear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2000"/>
                                        <p:tgtEl>
                                          <p:spTgt spid="7"/>
                                        </p:tgtEl>
                                      </p:cBhvr>
                                    </p:animEffect>
                                  </p:childTnLst>
                                </p:cTn>
                              </p:par>
                            </p:childTnLst>
                          </p:cTn>
                        </p:par>
                        <p:par>
                          <p:cTn id="8" fill="hold">
                            <p:stCondLst>
                              <p:cond delay="2000"/>
                            </p:stCondLst>
                            <p:childTnLst>
                              <p:par>
                                <p:cTn id="9" presetID="55"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2000" fill="hold"/>
                                        <p:tgtEl>
                                          <p:spTgt spid="9"/>
                                        </p:tgtEl>
                                        <p:attrNameLst>
                                          <p:attrName>ppt_w</p:attrName>
                                        </p:attrNameLst>
                                      </p:cBhvr>
                                      <p:tavLst>
                                        <p:tav tm="0">
                                          <p:val>
                                            <p:strVal val="#ppt_w*0.70"/>
                                          </p:val>
                                        </p:tav>
                                        <p:tav tm="100000">
                                          <p:val>
                                            <p:strVal val="#ppt_w"/>
                                          </p:val>
                                        </p:tav>
                                      </p:tavLst>
                                    </p:anim>
                                    <p:anim calcmode="lin" valueType="num">
                                      <p:cBhvr>
                                        <p:cTn id="12" dur="2000" fill="hold"/>
                                        <p:tgtEl>
                                          <p:spTgt spid="9"/>
                                        </p:tgtEl>
                                        <p:attrNameLst>
                                          <p:attrName>ppt_h</p:attrName>
                                        </p:attrNameLst>
                                      </p:cBhvr>
                                      <p:tavLst>
                                        <p:tav tm="0">
                                          <p:val>
                                            <p:strVal val="#ppt_h"/>
                                          </p:val>
                                        </p:tav>
                                        <p:tav tm="100000">
                                          <p:val>
                                            <p:strVal val="#ppt_h"/>
                                          </p:val>
                                        </p:tav>
                                      </p:tavLst>
                                    </p:anim>
                                    <p:animEffect transition="in" filter="fade">
                                      <p:cBhvr>
                                        <p:cTn id="13" dur="2000"/>
                                        <p:tgtEl>
                                          <p:spTgt spid="9"/>
                                        </p:tgtEl>
                                      </p:cBhvr>
                                    </p:animEffect>
                                  </p:childTnLst>
                                </p:cTn>
                              </p:par>
                            </p:childTnLst>
                          </p:cTn>
                        </p:par>
                        <p:par>
                          <p:cTn id="14" fill="hold">
                            <p:stCondLst>
                              <p:cond delay="4000"/>
                            </p:stCondLst>
                            <p:childTnLst>
                              <p:par>
                                <p:cTn id="15" presetID="55"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2000" fill="hold"/>
                                        <p:tgtEl>
                                          <p:spTgt spid="8"/>
                                        </p:tgtEl>
                                        <p:attrNameLst>
                                          <p:attrName>ppt_w</p:attrName>
                                        </p:attrNameLst>
                                      </p:cBhvr>
                                      <p:tavLst>
                                        <p:tav tm="0">
                                          <p:val>
                                            <p:strVal val="#ppt_w*0.70"/>
                                          </p:val>
                                        </p:tav>
                                        <p:tav tm="100000">
                                          <p:val>
                                            <p:strVal val="#ppt_w"/>
                                          </p:val>
                                        </p:tav>
                                      </p:tavLst>
                                    </p:anim>
                                    <p:anim calcmode="lin" valueType="num">
                                      <p:cBhvr>
                                        <p:cTn id="18" dur="2000" fill="hold"/>
                                        <p:tgtEl>
                                          <p:spTgt spid="8"/>
                                        </p:tgtEl>
                                        <p:attrNameLst>
                                          <p:attrName>ppt_h</p:attrName>
                                        </p:attrNameLst>
                                      </p:cBhvr>
                                      <p:tavLst>
                                        <p:tav tm="0">
                                          <p:val>
                                            <p:strVal val="#ppt_h"/>
                                          </p:val>
                                        </p:tav>
                                        <p:tav tm="100000">
                                          <p:val>
                                            <p:strVal val="#ppt_h"/>
                                          </p:val>
                                        </p:tav>
                                      </p:tavLst>
                                    </p:anim>
                                    <p:animEffect transition="in" filter="fade">
                                      <p:cBhvr>
                                        <p:cTn id="19" dur="2000"/>
                                        <p:tgtEl>
                                          <p:spTgt spid="8"/>
                                        </p:tgtEl>
                                      </p:cBhvr>
                                    </p:animEffect>
                                  </p:childTnLst>
                                </p:cTn>
                              </p:par>
                            </p:childTnLst>
                          </p:cTn>
                        </p:par>
                        <p:par>
                          <p:cTn id="20" fill="hold">
                            <p:stCondLst>
                              <p:cond delay="6000"/>
                            </p:stCondLst>
                            <p:childTnLst>
                              <p:par>
                                <p:cTn id="21" presetID="22" presetClass="entr" presetSubtype="4" fill="hold" nodeType="afterEffect">
                                  <p:stCondLst>
                                    <p:cond delay="0"/>
                                  </p:stCondLst>
                                  <p:childTnLst>
                                    <p:set>
                                      <p:cBhvr>
                                        <p:cTn id="22" dur="1" fill="hold">
                                          <p:stCondLst>
                                            <p:cond delay="0"/>
                                          </p:stCondLst>
                                        </p:cTn>
                                        <p:tgtEl>
                                          <p:spTgt spid="5122"/>
                                        </p:tgtEl>
                                        <p:attrNameLst>
                                          <p:attrName>style.visibility</p:attrName>
                                        </p:attrNameLst>
                                      </p:cBhvr>
                                      <p:to>
                                        <p:strVal val="visible"/>
                                      </p:to>
                                    </p:set>
                                    <p:animEffect transition="in" filter="wipe(down)">
                                      <p:cBhvr>
                                        <p:cTn id="23" dur="2000"/>
                                        <p:tgtEl>
                                          <p:spTgt spid="5122"/>
                                        </p:tgtEl>
                                      </p:cBhvr>
                                    </p:animEffect>
                                  </p:childTnLst>
                                </p:cTn>
                              </p:par>
                              <p:par>
                                <p:cTn id="24" presetID="1" presetClass="entr" presetSubtype="0" fill="hold" nodeType="withEffect">
                                  <p:stCondLst>
                                    <p:cond delay="0"/>
                                  </p:stCondLst>
                                  <p:childTnLst>
                                    <p:set>
                                      <p:cBhvr>
                                        <p:cTn id="25" dur="1" fill="hold">
                                          <p:stCondLst>
                                            <p:cond delay="0"/>
                                          </p:stCondLst>
                                        </p:cTn>
                                        <p:tgtEl>
                                          <p:spTgt spid="5124"/>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5126"/>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5125"/>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5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335</TotalTime>
  <Words>512</Words>
  <PresentationFormat>Экран (4:3)</PresentationFormat>
  <Paragraphs>64</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Спаси меня!</vt:lpstr>
      <vt:lpstr>Слайд 2</vt:lpstr>
      <vt:lpstr>Слайд 3</vt:lpstr>
      <vt:lpstr>История о сорванном цветке </vt:lpstr>
      <vt:lpstr>Слайд 5</vt:lpstr>
      <vt:lpstr>Слайд 6</vt:lpstr>
      <vt:lpstr>Сохраним подснежники вместе! И первые не станут последними...  </vt:lpstr>
      <vt:lpstr>Расти, подснежник,  радуй  людям взор, дари нам счастье, красоту,  весну! </vt:lpstr>
      <vt:lpstr>Слайд 9</vt:lpstr>
      <vt:lpstr>Слайд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Спаси меня!</dc:title>
  <dc:creator>Наташа</dc:creator>
  <cp:lastModifiedBy>Наташа</cp:lastModifiedBy>
  <cp:revision>45</cp:revision>
  <dcterms:created xsi:type="dcterms:W3CDTF">2011-04-25T19:37:02Z</dcterms:created>
  <dcterms:modified xsi:type="dcterms:W3CDTF">2011-07-21T18:26:13Z</dcterms:modified>
</cp:coreProperties>
</file>