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257" r:id="rId5"/>
    <p:sldId id="258" r:id="rId6"/>
    <p:sldId id="259" r:id="rId7"/>
    <p:sldId id="260" r:id="rId8"/>
    <p:sldId id="261" r:id="rId9"/>
    <p:sldId id="262" r:id="rId10"/>
    <p:sldId id="263" r:id="rId11"/>
    <p:sldId id="266" r:id="rId12"/>
    <p:sldId id="267" r:id="rId13"/>
    <p:sldId id="268" r:id="rId14"/>
    <p:sldId id="269" r:id="rId15"/>
    <p:sldId id="264" r:id="rId16"/>
    <p:sldId id="265"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14"/>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533" autoAdjust="0"/>
  </p:normalViewPr>
  <p:slideViewPr>
    <p:cSldViewPr>
      <p:cViewPr>
        <p:scale>
          <a:sx n="66" d="100"/>
          <a:sy n="66" d="100"/>
        </p:scale>
        <p:origin x="-1686"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852F4B4A-E307-47E1-839B-29F1B8175CE0}" type="datetimeFigureOut">
              <a:rPr lang="en-US" smtClean="0"/>
              <a:pPr/>
              <a:t>4/7/2011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D282FD4B-2110-4CA1-A54C-09B9C2E10B3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D6FDD18-DE22-4C8A-AD4A-80E4D221ED62}" type="datetimeFigureOut">
              <a:rPr lang="en-US" smtClean="0"/>
              <a:pPr/>
              <a:t>4/7/2011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DBA6C2E0-B7F0-4AB2-8A87-0FCC1A7364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a:p>
        </p:txBody>
      </p:sp>
      <p:sp>
        <p:nvSpPr>
          <p:cNvPr id="4" name="Slide Number Placeholder 3"/>
          <p:cNvSpPr>
            <a:spLocks noGrp="1"/>
          </p:cNvSpPr>
          <p:nvPr>
            <p:ph type="sldNum" sz="quarter" idx="10"/>
          </p:nvPr>
        </p:nvSpPr>
        <p:spPr/>
        <p:txBody>
          <a:bodyPr/>
          <a:lstStyle/>
          <a:p>
            <a:fld id="{DBA6C2E0-B7F0-4AB2-8A87-0FCC1A73642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Rectang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Rectang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Rectangle 3"/>
          <p:cNvSpPr>
            <a:spLocks noGrp="1"/>
          </p:cNvSpPr>
          <p:nvPr>
            <p:ph type="dt" sz="half" idx="10"/>
          </p:nvPr>
        </p:nvSpPr>
        <p:spPr/>
        <p:txBody>
          <a:bodyPr/>
          <a:lstStyle/>
          <a:p>
            <a:fld id="{FC90DA51-C2E5-408A-8504-0C83EDDEDAF4}" type="datetimeFigureOut">
              <a:rPr lang="en-US" smtClean="0"/>
              <a:pPr/>
              <a:t>4/7/2011</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ru-RU" smtClean="0"/>
              <a:t>Образец заголовка</a:t>
            </a:r>
            <a:endParaRPr lang="en-US"/>
          </a:p>
        </p:txBody>
      </p:sp>
      <p:sp>
        <p:nvSpPr>
          <p:cNvPr id="3" name="Rectangle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3"/>
          <p:cNvSpPr>
            <a:spLocks noGrp="1"/>
          </p:cNvSpPr>
          <p:nvPr>
            <p:ph type="dt" sz="half" idx="10"/>
          </p:nvPr>
        </p:nvSpPr>
        <p:spPr/>
        <p:txBody>
          <a:bodyPr/>
          <a:lstStyle/>
          <a:p>
            <a:fld id="{FC90DA51-C2E5-408A-8504-0C83EDDEDAF4}" type="datetimeFigureOut">
              <a:rPr lang="en-US" smtClean="0"/>
              <a:pPr/>
              <a:t>4/7/2011</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Rectang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Rectangl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Rectangle 3"/>
          <p:cNvSpPr>
            <a:spLocks noGrp="1"/>
          </p:cNvSpPr>
          <p:nvPr>
            <p:ph type="dt" sz="half" idx="10"/>
          </p:nvPr>
        </p:nvSpPr>
        <p:spPr/>
        <p:txBody>
          <a:bodyPr/>
          <a:lstStyle/>
          <a:p>
            <a:fld id="{FC90DA51-C2E5-408A-8504-0C83EDDEDAF4}" type="datetimeFigureOut">
              <a:rPr lang="en-US" smtClean="0"/>
              <a:pPr/>
              <a:t>4/7/2011</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ru-RU" smtClean="0"/>
              <a:t>Образец заголовка</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p:cNvSpPr>
          <p:nvPr>
            <p:ph type="dt" sz="half" idx="10"/>
          </p:nvPr>
        </p:nvSpPr>
        <p:spPr/>
        <p:txBody>
          <a:bodyPr/>
          <a:lstStyle/>
          <a:p>
            <a:fld id="{FC90DA51-C2E5-408A-8504-0C83EDDEDAF4}" type="datetimeFigureOut">
              <a:rPr lang="en-US" smtClean="0"/>
              <a:pPr/>
              <a:t>4/7/2011</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ru-RU" smtClean="0"/>
              <a:t>Образец заголовка</a:t>
            </a:r>
            <a:endParaRPr lang="en-US"/>
          </a:p>
        </p:txBody>
      </p:sp>
      <p:sp>
        <p:nvSpPr>
          <p:cNvPr id="3" name="Rectangl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6"/>
          <p:cNvSpPr>
            <a:spLocks noGrp="1"/>
          </p:cNvSpPr>
          <p:nvPr>
            <p:ph type="dt" sz="half" idx="10"/>
          </p:nvPr>
        </p:nvSpPr>
        <p:spPr/>
        <p:txBody>
          <a:bodyPr/>
          <a:lstStyle/>
          <a:p>
            <a:fld id="{FC90DA51-C2E5-408A-8504-0C83EDDEDAF4}" type="datetimeFigureOut">
              <a:rPr lang="en-US" smtClean="0"/>
              <a:pPr/>
              <a:t>4/7/2011</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ru-RU" smtClean="0"/>
              <a:t>Образец заголовка</a:t>
            </a:r>
            <a:endParaRPr lang="en-US"/>
          </a:p>
        </p:txBody>
      </p:sp>
      <p:sp>
        <p:nvSpPr>
          <p:cNvPr id="3" name="Rectangle 2"/>
          <p:cNvSpPr>
            <a:spLocks noGrp="1"/>
          </p:cNvSpPr>
          <p:nvPr>
            <p:ph type="dt" sz="half" idx="10"/>
          </p:nvPr>
        </p:nvSpPr>
        <p:spPr/>
        <p:txBody>
          <a:bodyPr/>
          <a:lstStyle/>
          <a:p>
            <a:fld id="{FC90DA51-C2E5-408A-8504-0C83EDDEDAF4}" type="datetimeFigureOut">
              <a:rPr lang="en-US" smtClean="0"/>
              <a:pPr/>
              <a:t>4/7/2011</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rtificat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533400" y="3619500"/>
            <a:ext cx="7848600" cy="838200"/>
          </a:xfrm>
        </p:spPr>
        <p:txBody>
          <a:bodyPr anchor="b" anchorCtr="0">
            <a:noAutofit/>
          </a:bodyPr>
          <a:lstStyle>
            <a:lvl1pPr marL="0" indent="0" algn="l">
              <a:spcBef>
                <a:spcPts val="0"/>
              </a:spcBef>
              <a:buFontTx/>
              <a:buNone/>
              <a:defRPr sz="4800" kern="1200" cap="all" baseline="0">
                <a:solidFill>
                  <a:schemeClr val="tx1"/>
                </a:solidFill>
                <a:effectLst>
                  <a:outerShdw blurRad="94454" dist="50800" dir="2700000" algn="tl" rotWithShape="0">
                    <a:srgbClr val="000000">
                      <a:alpha val="36000"/>
                    </a:srgbClr>
                  </a:outerShdw>
                </a:effectLst>
                <a:latin typeface="+mj-lt"/>
                <a:ea typeface="+mj-ea"/>
                <a:cs typeface="+mj-cs"/>
              </a:defRPr>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
        <p:nvSpPr>
          <p:cNvPr id="7" name="Text Placeholder 6"/>
          <p:cNvSpPr>
            <a:spLocks noGrp="1"/>
          </p:cNvSpPr>
          <p:nvPr>
            <p:ph type="body" sz="quarter" idx="13"/>
          </p:nvPr>
        </p:nvSpPr>
        <p:spPr>
          <a:xfrm>
            <a:off x="990600" y="4343400"/>
            <a:ext cx="7391400" cy="914400"/>
          </a:xfrm>
        </p:spPr>
        <p:txBody>
          <a:bodyPr>
            <a:noAutofit/>
          </a:bodyPr>
          <a:lstStyle>
            <a:lvl1pPr>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
        <p:nvSpPr>
          <p:cNvPr id="8" name="Text Placeholder 7"/>
          <p:cNvSpPr>
            <a:spLocks noGrp="1"/>
          </p:cNvSpPr>
          <p:nvPr>
            <p:ph type="body" sz="quarter" idx="14"/>
          </p:nvPr>
        </p:nvSpPr>
        <p:spPr>
          <a:xfrm>
            <a:off x="990600" y="1476375"/>
            <a:ext cx="5410200" cy="352425"/>
          </a:xfrm>
        </p:spPr>
        <p:txBody>
          <a:bodyPr anchor="b" anchorCtr="0"/>
          <a:lstStyle>
            <a:lvl1pPr>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
        <p:nvSpPr>
          <p:cNvPr id="9" name="Text Placeholder 8"/>
          <p:cNvSpPr>
            <a:spLocks noGrp="1"/>
          </p:cNvSpPr>
          <p:nvPr>
            <p:ph type="body" sz="quarter" idx="15"/>
          </p:nvPr>
        </p:nvSpPr>
        <p:spPr>
          <a:xfrm>
            <a:off x="990600" y="5819777"/>
            <a:ext cx="7391400" cy="304799"/>
          </a:xfrm>
        </p:spPr>
        <p:txBody>
          <a:bodyPr>
            <a:noAutofit/>
          </a:bodyPr>
          <a:lstStyle>
            <a:lvl1pPr>
              <a:buFontTx/>
              <a:buNone/>
              <a:defRPr sz="12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
        <p:nvSpPr>
          <p:cNvPr id="12" name="Rectangle 1"/>
          <p:cNvSpPr>
            <a:spLocks noGrp="1"/>
          </p:cNvSpPr>
          <p:nvPr>
            <p:ph type="title"/>
          </p:nvPr>
        </p:nvSpPr>
        <p:spPr>
          <a:xfrm>
            <a:off x="990600" y="609599"/>
            <a:ext cx="8153400" cy="989013"/>
          </a:xfrm>
        </p:spPr>
        <p:txBody>
          <a:bodyPr anchor="ctr" anchorCtr="0">
            <a:normAutofit/>
          </a:bodyPr>
          <a:lstStyle>
            <a:lvl1pPr algn="l">
              <a:defRPr sz="4400">
                <a:solidFill>
                  <a:schemeClr val="tx1"/>
                </a:solidFill>
                <a:latin typeface="+mn-lt"/>
              </a:defRPr>
            </a:lvl1pPr>
          </a:lstStyle>
          <a:p>
            <a:r>
              <a:rPr lang="ru-RU" smtClean="0"/>
              <a:t>Образец заголовка</a:t>
            </a:r>
            <a:endParaRPr lang="en-US" dirty="0"/>
          </a:p>
        </p:txBody>
      </p:sp>
      <p:cxnSp>
        <p:nvCxnSpPr>
          <p:cNvPr id="11" name="Straight Connector 10"/>
          <p:cNvCxnSpPr/>
          <p:nvPr userDrawn="1"/>
        </p:nvCxnSpPr>
        <p:spPr>
          <a:xfrm>
            <a:off x="1047750" y="5808662"/>
            <a:ext cx="5334000" cy="1588"/>
          </a:xfrm>
          <a:prstGeom prst="line">
            <a:avLst/>
          </a:prstGeom>
          <a:noFill/>
          <a:ln w="6350" cap="rnd" cmpd="sng" algn="ctr">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p:cNvSpPr>
          <p:nvPr>
            <p:ph type="dt" sz="half" idx="10"/>
          </p:nvPr>
        </p:nvSpPr>
        <p:spPr/>
        <p:txBody>
          <a:bodyPr/>
          <a:lstStyle/>
          <a:p>
            <a:fld id="{FC90DA51-C2E5-408A-8504-0C83EDDEDAF4}" type="datetimeFigureOut">
              <a:rPr lang="en-US" smtClean="0"/>
              <a:pPr/>
              <a:t>4/7/2011</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Rectang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Rectangl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Rectangl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p:cNvSpPr>
          <p:nvPr>
            <p:ph type="dt" sz="half" idx="10"/>
          </p:nvPr>
        </p:nvSpPr>
        <p:spPr/>
        <p:txBody>
          <a:bodyPr/>
          <a:lstStyle/>
          <a:p>
            <a:fld id="{FC90DA51-C2E5-408A-8504-0C83EDDEDAF4}" type="datetimeFigureOut">
              <a:rPr lang="en-US" smtClean="0"/>
              <a:pPr/>
              <a:t>4/7/2011</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35000">
              <a:schemeClr val="bg1"/>
            </a:gs>
            <a:gs pos="100000">
              <a:schemeClr val="accent5"/>
            </a:gs>
          </a:gsLst>
          <a:lin ang="16200000" scaled="0"/>
          <a:tileRect/>
        </a:gradFill>
        <a:effectLst/>
      </p:bgPr>
    </p:bg>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12" name="clouds.png"/>
            <p:cNvPicPr>
              <a:picLocks noChangeAspect="1"/>
            </p:cNvPicPr>
            <p:nvPr/>
          </p:nvPicPr>
          <p:blipFill>
            <a:blip r:embed="rId11" cstate="screen">
              <a:duotone>
                <a:schemeClr val="accent5"/>
                <a:srgbClr val="FFFFFF"/>
              </a:duotone>
            </a:blip>
            <a:srcRect/>
            <a:stretch>
              <a:fillRect/>
            </a:stretch>
          </p:blipFill>
          <p:spPr>
            <a:xfrm>
              <a:off x="0" y="0"/>
              <a:ext cx="9144000" cy="6858000"/>
            </a:xfrm>
            <a:prstGeom prst="rect">
              <a:avLst/>
            </a:prstGeom>
            <a:noFill/>
            <a:ln>
              <a:noFill/>
            </a:ln>
          </p:spPr>
        </p:pic>
        <p:sp>
          <p:nvSpPr>
            <p:cNvPr id="8" name="Rectangle 7"/>
            <p:cNvSpPr/>
            <p:nvPr userDrawn="1"/>
          </p:nvSpPr>
          <p:spPr>
            <a:xfrm>
              <a:off x="0" y="0"/>
              <a:ext cx="9144000" cy="6858000"/>
            </a:xfrm>
            <a:prstGeom prst="rect">
              <a:avLst/>
            </a:prstGeom>
            <a:noFill/>
            <a:ln w="12700" cap="rnd" cmpd="sng" algn="ctr">
              <a:gradFill>
                <a:gsLst>
                  <a:gs pos="0">
                    <a:schemeClr val="accent5"/>
                  </a:gs>
                  <a:gs pos="67000">
                    <a:schemeClr val="bg1"/>
                  </a:gs>
                  <a:gs pos="100000">
                    <a:schemeClr val="accent3"/>
                  </a:gs>
                </a:gsLst>
                <a:lin ang="5400000" scaled="1"/>
              </a:gra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286500"/>
            <a:ext cx="2133600" cy="365125"/>
          </a:xfrm>
          <a:prstGeom prst="rect">
            <a:avLst/>
          </a:prstGeom>
        </p:spPr>
        <p:txBody>
          <a:bodyPr vert="horz" rtlCol="0" anchor="ctr"/>
          <a:lstStyle>
            <a:lvl1pPr algn="l">
              <a:defRPr sz="1200">
                <a:solidFill>
                  <a:schemeClr val="tx1">
                    <a:tint val="75000"/>
                  </a:schemeClr>
                </a:solidFill>
              </a:defRPr>
            </a:lvl1pPr>
          </a:lstStyle>
          <a:p>
            <a:fld id="{FC90DA51-C2E5-408A-8504-0C83EDDEDAF4}" type="datetimeFigureOut">
              <a:rPr lang="en-US" smtClean="0"/>
              <a:pPr/>
              <a:t>4/7/2011</a:t>
            </a:fld>
            <a:endParaRPr lang="en-US"/>
          </a:p>
        </p:txBody>
      </p:sp>
      <p:sp>
        <p:nvSpPr>
          <p:cNvPr id="5" name="Footer Placeholder 4"/>
          <p:cNvSpPr>
            <a:spLocks noGrp="1"/>
          </p:cNvSpPr>
          <p:nvPr>
            <p:ph type="ftr" sz="quarter" idx="3"/>
          </p:nvPr>
        </p:nvSpPr>
        <p:spPr>
          <a:xfrm>
            <a:off x="3124200" y="6286500"/>
            <a:ext cx="2895600" cy="365125"/>
          </a:xfrm>
          <a:prstGeom prst="rect">
            <a:avLst/>
          </a:prstGeom>
        </p:spPr>
        <p:txBody>
          <a:bodyPr vert="horz"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286500"/>
            <a:ext cx="2133600" cy="365125"/>
          </a:xfrm>
          <a:prstGeom prst="rect">
            <a:avLst/>
          </a:prstGeom>
        </p:spPr>
        <p:txBody>
          <a:bodyPr vert="horz" rtlCol="0" anchor="ctr"/>
          <a:lstStyle>
            <a:lvl1pPr algn="r">
              <a:defRPr sz="1200">
                <a:solidFill>
                  <a:schemeClr val="tx1">
                    <a:tint val="75000"/>
                  </a:schemeClr>
                </a:solidFill>
              </a:defRPr>
            </a:lvl1pPr>
          </a:lstStyle>
          <a:p>
            <a:fld id="{AD828CE7-68F5-41DF-B820-82E57A4254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1" latinLnBrk="0" hangingPunct="1">
        <a:spcBef>
          <a:spcPct val="0"/>
        </a:spcBef>
        <a:buNone/>
        <a:defRPr sz="4400" kern="1200">
          <a:solidFill>
            <a:schemeClr val="tx1"/>
          </a:solidFill>
          <a:latin typeface="+mj-lt"/>
          <a:ea typeface="+mj-ea"/>
          <a:cs typeface="+mj-cs"/>
        </a:defRPr>
      </a:lvl1pPr>
    </p:titleStyle>
    <p:bodyStyle>
      <a:lvl1pPr marL="342900" indent="-342900" algn="l"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User-1\Desktop\&#1092;&#1083;&#1101;&#1096;\&#1040;&#1082;&#1094;&#1080;&#1080;\&#1054;&#1073;&#1083;&#1072;&#1089;&#1090;&#1085;&#1072;&#1103;%20&#1101;&#1082;&#1086;&#1083;&#1086;&#1075;&#1080;&#1095;&#1077;&#1089;&#1082;&#1072;&#1103;%20&#1072;&#1082;&#1094;&#1080;&#1103;%20%20&#171;&#1046;&#1080;&#1074;&#1080;,%20&#1088;&#1086;&#1076;&#1085;&#1080;&#1082;&#187;\%232_24_Shadows_Lady%20in%20red.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33400" y="5214950"/>
            <a:ext cx="8253442" cy="571504"/>
          </a:xfrm>
        </p:spPr>
        <p:txBody>
          <a:bodyPr/>
          <a:lstStyle/>
          <a:p>
            <a:r>
              <a:rPr lang="ru-RU" sz="2000" dirty="0" smtClean="0">
                <a:solidFill>
                  <a:schemeClr val="tx2">
                    <a:lumMod val="75000"/>
                  </a:schemeClr>
                </a:solidFill>
              </a:rPr>
              <a:t>Руководитель: ст. вожатая,  учитель биологии Захарова Е.А.</a:t>
            </a:r>
          </a:p>
          <a:p>
            <a:r>
              <a:rPr lang="ru-RU" sz="2000" dirty="0" smtClean="0">
                <a:solidFill>
                  <a:schemeClr val="tx2">
                    <a:lumMod val="75000"/>
                  </a:schemeClr>
                </a:solidFill>
              </a:rPr>
              <a:t>                                     Костина Г.М. учитель биологии, зам.                               Директора по патриотическому воспитанию</a:t>
            </a:r>
            <a:endParaRPr lang="ru-RU" sz="2000" dirty="0">
              <a:solidFill>
                <a:schemeClr val="tx2">
                  <a:lumMod val="75000"/>
                </a:schemeClr>
              </a:solidFill>
            </a:endParaRPr>
          </a:p>
        </p:txBody>
      </p:sp>
      <p:sp>
        <p:nvSpPr>
          <p:cNvPr id="4" name="Text Placeholder 3"/>
          <p:cNvSpPr>
            <a:spLocks noGrp="1"/>
          </p:cNvSpPr>
          <p:nvPr>
            <p:ph type="body" sz="quarter" idx="14"/>
          </p:nvPr>
        </p:nvSpPr>
        <p:spPr>
          <a:xfrm>
            <a:off x="642910" y="2357430"/>
            <a:ext cx="6624646" cy="1571636"/>
          </a:xfrm>
        </p:spPr>
        <p:txBody>
          <a:bodyPr>
            <a:noAutofit/>
          </a:bodyPr>
          <a:lstStyle/>
          <a:p>
            <a:r>
              <a:rPr lang="ru-RU" sz="2800" dirty="0" smtClean="0">
                <a:solidFill>
                  <a:schemeClr val="tx2">
                    <a:lumMod val="75000"/>
                  </a:schemeClr>
                </a:solidFill>
              </a:rPr>
              <a:t>Выполнили: </a:t>
            </a:r>
            <a:r>
              <a:rPr lang="ru-RU" sz="2800" dirty="0" smtClean="0"/>
              <a:t>Михалкина Ксения 8а </a:t>
            </a:r>
            <a:r>
              <a:rPr lang="ru-RU" sz="2800" dirty="0" err="1" smtClean="0"/>
              <a:t>кл</a:t>
            </a:r>
            <a:r>
              <a:rPr lang="ru-RU" sz="2800" dirty="0" smtClean="0"/>
              <a:t>.</a:t>
            </a:r>
          </a:p>
          <a:p>
            <a:r>
              <a:rPr lang="ru-RU" sz="2800" dirty="0" smtClean="0"/>
              <a:t>                        Гаврилова Валерия 8а </a:t>
            </a:r>
            <a:r>
              <a:rPr lang="ru-RU" sz="2800" dirty="0" err="1" smtClean="0"/>
              <a:t>кл</a:t>
            </a:r>
            <a:r>
              <a:rPr lang="ru-RU" sz="2800" dirty="0" smtClean="0"/>
              <a:t>.                   </a:t>
            </a:r>
            <a:endParaRPr lang="ru-RU" sz="2800" dirty="0" smtClean="0">
              <a:solidFill>
                <a:schemeClr val="tx2">
                  <a:lumMod val="75000"/>
                </a:schemeClr>
              </a:solidFill>
            </a:endParaRPr>
          </a:p>
        </p:txBody>
      </p:sp>
      <p:sp>
        <p:nvSpPr>
          <p:cNvPr id="5" name="Text Placeholder 4"/>
          <p:cNvSpPr>
            <a:spLocks noGrp="1"/>
          </p:cNvSpPr>
          <p:nvPr>
            <p:ph type="body" sz="quarter" idx="15"/>
          </p:nvPr>
        </p:nvSpPr>
        <p:spPr/>
        <p:txBody>
          <a:bodyPr/>
          <a:lstStyle/>
          <a:p>
            <a:pPr algn="ctr"/>
            <a:r>
              <a:rPr lang="ru-RU" dirty="0" smtClean="0"/>
              <a:t>МОУ «</a:t>
            </a:r>
            <a:r>
              <a:rPr lang="ru-RU" dirty="0" err="1" smtClean="0"/>
              <a:t>Шарлыкская</a:t>
            </a:r>
            <a:r>
              <a:rPr lang="ru-RU" dirty="0" smtClean="0"/>
              <a:t> школа №2»</a:t>
            </a:r>
          </a:p>
          <a:p>
            <a:pPr algn="ctr"/>
            <a:r>
              <a:rPr lang="ru-RU" dirty="0" smtClean="0"/>
              <a:t>С. Шарлык ,</a:t>
            </a:r>
          </a:p>
          <a:p>
            <a:pPr algn="ctr"/>
            <a:r>
              <a:rPr lang="ru-RU" dirty="0" smtClean="0"/>
              <a:t>Октябрь 2010.</a:t>
            </a:r>
            <a:endParaRPr lang="ru-RU" dirty="0"/>
          </a:p>
        </p:txBody>
      </p:sp>
      <p:sp>
        <p:nvSpPr>
          <p:cNvPr id="6" name="Title 5"/>
          <p:cNvSpPr>
            <a:spLocks noGrp="1"/>
          </p:cNvSpPr>
          <p:nvPr>
            <p:ph type="title"/>
          </p:nvPr>
        </p:nvSpPr>
        <p:spPr>
          <a:xfrm>
            <a:off x="714348" y="357166"/>
            <a:ext cx="8153400" cy="1643074"/>
          </a:xfrm>
        </p:spPr>
        <p:txBody>
          <a:bodyPr>
            <a:noAutofit/>
          </a:bodyPr>
          <a:lstStyle/>
          <a:p>
            <a:pPr algn="ctr"/>
            <a:r>
              <a:rPr lang="ru-RU" sz="4000" i="1" dirty="0" smtClean="0">
                <a:solidFill>
                  <a:schemeClr val="tx2">
                    <a:lumMod val="75000"/>
                  </a:schemeClr>
                </a:solidFill>
                <a:latin typeface="Arial" pitchFamily="34" charset="0"/>
                <a:cs typeface="Arial" pitchFamily="34" charset="0"/>
              </a:rPr>
              <a:t>Областная экологическая акция  «Живи, родник»</a:t>
            </a:r>
            <a:endParaRPr lang="ru-RU" sz="4000" i="1" dirty="0">
              <a:solidFill>
                <a:schemeClr val="tx2">
                  <a:lumMod val="75000"/>
                </a:schemeClr>
              </a:solidFill>
              <a:latin typeface="Arial" pitchFamily="34" charset="0"/>
              <a:cs typeface="Arial" pitchFamily="34" charset="0"/>
            </a:endParaRPr>
          </a:p>
        </p:txBody>
      </p:sp>
      <p:pic>
        <p:nvPicPr>
          <p:cNvPr id="7" name="#2_24_Shadows_Lady in red.mp3">
            <a:hlinkClick r:id="" action="ppaction://media"/>
          </p:cNvPr>
          <p:cNvPicPr>
            <a:picLocks noRot="1" noChangeAspect="1"/>
          </p:cNvPicPr>
          <p:nvPr>
            <a:audioFile r:link="rId1"/>
          </p:nvPr>
        </p:nvPicPr>
        <p:blipFill>
          <a:blip r:embed="rId4" cstate="screen"/>
          <a:stretch>
            <a:fillRect/>
          </a:stretch>
        </p:blipFill>
        <p:spPr>
          <a:xfrm>
            <a:off x="8429652" y="5786454"/>
            <a:ext cx="304800" cy="304800"/>
          </a:xfrm>
          <a:prstGeom prst="rect">
            <a:avLst/>
          </a:prstGeom>
        </p:spPr>
      </p:pic>
    </p:spTree>
  </p:cSld>
  <p:clrMapOvr>
    <a:masterClrMapping/>
  </p:clrMapOvr>
  <p:transition spd="slow" advTm="698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Покрасили сруб.</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Содержимое 3" descr="PICT0021.JPG"/>
          <p:cNvPicPr>
            <a:picLocks noGrp="1" noChangeAspect="1"/>
          </p:cNvPicPr>
          <p:nvPr>
            <p:ph idx="1"/>
          </p:nvPr>
        </p:nvPicPr>
        <p:blipFill>
          <a:blip r:embed="rId2" cstate="screen"/>
          <a:stretch>
            <a:fillRect/>
          </a:stretch>
        </p:blipFill>
        <p:spPr>
          <a:xfrm>
            <a:off x="357158" y="1285860"/>
            <a:ext cx="4071965" cy="5143536"/>
          </a:xfrm>
        </p:spPr>
      </p:pic>
      <p:pic>
        <p:nvPicPr>
          <p:cNvPr id="5" name="Рисунок 4" descr="DSC01016.JPG"/>
          <p:cNvPicPr>
            <a:picLocks noChangeAspect="1"/>
          </p:cNvPicPr>
          <p:nvPr/>
        </p:nvPicPr>
        <p:blipFill>
          <a:blip r:embed="rId3" cstate="screen"/>
          <a:stretch>
            <a:fillRect/>
          </a:stretch>
        </p:blipFill>
        <p:spPr>
          <a:xfrm>
            <a:off x="4357686" y="1285860"/>
            <a:ext cx="4214842" cy="5143536"/>
          </a:xfrm>
          <a:prstGeom prst="rect">
            <a:avLst/>
          </a:prstGeom>
        </p:spPr>
      </p:pic>
    </p:spTree>
  </p:cSld>
  <p:clrMapOvr>
    <a:masterClrMapping/>
  </p:clrMapOvr>
  <p:transition advTm="9219">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7"/>
            <a:ext cx="7772400" cy="1214445"/>
          </a:xfrm>
        </p:spPr>
        <p:txBody>
          <a:bodyPr>
            <a:normAutofit/>
          </a:bodyPr>
          <a:lstStyle/>
          <a:p>
            <a:r>
              <a:rPr lang="ru-RU" sz="3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Теперь наш родник выглядит так!</a:t>
            </a:r>
            <a:endParaRPr lang="ru-RU" sz="3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одзаголовок 2"/>
          <p:cNvSpPr>
            <a:spLocks noGrp="1"/>
          </p:cNvSpPr>
          <p:nvPr>
            <p:ph type="subTitle" idx="1"/>
          </p:nvPr>
        </p:nvSpPr>
        <p:spPr>
          <a:xfrm>
            <a:off x="928662" y="1571612"/>
            <a:ext cx="7572428" cy="4857784"/>
          </a:xfrm>
        </p:spPr>
        <p:txBody>
          <a:bodyPr/>
          <a:lstStyle/>
          <a:p>
            <a:endParaRPr lang="ru-RU" dirty="0"/>
          </a:p>
        </p:txBody>
      </p:sp>
      <p:pic>
        <p:nvPicPr>
          <p:cNvPr id="7" name="Рисунок 6" descr="DSC00988.JPG"/>
          <p:cNvPicPr>
            <a:picLocks noChangeAspect="1"/>
          </p:cNvPicPr>
          <p:nvPr/>
        </p:nvPicPr>
        <p:blipFill>
          <a:blip r:embed="rId2" cstate="screen"/>
          <a:stretch>
            <a:fillRect/>
          </a:stretch>
        </p:blipFill>
        <p:spPr>
          <a:xfrm>
            <a:off x="1907704" y="5157192"/>
            <a:ext cx="5004048" cy="2736304"/>
          </a:xfrm>
          <a:prstGeom prst="rect">
            <a:avLst/>
          </a:prstGeom>
        </p:spPr>
      </p:pic>
      <p:pic>
        <p:nvPicPr>
          <p:cNvPr id="10" name="Рисунок 9" descr="DSC01023.JPG"/>
          <p:cNvPicPr>
            <a:picLocks noChangeAspect="1"/>
          </p:cNvPicPr>
          <p:nvPr/>
        </p:nvPicPr>
        <p:blipFill>
          <a:blip r:embed="rId3" cstate="screen"/>
          <a:stretch>
            <a:fillRect/>
          </a:stretch>
        </p:blipFill>
        <p:spPr>
          <a:xfrm>
            <a:off x="395536" y="1556792"/>
            <a:ext cx="4429156" cy="3559088"/>
          </a:xfrm>
          <a:prstGeom prst="rect">
            <a:avLst/>
          </a:prstGeom>
          <a:ln>
            <a:noFill/>
          </a:ln>
          <a:effectLst>
            <a:reflection blurRad="12700" stA="30000" endPos="30000" dist="5000" dir="5400000" sy="-100000" algn="bl" rotWithShape="0"/>
          </a:effectLst>
          <a:scene3d>
            <a:camera prst="perspectiveContrastingLeftFacing" fov="3300000">
              <a:rot lat="0" lon="19800000" rev="0"/>
            </a:camera>
            <a:lightRig rig="threePt" dir="t">
              <a:rot lat="0" lon="0" rev="2700000"/>
            </a:lightRig>
          </a:scene3d>
          <a:sp3d contourW="292100">
            <a:bevelT w="63500" h="50800"/>
            <a:contourClr>
              <a:schemeClr val="bg1"/>
            </a:contourClr>
          </a:sp3d>
        </p:spPr>
      </p:pic>
      <p:pic>
        <p:nvPicPr>
          <p:cNvPr id="11" name="Рисунок 10" descr="PICT0025.JPG"/>
          <p:cNvPicPr>
            <a:picLocks noChangeAspect="1"/>
          </p:cNvPicPr>
          <p:nvPr/>
        </p:nvPicPr>
        <p:blipFill>
          <a:blip r:embed="rId4" cstate="screen"/>
          <a:stretch>
            <a:fillRect/>
          </a:stretch>
        </p:blipFill>
        <p:spPr>
          <a:xfrm>
            <a:off x="3563888" y="1700808"/>
            <a:ext cx="5286412" cy="385762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advTm="11203">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428605"/>
            <a:ext cx="8172480" cy="2000263"/>
          </a:xfrm>
        </p:spPr>
        <p:txBody>
          <a:bodyPr>
            <a:normAutofit fontScale="90000"/>
          </a:bodyPr>
          <a:lstStyle/>
          <a:p>
            <a:pPr algn="l"/>
            <a:r>
              <a:rPr lang="ru-RU" sz="2700" b="1" dirty="0" smtClean="0"/>
              <a:t>4.Дальнейшее планирование работ.</a:t>
            </a:r>
            <a:r>
              <a:rPr lang="ru-RU" sz="2000" b="1" dirty="0" smtClean="0"/>
              <a:t/>
            </a:r>
            <a:br>
              <a:rPr lang="ru-RU" sz="2000" b="1" dirty="0" smtClean="0"/>
            </a:br>
            <a:r>
              <a:rPr lang="ru-RU" sz="1800" dirty="0" smtClean="0"/>
              <a:t/>
            </a:r>
            <a:br>
              <a:rPr lang="ru-RU" sz="1800" dirty="0" smtClean="0"/>
            </a:br>
            <a:r>
              <a:rPr lang="ru-RU" sz="2000" b="1" dirty="0" smtClean="0"/>
              <a:t>Участники операции проводят агитационную работу среди обучающихся учебного учреждения и населения о пользе родников для природы и человека, и о необходимости бережного к ним отношения составляют план работы по дальнейшему благоустройству родников.</a:t>
            </a:r>
            <a:r>
              <a:rPr lang="ru-RU" sz="1800" dirty="0" smtClean="0"/>
              <a:t/>
            </a:r>
            <a:br>
              <a:rPr lang="ru-RU" sz="1800" dirty="0" smtClean="0"/>
            </a:br>
            <a:endParaRPr lang="ru-RU" sz="1800" dirty="0"/>
          </a:p>
        </p:txBody>
      </p:sp>
      <p:pic>
        <p:nvPicPr>
          <p:cNvPr id="5" name="Содержимое 5" descr="PICT0021.JPG"/>
          <p:cNvPicPr>
            <a:picLocks noGrp="1" noChangeAspect="1"/>
          </p:cNvPicPr>
          <p:nvPr>
            <p:ph idx="1"/>
          </p:nvPr>
        </p:nvPicPr>
        <p:blipFill>
          <a:blip r:embed="rId2" cstate="screen"/>
          <a:stretch>
            <a:fillRect/>
          </a:stretch>
        </p:blipFill>
        <p:spPr>
          <a:xfrm>
            <a:off x="0" y="2204864"/>
            <a:ext cx="8715436" cy="435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1062">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428760"/>
          </a:xfrm>
        </p:spPr>
        <p:txBody>
          <a:bodyPr>
            <a:normAutofit fontScale="90000"/>
          </a:bodyPr>
          <a:lstStyle/>
          <a:p>
            <a:r>
              <a:rPr lang="ru-RU" b="1" i="1" dirty="0" smtClean="0"/>
              <a:t>Результаты акции «Живи родник»</a:t>
            </a:r>
            <a:r>
              <a:rPr lang="ru-RU" sz="4000" dirty="0" smtClean="0"/>
              <a:t/>
            </a:r>
            <a:br>
              <a:rPr lang="ru-RU" sz="4000" dirty="0" smtClean="0"/>
            </a:br>
            <a:endParaRPr lang="ru-RU" dirty="0"/>
          </a:p>
        </p:txBody>
      </p:sp>
      <p:sp>
        <p:nvSpPr>
          <p:cNvPr id="3" name="Содержимое 2"/>
          <p:cNvSpPr>
            <a:spLocks noGrp="1"/>
          </p:cNvSpPr>
          <p:nvPr>
            <p:ph idx="1"/>
          </p:nvPr>
        </p:nvSpPr>
        <p:spPr>
          <a:xfrm>
            <a:off x="457200" y="1571612"/>
            <a:ext cx="8229600" cy="4554551"/>
          </a:xfrm>
        </p:spPr>
        <p:txBody>
          <a:bodyPr>
            <a:normAutofit/>
          </a:bodyPr>
          <a:lstStyle/>
          <a:p>
            <a:pPr>
              <a:buNone/>
            </a:pPr>
            <a:r>
              <a:rPr lang="ru-RU" b="1" i="1" dirty="0" smtClean="0"/>
              <a:t> </a:t>
            </a:r>
            <a:endParaRPr lang="ru-RU" sz="2800" dirty="0" smtClean="0"/>
          </a:p>
          <a:p>
            <a:pPr lvl="2"/>
            <a:r>
              <a:rPr lang="ru-RU" sz="2800" b="1" dirty="0" smtClean="0"/>
              <a:t>Чистая территория родника</a:t>
            </a:r>
          </a:p>
          <a:p>
            <a:pPr lvl="2"/>
            <a:r>
              <a:rPr lang="ru-RU" sz="2800" b="1" dirty="0" smtClean="0"/>
              <a:t>Привитие любви и бережного отношения к природе родного края</a:t>
            </a:r>
          </a:p>
          <a:p>
            <a:pPr lvl="2"/>
            <a:r>
              <a:rPr lang="ru-RU" sz="2800" b="1" dirty="0" smtClean="0"/>
              <a:t>Приобретение участниками проекта навыков работы в коллективе.</a:t>
            </a:r>
          </a:p>
          <a:p>
            <a:pPr lvl="2"/>
            <a:r>
              <a:rPr lang="ru-RU" sz="2800" b="1" dirty="0" smtClean="0"/>
              <a:t>Организация временной занятости подростков во внеурочное время.</a:t>
            </a:r>
          </a:p>
          <a:p>
            <a:pPr>
              <a:buNone/>
            </a:pPr>
            <a:r>
              <a:rPr lang="ru-RU" sz="2800" dirty="0" smtClean="0"/>
              <a:t> </a:t>
            </a:r>
          </a:p>
          <a:p>
            <a:pPr>
              <a:buNone/>
            </a:pPr>
            <a:endParaRPr lang="ru-RU" sz="2800" dirty="0" smtClean="0"/>
          </a:p>
          <a:p>
            <a:endParaRPr lang="ru-RU" dirty="0"/>
          </a:p>
        </p:txBody>
      </p:sp>
    </p:spTree>
  </p:cSld>
  <p:clrMapOvr>
    <a:masterClrMapping/>
  </p:clrMapOvr>
  <p:transition advTm="13313">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Участники</a:t>
            </a:r>
            <a:r>
              <a:rPr lang="ru-RU" sz="4800" dirty="0" smtClean="0">
                <a:effectLst>
                  <a:innerShdw blurRad="63500" dist="50800" dir="13500000">
                    <a:prstClr val="black">
                      <a:alpha val="50000"/>
                    </a:prstClr>
                  </a:innerShdw>
                </a:effectLst>
              </a:rPr>
              <a:t> </a:t>
            </a: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проекта</a:t>
            </a:r>
            <a:endParaRPr lang="ru-RU" sz="4800" dirty="0">
              <a:effectLst>
                <a:innerShdw blurRad="63500" dist="50800" dir="13500000">
                  <a:prstClr val="black">
                    <a:alpha val="50000"/>
                  </a:prstClr>
                </a:innerShdw>
              </a:effectLst>
            </a:endParaRPr>
          </a:p>
        </p:txBody>
      </p:sp>
      <p:sp>
        <p:nvSpPr>
          <p:cNvPr id="3" name="Содержимое 2"/>
          <p:cNvSpPr>
            <a:spLocks noGrp="1"/>
          </p:cNvSpPr>
          <p:nvPr>
            <p:ph idx="1"/>
          </p:nvPr>
        </p:nvSpPr>
        <p:spPr>
          <a:xfrm>
            <a:off x="467544" y="1628800"/>
            <a:ext cx="8229600" cy="4525963"/>
          </a:xfrm>
        </p:spPr>
        <p:txBody>
          <a:bodyPr>
            <a:normAutofit fontScale="62500" lnSpcReduction="20000"/>
          </a:bodyPr>
          <a:lstStyle/>
          <a:p>
            <a:r>
              <a:rPr lang="ru-RU" dirty="0" smtClean="0"/>
              <a:t>Дегтярев Кирилл 8а                          - Ст. вожатая  Захарова Е.А.</a:t>
            </a:r>
          </a:p>
          <a:p>
            <a:r>
              <a:rPr lang="ru-RU" dirty="0" err="1" smtClean="0"/>
              <a:t>Наседкина</a:t>
            </a:r>
            <a:r>
              <a:rPr lang="ru-RU" dirty="0" smtClean="0"/>
              <a:t> Анастасия 7б                  -Зам. директора по патриотическому</a:t>
            </a:r>
          </a:p>
          <a:p>
            <a:r>
              <a:rPr lang="ru-RU" dirty="0" err="1" smtClean="0"/>
              <a:t>Подпорин</a:t>
            </a:r>
            <a:r>
              <a:rPr lang="ru-RU" dirty="0" smtClean="0"/>
              <a:t> Влад 8а                               воспитанию  Костина Г.М.</a:t>
            </a:r>
          </a:p>
          <a:p>
            <a:r>
              <a:rPr lang="ru-RU" dirty="0" smtClean="0"/>
              <a:t>Серебренников Артем 8а                - Зам. директора по ИКТ  Серов В. </a:t>
            </a:r>
          </a:p>
          <a:p>
            <a:r>
              <a:rPr lang="ru-RU" dirty="0" smtClean="0"/>
              <a:t>Е.Решетов Ярослав 7а                       - Социальный педагог  </a:t>
            </a:r>
            <a:r>
              <a:rPr lang="ru-RU" dirty="0" err="1" smtClean="0"/>
              <a:t>Бинковсих</a:t>
            </a:r>
            <a:r>
              <a:rPr lang="ru-RU" dirty="0" smtClean="0"/>
              <a:t> Т.В</a:t>
            </a:r>
          </a:p>
          <a:p>
            <a:r>
              <a:rPr lang="ru-RU" dirty="0" smtClean="0"/>
              <a:t>Савченко Наталья 7б                         -Зам. директора по В.Р.  Титова Н. Ф.      </a:t>
            </a:r>
          </a:p>
          <a:p>
            <a:r>
              <a:rPr lang="ru-RU" dirty="0" err="1" smtClean="0"/>
              <a:t>Прилепина</a:t>
            </a:r>
            <a:r>
              <a:rPr lang="ru-RU" dirty="0" smtClean="0"/>
              <a:t> Лидия 9б</a:t>
            </a:r>
          </a:p>
          <a:p>
            <a:r>
              <a:rPr lang="ru-RU" dirty="0" smtClean="0"/>
              <a:t>Мелихова Людмила 9б</a:t>
            </a:r>
          </a:p>
          <a:p>
            <a:r>
              <a:rPr lang="ru-RU" dirty="0" err="1" smtClean="0"/>
              <a:t>Гирина</a:t>
            </a:r>
            <a:r>
              <a:rPr lang="ru-RU" dirty="0" smtClean="0"/>
              <a:t> Анна 6а</a:t>
            </a:r>
          </a:p>
          <a:p>
            <a:r>
              <a:rPr lang="ru-RU" dirty="0" smtClean="0"/>
              <a:t>Кольцов Александр 7а</a:t>
            </a:r>
          </a:p>
          <a:p>
            <a:r>
              <a:rPr lang="ru-RU" dirty="0" err="1" smtClean="0"/>
              <a:t>Громилина</a:t>
            </a:r>
            <a:r>
              <a:rPr lang="ru-RU" dirty="0" smtClean="0"/>
              <a:t> Вера 8б</a:t>
            </a:r>
          </a:p>
          <a:p>
            <a:r>
              <a:rPr lang="ru-RU" dirty="0" smtClean="0"/>
              <a:t>Анищенко Денис 8б</a:t>
            </a:r>
          </a:p>
          <a:p>
            <a:r>
              <a:rPr lang="ru-RU" dirty="0" err="1" smtClean="0"/>
              <a:t>Ряховская</a:t>
            </a:r>
            <a:r>
              <a:rPr lang="ru-RU" dirty="0" smtClean="0"/>
              <a:t> Светлана  8б</a:t>
            </a:r>
            <a:endParaRPr lang="ru-RU" dirty="0"/>
          </a:p>
        </p:txBody>
      </p:sp>
    </p:spTree>
  </p:cSld>
  <p:clrMapOvr>
    <a:masterClrMapping/>
  </p:clrMapOvr>
  <p:transition advTm="1275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785786" y="571480"/>
            <a:ext cx="7439052" cy="5214974"/>
          </a:xfrm>
        </p:spPr>
        <p:txBody>
          <a:bodyPr>
            <a:noAutofit/>
          </a:bodyPr>
          <a:lstStyle/>
          <a:p>
            <a:pPr algn="ctr"/>
            <a:r>
              <a:rPr lang="ru-RU" sz="1800" b="1" dirty="0" smtClean="0"/>
              <a:t>Родником, или ключом обозначается небольшой водный поток, бьющий непосредственно из земных недр. </a:t>
            </a:r>
            <a:r>
              <a:rPr lang="ru-RU" sz="1800" dirty="0" smtClean="0"/>
              <a:t>Родники, как выходы грунтовых и подземных вод на поверхность, являются уникальными естественными водоёмами. </a:t>
            </a:r>
            <a:r>
              <a:rPr lang="ru-RU" sz="1800" b="1" dirty="0" smtClean="0"/>
              <a:t>Родники представляют собой уникальные природные объекты,</a:t>
            </a:r>
            <a:r>
              <a:rPr lang="ru-RU" sz="1800" dirty="0" smtClean="0"/>
              <a:t> имеющие значительную научную ценность как памятники природы. Они являются центральным компонентом окружающих их ландшафтов, повышают их эстетические свойства. Родники являются стратегическими объектами природы. При возникновении чрезвычайной ситуации они могут выступать как единственные источники питьевой воды для населения.</a:t>
            </a:r>
            <a:br>
              <a:rPr lang="ru-RU" sz="1800" dirty="0" smtClean="0"/>
            </a:br>
            <a:r>
              <a:rPr lang="ru-RU" sz="1800" dirty="0" smtClean="0"/>
              <a:t>  Сохранять это уникальное богатство живой природы – важное дело. И мы не  мало сможем сделать для этого. Сохраним родники нашего края!</a:t>
            </a:r>
            <a:br>
              <a:rPr lang="ru-RU" sz="1800" dirty="0" smtClean="0"/>
            </a:br>
            <a:r>
              <a:rPr lang="ru-RU" sz="1800" dirty="0" smtClean="0"/>
              <a:t/>
            </a:r>
            <a:br>
              <a:rPr lang="ru-RU" sz="1800" dirty="0" smtClean="0"/>
            </a:br>
            <a:r>
              <a:rPr lang="ru-RU" sz="2000" b="1" dirty="0" smtClean="0"/>
              <a:t>Итак, перед нами проблема: заиленный, заброшенный родник.</a:t>
            </a:r>
            <a:br>
              <a:rPr lang="ru-RU" sz="2000" b="1" dirty="0" smtClean="0"/>
            </a:br>
            <a:r>
              <a:rPr lang="ru-RU" sz="2000" b="1" dirty="0" smtClean="0"/>
              <a:t/>
            </a:r>
            <a:br>
              <a:rPr lang="ru-RU" sz="2000" b="1" dirty="0" smtClean="0"/>
            </a:br>
            <a:r>
              <a:rPr lang="ru-RU" sz="2400" b="1" dirty="0" smtClean="0"/>
              <a:t>Было принято решение участвовать в акции </a:t>
            </a:r>
            <a:br>
              <a:rPr lang="ru-RU" sz="2400" b="1" dirty="0" smtClean="0"/>
            </a:br>
            <a:r>
              <a:rPr lang="ru-RU" sz="2400" b="1" dirty="0" smtClean="0"/>
              <a:t> </a:t>
            </a:r>
            <a:r>
              <a:rPr lang="ru-RU" sz="3200" b="1" dirty="0" smtClean="0">
                <a:latin typeface="Monotype Corsiva" pitchFamily="66" charset="0"/>
              </a:rPr>
              <a:t>«</a:t>
            </a:r>
            <a:r>
              <a:rPr lang="ru-RU" sz="4000" b="1" dirty="0" smtClean="0">
                <a:latin typeface="Monotype Corsiva" pitchFamily="66" charset="0"/>
              </a:rPr>
              <a:t>Живи, родник!»</a:t>
            </a:r>
            <a:r>
              <a:rPr lang="ru-RU" sz="3200" b="1" dirty="0" smtClean="0">
                <a:latin typeface="Monotype Corsiva" pitchFamily="66" charset="0"/>
              </a:rPr>
              <a:t/>
            </a:r>
            <a:br>
              <a:rPr lang="ru-RU" sz="3200" b="1" dirty="0" smtClean="0">
                <a:latin typeface="Monotype Corsiva" pitchFamily="66" charset="0"/>
              </a:rPr>
            </a:br>
            <a:endParaRPr lang="ru-RU" sz="3200" b="1" dirty="0">
              <a:latin typeface="Monotype Corsiva" pitchFamily="66" charset="0"/>
            </a:endParaRPr>
          </a:p>
        </p:txBody>
      </p:sp>
    </p:spTree>
  </p:cSld>
  <p:clrMapOvr>
    <a:masterClrMapping/>
  </p:clrMapOvr>
  <p:transition spd="slow" advTm="15219">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6"/>
          </p:nvPr>
        </p:nvSpPr>
        <p:spPr>
          <a:xfrm>
            <a:off x="533400" y="2500306"/>
            <a:ext cx="7848600" cy="3286148"/>
          </a:xfrm>
        </p:spPr>
        <p:txBody>
          <a:bodyPr/>
          <a:lstStyle/>
          <a:p>
            <a:r>
              <a:rPr lang="ru-RU" sz="1800" b="1" dirty="0" smtClean="0"/>
              <a:t>Задачи</a:t>
            </a:r>
            <a:r>
              <a:rPr lang="ru-RU" sz="1800" dirty="0" smtClean="0"/>
              <a:t>:</a:t>
            </a:r>
          </a:p>
          <a:p>
            <a:pPr lvl="0">
              <a:buFont typeface="Wingdings" pitchFamily="2" charset="2"/>
              <a:buChar char="v"/>
            </a:pPr>
            <a:r>
              <a:rPr lang="ru-RU" sz="1800" dirty="0" smtClean="0"/>
              <a:t>Воспитание экологического мировоззрения учащихся;</a:t>
            </a:r>
          </a:p>
          <a:p>
            <a:pPr lvl="0">
              <a:buFont typeface="Wingdings" pitchFamily="2" charset="2"/>
              <a:buChar char="v"/>
            </a:pPr>
            <a:r>
              <a:rPr lang="ru-RU" sz="1800" dirty="0" smtClean="0"/>
              <a:t>вовлечение обучающихся в активную природоохранную деятельность; </a:t>
            </a:r>
          </a:p>
          <a:p>
            <a:pPr lvl="0">
              <a:buFont typeface="Wingdings" pitchFamily="2" charset="2"/>
              <a:buChar char="v"/>
            </a:pPr>
            <a:r>
              <a:rPr lang="ru-RU" sz="1800" dirty="0" smtClean="0"/>
              <a:t>трудовое воспитание учащихся;</a:t>
            </a:r>
          </a:p>
          <a:p>
            <a:pPr lvl="0">
              <a:buFont typeface="Wingdings" pitchFamily="2" charset="2"/>
              <a:buChar char="v"/>
            </a:pPr>
            <a:r>
              <a:rPr lang="ru-RU" sz="1800" dirty="0" smtClean="0"/>
              <a:t>Развитие навыков умения работать в коллективе;</a:t>
            </a:r>
          </a:p>
          <a:p>
            <a:pPr lvl="0">
              <a:buFont typeface="Wingdings" pitchFamily="2" charset="2"/>
              <a:buChar char="v"/>
            </a:pPr>
            <a:r>
              <a:rPr lang="ru-RU" sz="1800" dirty="0" smtClean="0"/>
              <a:t>Формирование интереса к природе родного края.</a:t>
            </a:r>
          </a:p>
          <a:p>
            <a:pPr lvl="0">
              <a:buFont typeface="Wingdings" pitchFamily="2" charset="2"/>
              <a:buChar char="v"/>
            </a:pPr>
            <a:r>
              <a:rPr lang="ru-RU" sz="1800" dirty="0" smtClean="0"/>
              <a:t>отвлечение обучающихся от негативного влияния улицы, через участие их в общественно-полезной деятельности. </a:t>
            </a:r>
          </a:p>
          <a:p>
            <a:pPr lvl="0">
              <a:buFont typeface="Wingdings" pitchFamily="2" charset="2"/>
              <a:buChar char="v"/>
            </a:pPr>
            <a:r>
              <a:rPr lang="ru-RU" sz="1800" dirty="0" smtClean="0"/>
              <a:t>Привлечение детей к участию в волонтерской деятельности.</a:t>
            </a:r>
          </a:p>
          <a:p>
            <a:endParaRPr lang="ru-RU" sz="1600" dirty="0"/>
          </a:p>
        </p:txBody>
      </p:sp>
      <p:sp>
        <p:nvSpPr>
          <p:cNvPr id="6" name="Заголовок 5"/>
          <p:cNvSpPr>
            <a:spLocks noGrp="1"/>
          </p:cNvSpPr>
          <p:nvPr>
            <p:ph type="title"/>
          </p:nvPr>
        </p:nvSpPr>
        <p:spPr>
          <a:xfrm>
            <a:off x="428596" y="609599"/>
            <a:ext cx="8215370" cy="2033583"/>
          </a:xfrm>
        </p:spPr>
        <p:txBody>
          <a:bodyPr>
            <a:noAutofit/>
          </a:bodyPr>
          <a:lstStyle/>
          <a:p>
            <a:r>
              <a:rPr lang="ru-RU" sz="2800" b="1" dirty="0" smtClean="0"/>
              <a:t>Цель акции</a:t>
            </a:r>
            <a:r>
              <a:rPr lang="ru-RU" sz="2800" dirty="0" smtClean="0"/>
              <a:t>: организовать и провести мероприятия по установлению заброшенных родников, их экологическому улучшению и сохранению. Воспитывать бережное отношение к ним</a:t>
            </a:r>
            <a:r>
              <a:rPr lang="ru-RU" sz="2000" dirty="0" smtClean="0"/>
              <a:t>.</a:t>
            </a:r>
            <a:br>
              <a:rPr lang="ru-RU" sz="2000" dirty="0" smtClean="0"/>
            </a:br>
            <a:endParaRPr lang="ru-RU" sz="2000" dirty="0"/>
          </a:p>
        </p:txBody>
      </p:sp>
    </p:spTree>
  </p:cSld>
  <p:clrMapOvr>
    <a:masterClrMapping/>
  </p:clrMapOvr>
  <p:transition spd="med" advTm="15531">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990600" y="1714488"/>
            <a:ext cx="7391400" cy="4071966"/>
          </a:xfrm>
        </p:spPr>
        <p:txBody>
          <a:bodyPr/>
          <a:lstStyle/>
          <a:p>
            <a:r>
              <a:rPr lang="ru-RU" sz="2400" b="1" dirty="0" smtClean="0"/>
              <a:t>     1.  </a:t>
            </a:r>
            <a:r>
              <a:rPr lang="ru-RU" sz="2800" dirty="0" smtClean="0"/>
              <a:t>Выбор проблемы.</a:t>
            </a:r>
          </a:p>
          <a:p>
            <a:r>
              <a:rPr lang="ru-RU" sz="2800" dirty="0" smtClean="0"/>
              <a:t/>
            </a:r>
            <a:br>
              <a:rPr lang="ru-RU" sz="2800" dirty="0" smtClean="0"/>
            </a:br>
            <a:r>
              <a:rPr lang="ru-RU" sz="2800" dirty="0" smtClean="0"/>
              <a:t>2.Планирование и организации акции.</a:t>
            </a:r>
          </a:p>
          <a:p>
            <a:r>
              <a:rPr lang="ru-RU" sz="2800" dirty="0" smtClean="0"/>
              <a:t/>
            </a:r>
            <a:br>
              <a:rPr lang="ru-RU" sz="2800" dirty="0" smtClean="0"/>
            </a:br>
            <a:r>
              <a:rPr lang="ru-RU" sz="2800" dirty="0" smtClean="0"/>
              <a:t> 3.Проведение акции. (видео- и фото отчет)</a:t>
            </a:r>
          </a:p>
          <a:p>
            <a:r>
              <a:rPr lang="ru-RU" sz="2800" dirty="0" smtClean="0"/>
              <a:t/>
            </a:r>
            <a:br>
              <a:rPr lang="ru-RU" sz="2800" dirty="0" smtClean="0"/>
            </a:br>
            <a:r>
              <a:rPr lang="ru-RU" sz="2800" dirty="0" smtClean="0"/>
              <a:t>4.Дальнейшее планирование работы, отчет по акции, создание проекта. (буклет)</a:t>
            </a:r>
            <a:endParaRPr lang="ru-RU" sz="2800" dirty="0"/>
          </a:p>
        </p:txBody>
      </p:sp>
      <p:sp>
        <p:nvSpPr>
          <p:cNvPr id="6" name="Заголовок 5"/>
          <p:cNvSpPr>
            <a:spLocks noGrp="1"/>
          </p:cNvSpPr>
          <p:nvPr>
            <p:ph type="title"/>
          </p:nvPr>
        </p:nvSpPr>
        <p:spPr>
          <a:xfrm>
            <a:off x="642910" y="0"/>
            <a:ext cx="8153400" cy="2105021"/>
          </a:xfrm>
        </p:spPr>
        <p:txBody>
          <a:bodyPr>
            <a:normAutofit/>
          </a:bodyPr>
          <a:lstStyle/>
          <a:p>
            <a:pPr algn="ctr"/>
            <a:r>
              <a:rPr lang="ru-RU" sz="3600" b="1" dirty="0" smtClean="0"/>
              <a:t/>
            </a:r>
            <a:br>
              <a:rPr lang="ru-RU" sz="3600" b="1" dirty="0" smtClean="0"/>
            </a:br>
            <a:r>
              <a:rPr lang="ru-RU" sz="4000" b="1" dirty="0" smtClean="0"/>
              <a:t>Этапы реализации проекта.</a:t>
            </a:r>
            <a:r>
              <a:rPr lang="ru-RU" sz="1400" b="1" dirty="0" smtClean="0"/>
              <a:t/>
            </a:r>
            <a:br>
              <a:rPr lang="ru-RU" sz="1400" b="1" dirty="0" smtClean="0"/>
            </a:br>
            <a:r>
              <a:rPr lang="ru-RU" sz="2200" dirty="0" smtClean="0">
                <a:latin typeface="+mj-lt"/>
              </a:rPr>
              <a:t/>
            </a:r>
            <a:br>
              <a:rPr lang="ru-RU" sz="2200" dirty="0" smtClean="0">
                <a:latin typeface="+mj-lt"/>
              </a:rPr>
            </a:br>
            <a:endParaRPr lang="ru-RU" sz="2200" dirty="0">
              <a:latin typeface="+mj-lt"/>
            </a:endParaRPr>
          </a:p>
        </p:txBody>
      </p:sp>
    </p:spTree>
  </p:cSld>
  <p:clrMapOvr>
    <a:masterClrMapping/>
  </p:clrMapOvr>
  <p:transition advTm="9578">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85720" y="214291"/>
            <a:ext cx="8643998" cy="2786082"/>
          </a:xfrm>
        </p:spPr>
        <p:txBody>
          <a:bodyPr>
            <a:normAutofit fontScale="90000"/>
          </a:bodyPr>
          <a:lstStyle/>
          <a:p>
            <a:pPr lvl="0"/>
            <a:r>
              <a:rPr lang="ru-RU" sz="2200" b="1" dirty="0" smtClean="0"/>
              <a:t>Выбор проблемы.</a:t>
            </a:r>
            <a:r>
              <a:rPr lang="ru-RU" sz="1400" dirty="0" smtClean="0"/>
              <a:t/>
            </a:r>
            <a:br>
              <a:rPr lang="ru-RU" sz="1400" dirty="0" smtClean="0"/>
            </a:br>
            <a:r>
              <a:rPr lang="ru-RU" sz="1400" b="1" dirty="0" smtClean="0"/>
              <a:t> </a:t>
            </a:r>
            <a:r>
              <a:rPr lang="ru-RU" sz="1400" dirty="0" smtClean="0"/>
              <a:t/>
            </a:r>
            <a:br>
              <a:rPr lang="ru-RU" sz="1400" dirty="0" smtClean="0"/>
            </a:br>
            <a:r>
              <a:rPr lang="ru-RU" sz="2200" dirty="0" err="1" smtClean="0"/>
              <a:t>Шарлыкский</a:t>
            </a:r>
            <a:r>
              <a:rPr lang="ru-RU" sz="2200" dirty="0" smtClean="0"/>
              <a:t> район издавна славен красотой березовых рощ   и студеными родниками. К сожалению, в связи  с изменившимися природными условиями и антропогенной деятельностью человека произошли значительные изменения в природе родного края. Многие родники обмелели или просто оказались заброшенными. Учащиеся нашей школы во время похода нашли заброшенный родник, над которым решили взять шефство.</a:t>
            </a:r>
            <a:br>
              <a:rPr lang="ru-RU" sz="2200" dirty="0" smtClean="0"/>
            </a:br>
            <a:endParaRPr lang="ru-RU" sz="2200" dirty="0"/>
          </a:p>
        </p:txBody>
      </p:sp>
      <p:pic>
        <p:nvPicPr>
          <p:cNvPr id="3" name="Рисунок 2" descr="DSC00983.JPG"/>
          <p:cNvPicPr>
            <a:picLocks noChangeAspect="1"/>
          </p:cNvPicPr>
          <p:nvPr/>
        </p:nvPicPr>
        <p:blipFill>
          <a:blip r:embed="rId2" cstate="screen"/>
          <a:stretch>
            <a:fillRect/>
          </a:stretch>
        </p:blipFill>
        <p:spPr>
          <a:xfrm>
            <a:off x="428596" y="2643182"/>
            <a:ext cx="8429684" cy="4214818"/>
          </a:xfrm>
          <a:prstGeom prst="ellipse">
            <a:avLst/>
          </a:prstGeom>
          <a:ln>
            <a:noFill/>
          </a:ln>
          <a:effectLst>
            <a:softEdge rad="112500"/>
          </a:effectLst>
        </p:spPr>
      </p:pic>
    </p:spTree>
  </p:cSld>
  <p:clrMapOvr>
    <a:masterClrMapping/>
  </p:clrMapOvr>
  <p:transition advTm="13594">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643074"/>
          </a:xfrm>
        </p:spPr>
        <p:txBody>
          <a:bodyPr>
            <a:normAutofit fontScale="90000"/>
          </a:bodyPr>
          <a:lstStyle/>
          <a:p>
            <a:pPr algn="l"/>
            <a:r>
              <a:rPr lang="ru-RU" sz="2000" b="1" dirty="0" smtClean="0"/>
              <a:t>2.Планирование и организации акции.</a:t>
            </a:r>
            <a:br>
              <a:rPr lang="ru-RU" sz="2000" b="1" dirty="0" smtClean="0"/>
            </a:br>
            <a:r>
              <a:rPr lang="ru-RU" sz="2000" dirty="0" smtClean="0"/>
              <a:t/>
            </a:r>
            <a:br>
              <a:rPr lang="ru-RU" sz="2000" dirty="0" smtClean="0"/>
            </a:br>
            <a:r>
              <a:rPr lang="ru-RU" sz="2000" b="1" dirty="0" smtClean="0"/>
              <a:t> </a:t>
            </a:r>
            <a:r>
              <a:rPr lang="ru-RU" sz="2000" dirty="0" smtClean="0"/>
              <a:t>На совете дружины был составлен план проведения акции «Живи родник». Создана команда для реализации данного плана. Найдены денежные средства в </a:t>
            </a:r>
            <a:r>
              <a:rPr lang="ru-RU" sz="2000" smtClean="0"/>
              <a:t>размере   2164  </a:t>
            </a:r>
            <a:r>
              <a:rPr lang="ru-RU" sz="2000" dirty="0" smtClean="0"/>
              <a:t>рублей, для выполнения материальной части акции.</a:t>
            </a:r>
            <a:br>
              <a:rPr lang="ru-RU" sz="2000" dirty="0" smtClean="0"/>
            </a:br>
            <a:r>
              <a:rPr lang="ru-RU" sz="2000" dirty="0" smtClean="0"/>
              <a:t> </a:t>
            </a:r>
            <a:br>
              <a:rPr lang="ru-RU" sz="2000" dirty="0" smtClean="0"/>
            </a:br>
            <a:endParaRPr lang="ru-RU" sz="2000" i="1" dirty="0"/>
          </a:p>
        </p:txBody>
      </p:sp>
      <p:pic>
        <p:nvPicPr>
          <p:cNvPr id="4" name="Рисунок 3" descr="совет дружина.JPG"/>
          <p:cNvPicPr>
            <a:picLocks noChangeAspect="1"/>
          </p:cNvPicPr>
          <p:nvPr/>
        </p:nvPicPr>
        <p:blipFill>
          <a:blip r:embed="rId2" cstate="screen"/>
          <a:stretch>
            <a:fillRect/>
          </a:stretch>
        </p:blipFill>
        <p:spPr>
          <a:xfrm>
            <a:off x="1331640" y="1916832"/>
            <a:ext cx="6143668" cy="46077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Tm="12828">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2143140"/>
          </a:xfrm>
        </p:spPr>
        <p:txBody>
          <a:bodyPr>
            <a:normAutofit/>
          </a:bodyPr>
          <a:lstStyle/>
          <a:p>
            <a:pPr algn="l"/>
            <a:r>
              <a:rPr lang="ru-RU" sz="2700" b="1" dirty="0" smtClean="0"/>
              <a:t>3.Проведение акции.</a:t>
            </a:r>
            <a:r>
              <a:rPr lang="ru-RU" sz="2000" b="1" dirty="0" smtClean="0"/>
              <a:t/>
            </a:r>
            <a:br>
              <a:rPr lang="ru-RU" sz="2000" b="1" dirty="0" smtClean="0"/>
            </a:br>
            <a:r>
              <a:rPr lang="ru-RU"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Очистка и обустройство родника.</a:t>
            </a:r>
            <a:r>
              <a:rPr lang="ru-RU"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Команда ребят, в количестве13 человек на школьном автобусе была доставлена в </a:t>
            </a:r>
            <a:r>
              <a:rPr lang="ru-RU"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Кармальский</a:t>
            </a:r>
            <a:r>
              <a:rPr lang="ru-RU"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лес. </a:t>
            </a:r>
            <a:r>
              <a:rPr lang="ru-RU" sz="2200" dirty="0" smtClean="0"/>
              <a:t/>
            </a:r>
            <a:br>
              <a:rPr lang="ru-RU" sz="2200" dirty="0" smtClean="0"/>
            </a:br>
            <a:r>
              <a:rPr lang="ru-RU" sz="2200" dirty="0" smtClean="0"/>
              <a:t> </a:t>
            </a:r>
            <a:r>
              <a:rPr lang="ru-RU" sz="1800" dirty="0" smtClean="0"/>
              <a:t/>
            </a:r>
            <a:br>
              <a:rPr lang="ru-RU" sz="1800" dirty="0" smtClean="0"/>
            </a:br>
            <a:endParaRPr lang="ru-RU" sz="1800" dirty="0"/>
          </a:p>
        </p:txBody>
      </p:sp>
      <p:pic>
        <p:nvPicPr>
          <p:cNvPr id="7" name="Рисунок 6" descr="PICT0011.JPG"/>
          <p:cNvPicPr>
            <a:picLocks noChangeAspect="1"/>
          </p:cNvPicPr>
          <p:nvPr/>
        </p:nvPicPr>
        <p:blipFill>
          <a:blip r:embed="rId2" cstate="screen"/>
          <a:stretch>
            <a:fillRect/>
          </a:stretch>
        </p:blipFill>
        <p:spPr>
          <a:xfrm>
            <a:off x="285720" y="2000240"/>
            <a:ext cx="4929190" cy="3696893"/>
          </a:xfrm>
          <a:prstGeom prst="rect">
            <a:avLst/>
          </a:prstGeom>
          <a:ln>
            <a:noFill/>
          </a:ln>
          <a:effectLst>
            <a:softEdge rad="112500"/>
          </a:effectLst>
        </p:spPr>
      </p:pic>
      <p:pic>
        <p:nvPicPr>
          <p:cNvPr id="9" name="Содержимое 3" descr="DSC00990.JPG"/>
          <p:cNvPicPr>
            <a:picLocks noGrp="1" noChangeAspect="1"/>
          </p:cNvPicPr>
          <p:nvPr>
            <p:ph idx="1"/>
          </p:nvPr>
        </p:nvPicPr>
        <p:blipFill>
          <a:blip r:embed="rId3" cstate="screen"/>
          <a:stretch>
            <a:fillRect/>
          </a:stretch>
        </p:blipFill>
        <p:spPr>
          <a:xfrm>
            <a:off x="3995936" y="3068960"/>
            <a:ext cx="4819666" cy="3614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0406">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229600" cy="939784"/>
          </a:xfrm>
        </p:spPr>
        <p:txBody>
          <a:bodyPr>
            <a:noAutofit/>
          </a:bodyPr>
          <a:lstStyle/>
          <a:p>
            <a:pPr algn="just"/>
            <a:r>
              <a:rPr lang="ru-RU"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Ребята, вооружившись инструментами очистили прилегающую территории от мусора и молодой поросли и старых поваленных деревьев.</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 name="Содержимое 7" descr="PICT0016.JPG"/>
          <p:cNvPicPr>
            <a:picLocks noGrp="1" noChangeAspect="1"/>
          </p:cNvPicPr>
          <p:nvPr>
            <p:ph idx="1"/>
          </p:nvPr>
        </p:nvPicPr>
        <p:blipFill>
          <a:blip r:embed="rId2" cstate="screen"/>
          <a:stretch>
            <a:fillRect/>
          </a:stretch>
        </p:blipFill>
        <p:spPr>
          <a:xfrm>
            <a:off x="214282" y="1357298"/>
            <a:ext cx="4429156" cy="35719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PICT0017.JPG"/>
          <p:cNvPicPr>
            <a:picLocks noChangeAspect="1"/>
          </p:cNvPicPr>
          <p:nvPr/>
        </p:nvPicPr>
        <p:blipFill>
          <a:blip r:embed="rId3" cstate="screen"/>
          <a:stretch>
            <a:fillRect/>
          </a:stretch>
        </p:blipFill>
        <p:spPr>
          <a:xfrm>
            <a:off x="3786182" y="2500306"/>
            <a:ext cx="5072066" cy="40719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10750">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Прочистили русло родника.</a:t>
            </a:r>
            <a:endParaRPr lang="ru-RU"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Содержимое 3" descr="DSC00998.JPG"/>
          <p:cNvPicPr>
            <a:picLocks noGrp="1" noChangeAspect="1"/>
          </p:cNvPicPr>
          <p:nvPr>
            <p:ph idx="1"/>
          </p:nvPr>
        </p:nvPicPr>
        <p:blipFill>
          <a:blip r:embed="rId2" cstate="screen"/>
          <a:stretch>
            <a:fillRect/>
          </a:stretch>
        </p:blipFill>
        <p:spPr>
          <a:xfrm>
            <a:off x="500034" y="1428736"/>
            <a:ext cx="4786346" cy="39886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DSC01008.JPG"/>
          <p:cNvPicPr>
            <a:picLocks noChangeAspect="1"/>
          </p:cNvPicPr>
          <p:nvPr/>
        </p:nvPicPr>
        <p:blipFill>
          <a:blip r:embed="rId3" cstate="screen"/>
          <a:stretch>
            <a:fillRect/>
          </a:stretch>
        </p:blipFill>
        <p:spPr>
          <a:xfrm>
            <a:off x="3975616" y="2643182"/>
            <a:ext cx="5168384" cy="37147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advTm="10766">
    <p:diamond/>
  </p:transition>
  <p:timing>
    <p:tnLst>
      <p:par>
        <p:cTn id="1" dur="indefinite" restart="never" nodeType="tmRoot"/>
      </p:par>
    </p:tnLst>
  </p:timing>
</p:sld>
</file>

<file path=ppt/theme/theme1.xml><?xml version="1.0" encoding="utf-8"?>
<a:theme xmlns:a="http://schemas.openxmlformats.org/drawingml/2006/main" name="CertComp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28" ma:contentTypeDescription="Create a new document." ma:contentTypeScope="" ma:versionID="91c327331e5971e62f2a5301ad123600"/>
</file>

<file path=customXml/itemProps1.xml><?xml version="1.0" encoding="utf-8"?>
<ds:datastoreItem xmlns:ds="http://schemas.openxmlformats.org/officeDocument/2006/customXml" ds:itemID="{22DB265B-E204-4362-ABB0-55605833F75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7C3CFF-DBFB-4608-A30E-0FEB392B8A80}">
  <ds:schemaRefs>
    <ds:schemaRef ds:uri="http://schemas.microsoft.com/sharepoint/v3/contenttype/forms"/>
  </ds:schemaRefs>
</ds:datastoreItem>
</file>

<file path=customXml/itemProps3.xml><?xml version="1.0" encoding="utf-8"?>
<ds:datastoreItem xmlns:ds="http://schemas.openxmlformats.org/officeDocument/2006/customXml" ds:itemID="{B771716C-EEC7-4D39-A033-0BA154354017}">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CertCompCourse</Template>
  <TotalTime>0</TotalTime>
  <Words>359</Words>
  <Application>Microsoft Office PowerPoint</Application>
  <PresentationFormat>Экран (4:3)</PresentationFormat>
  <Paragraphs>53</Paragraphs>
  <Slides>14</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CertCompCourse</vt:lpstr>
      <vt:lpstr>Областная экологическая акция  «Живи, родник»</vt:lpstr>
      <vt:lpstr>Родником, или ключом обозначается небольшой водный поток, бьющий непосредственно из земных недр. Родники, как выходы грунтовых и подземных вод на поверхность, являются уникальными естественными водоёмами. Родники представляют собой уникальные природные объекты, имеющие значительную научную ценность как памятники природы. Они являются центральным компонентом окружающих их ландшафтов, повышают их эстетические свойства. Родники являются стратегическими объектами природы. При возникновении чрезвычайной ситуации они могут выступать как единственные источники питьевой воды для населения.   Сохранять это уникальное богатство живой природы – важное дело. И мы не  мало сможем сделать для этого. Сохраним родники нашего края!  Итак, перед нами проблема: заиленный, заброшенный родник.  Было принято решение участвовать в акции   «Живи, родник!» </vt:lpstr>
      <vt:lpstr>Цель акции: организовать и провести мероприятия по установлению заброшенных родников, их экологическому улучшению и сохранению. Воспитывать бережное отношение к ним. </vt:lpstr>
      <vt:lpstr> Этапы реализации проекта.  </vt:lpstr>
      <vt:lpstr>Выбор проблемы.   Шарлыкский район издавна славен красотой березовых рощ   и студеными родниками. К сожалению, в связи  с изменившимися природными условиями и антропогенной деятельностью человека произошли значительные изменения в природе родного края. Многие родники обмелели или просто оказались заброшенными. Учащиеся нашей школы во время похода нашли заброшенный родник, над которым решили взять шефство. </vt:lpstr>
      <vt:lpstr>2.Планирование и организации акции.   На совете дружины был составлен план проведения акции «Живи родник». Создана команда для реализации данного плана. Найдены денежные средства в размере   2164  рублей, для выполнения материальной части акции.   </vt:lpstr>
      <vt:lpstr>3.Проведение акции. Очистка и обустройство родника. Команда ребят, в количестве13 человек на школьном автобусе была доставлена в Кармальский лес.    </vt:lpstr>
      <vt:lpstr>Ребята, вооружившись инструментами очистили прилегающую территории от мусора и молодой поросли и старых поваленных деревьев.</vt:lpstr>
      <vt:lpstr>Прочистили русло родника.</vt:lpstr>
      <vt:lpstr>Покрасили сруб.</vt:lpstr>
      <vt:lpstr>Теперь наш родник выглядит так!</vt:lpstr>
      <vt:lpstr>4.Дальнейшее планирование работ.  Участники операции проводят агитационную работу среди обучающихся учебного учреждения и населения о пользе родников для природы и человека, и о необходимости бережного к ним отношения составляют план работы по дальнейшему благоустройству родников. </vt:lpstr>
      <vt:lpstr>Результаты акции «Живи родник» </vt:lpstr>
      <vt:lpstr>Участники проекта</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2010-10-28T05:21:14Z</dcterms:created>
  <dcterms:modified xsi:type="dcterms:W3CDTF">2011-04-06T18:11:14Z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TC101641899990</vt:lpwstr>
  </property>
</Properties>
</file>