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8" r:id="rId4"/>
    <p:sldId id="261" r:id="rId5"/>
    <p:sldId id="272" r:id="rId6"/>
    <p:sldId id="267" r:id="rId7"/>
    <p:sldId id="262" r:id="rId8"/>
    <p:sldId id="263" r:id="rId9"/>
    <p:sldId id="264" r:id="rId10"/>
    <p:sldId id="265" r:id="rId11"/>
    <p:sldId id="266" r:id="rId12"/>
    <p:sldId id="260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87" autoAdjust="0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D2AC5DB-4EE7-438B-BF4A-0E0C14EE202A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A3FD34-A52B-481F-B2D8-3DB7AD43AF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6759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4800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Лабораторная работа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Определение ускорения свободного падения с помощью математического маятника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Выполнил учитель физики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ГБОУ СШ № 423 Кронштадтского района </a:t>
            </a:r>
          </a:p>
          <a:p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Щемелева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Н.В.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9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784976" cy="68580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</a:t>
            </a:r>
            <a:r>
              <a:rPr lang="ru-RU" sz="3600" dirty="0" smtClean="0"/>
              <a:t>8.Возбудите колебания маятника,    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  отклонив груз в сторону на 5-6 см.</a:t>
            </a:r>
            <a:endParaRPr lang="ru-RU" sz="2400" dirty="0"/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336704" cy="48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88640"/>
                <a:ext cx="9108504" cy="6624736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ru-RU" sz="4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9. Измерьте время 30 колебаний маятника  и вычислите среднее</a:t>
                </a:r>
                <a:endParaRPr lang="en-US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4400" i="1">
                            <a:latin typeface="Cambria Math"/>
                          </a:rPr>
                          <m:t>ср</m:t>
                        </m:r>
                      </m:sub>
                    </m:sSub>
                    <m:r>
                      <a:rPr lang="ru-RU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4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4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4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4400" i="1">
                            <a:latin typeface="Cambria Math"/>
                          </a:rPr>
                          <m:t>+...</m:t>
                        </m:r>
                      </m:num>
                      <m:den>
                        <m:r>
                          <a:rPr lang="ru-RU" sz="44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 dirty="0" smtClean="0"/>
                  <a:t>  </a:t>
                </a:r>
                <a:r>
                  <a:rPr lang="ru-RU" sz="4400" dirty="0" smtClean="0"/>
                  <a:t>,где </a:t>
                </a:r>
                <a:r>
                  <a:rPr lang="en-US" sz="4400" dirty="0" smtClean="0"/>
                  <a:t>n-</a:t>
                </a:r>
                <a:r>
                  <a:rPr lang="ru-RU" sz="4400" dirty="0" smtClean="0"/>
                  <a:t>число опытов</a:t>
                </a:r>
              </a:p>
              <a:p>
                <a:pPr algn="l"/>
                <a:r>
                  <a:rPr lang="ru-RU" sz="4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10. Результаты измерений запи-</a:t>
                </a:r>
              </a:p>
              <a:p>
                <a:pPr algn="l"/>
                <a:r>
                  <a:rPr lang="ru-RU" sz="4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ru-RU" sz="4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шите в таблицу</a:t>
                </a:r>
              </a:p>
              <a:p>
                <a:pPr algn="l"/>
                <a:r>
                  <a:rPr lang="ru-RU" sz="4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ru-RU" sz="4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</a:t>
                </a:r>
                <a:endParaRPr lang="ru-RU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88640"/>
                <a:ext cx="9108504" cy="6624736"/>
              </a:xfrm>
              <a:blipFill rotWithShape="1">
                <a:blip r:embed="rId2"/>
                <a:stretch>
                  <a:fillRect l="-3142" t="-174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58604"/>
              </p:ext>
            </p:extLst>
          </p:nvPr>
        </p:nvGraphicFramePr>
        <p:xfrm>
          <a:off x="683568" y="3933056"/>
          <a:ext cx="8328250" cy="168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50"/>
                <a:gridCol w="1665650"/>
                <a:gridCol w="1665650"/>
                <a:gridCol w="1665650"/>
                <a:gridCol w="1665650"/>
              </a:tblGrid>
              <a:tr h="8587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Номер опыта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</a:t>
                      </a:r>
                      <a:r>
                        <a:rPr lang="ru-RU" sz="4000" dirty="0" smtClean="0"/>
                        <a:t>,</a:t>
                      </a:r>
                      <a:r>
                        <a:rPr lang="ru-RU" sz="4000" baseline="0" dirty="0" smtClean="0"/>
                        <a:t> 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</a:t>
                      </a:r>
                      <a:r>
                        <a:rPr lang="ru-RU" sz="4000" baseline="-25000" dirty="0" smtClean="0"/>
                        <a:t>ср, с</a:t>
                      </a:r>
                      <a:endParaRPr lang="ru-RU" sz="4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L</a:t>
                      </a:r>
                      <a:r>
                        <a:rPr lang="ru-RU" sz="4000" dirty="0" smtClean="0"/>
                        <a:t>,м</a:t>
                      </a:r>
                      <a:endParaRPr lang="ru-RU" sz="4000" dirty="0"/>
                    </a:p>
                  </a:txBody>
                  <a:tcPr/>
                </a:tc>
              </a:tr>
              <a:tr h="7392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48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Напоминание!!!</a:t>
            </a:r>
            <a:endParaRPr lang="ru-RU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748464" cy="504056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Полное колебание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совершено, если 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тело вернулось в 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начальную точку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2055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Расчет погрешностей</a:t>
            </a:r>
            <a:endParaRPr lang="ru-RU" sz="4800" b="1" cap="all" dirty="0">
              <a:ln/>
              <a:solidFill>
                <a:schemeClr val="tx2">
                  <a:lumMod val="9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1268760"/>
                <a:ext cx="8748464" cy="5040560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endParaRPr lang="en-US" sz="4400" dirty="0"/>
              </a:p>
              <a:p>
                <a:pPr algn="ctr"/>
                <a:r>
                  <a:rPr lang="ru-RU" sz="4800" dirty="0" smtClean="0"/>
                  <a:t>∆</a:t>
                </a:r>
                <a:r>
                  <a:rPr lang="en-US" sz="4800" dirty="0" smtClean="0"/>
                  <a:t>g</a:t>
                </a:r>
                <a14:m>
                  <m:oMath xmlns:m="http://schemas.openxmlformats.org/officeDocument/2006/math">
                    <m:r>
                      <a:rPr lang="ru-RU" sz="480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4800" dirty="0"/>
                      <m:t>g</m:t>
                    </m:r>
                    <m:r>
                      <a:rPr lang="ru-RU" sz="480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ru-RU" sz="4800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ru-RU" sz="4800" i="1">
                        <a:latin typeface="Cambria Math"/>
                      </a:rPr>
                      <m:t>+2</m:t>
                    </m:r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4800">
                            <a:latin typeface="Cambria Math"/>
                          </a:rPr>
                          <m:t>Δ</m:t>
                        </m:r>
                        <m:r>
                          <a:rPr lang="ru-RU" sz="4800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4800"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4800" dirty="0" smtClean="0"/>
                  <a:t>)</a:t>
                </a:r>
              </a:p>
              <a:p>
                <a:pPr algn="ctr"/>
                <a:r>
                  <a:rPr lang="ru-RU" sz="4800" dirty="0" smtClean="0"/>
                  <a:t>Запишите ответ.</a:t>
                </a:r>
                <a:endParaRPr lang="en-US" sz="4800" dirty="0" smtClean="0"/>
              </a:p>
              <a:p>
                <a:pPr algn="ctr"/>
                <a:endParaRPr lang="en-US" sz="4800" dirty="0"/>
              </a:p>
              <a:p>
                <a:pPr algn="ctr"/>
                <a:r>
                  <a:rPr lang="ru-RU" sz="4800" dirty="0" smtClean="0"/>
                  <a:t>Оцените достоверность результата и сделайте вывод</a:t>
                </a:r>
                <a:endParaRPr lang="ru-RU" sz="4800" dirty="0"/>
              </a:p>
              <a:p>
                <a:pPr algn="ctr"/>
                <a:endParaRPr lang="en-US" sz="4400" dirty="0" smtClean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1268760"/>
                <a:ext cx="8748464" cy="5040560"/>
              </a:xfrm>
              <a:blipFill rotWithShape="1">
                <a:blip r:embed="rId2"/>
                <a:stretch>
                  <a:fillRect l="-1461" b="-483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КОНТРОЛЬНЫЕ</a:t>
            </a:r>
            <a:r>
              <a:rPr lang="ru-RU" b="1" dirty="0"/>
              <a:t> ВОПРОСЫ</a:t>
            </a:r>
            <a:endParaRPr lang="ru-RU" sz="4800" b="1" cap="all" dirty="0">
              <a:ln/>
              <a:solidFill>
                <a:schemeClr val="tx2">
                  <a:lumMod val="9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952765" cy="56886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algn="l"/>
            <a:r>
              <a:rPr lang="ru-RU" sz="4400" b="1" dirty="0" smtClean="0"/>
              <a:t> </a:t>
            </a:r>
            <a:endParaRPr lang="ru-RU" sz="4400" dirty="0"/>
          </a:p>
          <a:p>
            <a:pPr algn="l"/>
            <a:r>
              <a:rPr lang="ru-RU" sz="7400" dirty="0" smtClean="0"/>
              <a:t>1. Вместо </a:t>
            </a:r>
            <a:r>
              <a:rPr lang="ru-RU" sz="7400" dirty="0"/>
              <a:t>шарика к нити прикреплена воронка, наполненная песком. Изменится ли ускорение свободного падения, если в процессе колебаний из воронки будет высыпаться песок</a:t>
            </a:r>
            <a:r>
              <a:rPr lang="ru-RU" sz="7400" dirty="0" smtClean="0"/>
              <a:t>?</a:t>
            </a:r>
          </a:p>
          <a:p>
            <a:pPr algn="l"/>
            <a:endParaRPr lang="ru-RU" sz="7400" dirty="0"/>
          </a:p>
          <a:p>
            <a:pPr algn="l"/>
            <a:r>
              <a:rPr lang="ru-RU" sz="7400" dirty="0" smtClean="0"/>
              <a:t>2</a:t>
            </a:r>
            <a:r>
              <a:rPr lang="ru-RU" sz="7400" dirty="0"/>
              <a:t>. Можно ли пользоваться маятниковыми часами в условиях невесомости</a:t>
            </a:r>
            <a:r>
              <a:rPr lang="ru-RU" sz="7400" dirty="0" smtClean="0"/>
              <a:t>?</a:t>
            </a:r>
          </a:p>
          <a:p>
            <a:pPr algn="l"/>
            <a:endParaRPr lang="ru-RU" sz="7400" dirty="0"/>
          </a:p>
          <a:p>
            <a:pPr algn="l"/>
            <a:r>
              <a:rPr lang="ru-RU" sz="7400" dirty="0" smtClean="0"/>
              <a:t>3</a:t>
            </a:r>
            <a:r>
              <a:rPr lang="ru-RU" sz="7400" dirty="0"/>
              <a:t>. В каких положениях действующая на шарик возвращающая сила будет максимальна, а в каких - равна нулю</a:t>
            </a:r>
            <a:r>
              <a:rPr lang="ru-RU" sz="7400" dirty="0" smtClean="0"/>
              <a:t>?</a:t>
            </a:r>
          </a:p>
          <a:p>
            <a:pPr algn="l"/>
            <a:endParaRPr lang="ru-RU" sz="7400" dirty="0"/>
          </a:p>
          <a:p>
            <a:pPr algn="l"/>
            <a:r>
              <a:rPr lang="ru-RU" sz="7400" dirty="0" smtClean="0"/>
              <a:t>4</a:t>
            </a:r>
            <a:r>
              <a:rPr lang="ru-RU" sz="7400" dirty="0"/>
              <a:t>. Наибольшая скорость у шарика в момент, когда он проходит положение равновесия. Каким по модулю и направлению при этом будет ускорение шарика</a:t>
            </a:r>
            <a:r>
              <a:rPr lang="ru-RU" sz="7400" dirty="0" smtClean="0"/>
              <a:t>?</a:t>
            </a:r>
          </a:p>
          <a:p>
            <a:pPr algn="l"/>
            <a:endParaRPr lang="ru-RU" sz="7400" dirty="0"/>
          </a:p>
          <a:p>
            <a:pPr algn="l"/>
            <a:r>
              <a:rPr lang="ru-RU" sz="7400" dirty="0" smtClean="0"/>
              <a:t>5</a:t>
            </a:r>
            <a:r>
              <a:rPr lang="ru-RU" sz="7400" dirty="0"/>
              <a:t>. Будет ли считаться равноускоренным движение шарика в течение одного периода?</a:t>
            </a:r>
          </a:p>
          <a:p>
            <a:pPr algn="l"/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13703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6759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 работы</a:t>
            </a:r>
            <a:r>
              <a:rPr lang="ru-RU" b="1" cap="all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Определить ускорение свободного падения с помощью математического маятника</a:t>
            </a:r>
          </a:p>
          <a:p>
            <a:endParaRPr lang="ru-RU" sz="2400" dirty="0"/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814"/>
            <a:ext cx="7772400" cy="146759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Оборудование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145016" cy="52292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Набор « Механика» из комплекта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L-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микро</a:t>
            </a:r>
          </a:p>
          <a:p>
            <a:pPr marL="457200" indent="-457200" algn="l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Штатив с лапкой и муфтой</a:t>
            </a:r>
          </a:p>
          <a:p>
            <a:pPr marL="457200" indent="-457200" algn="l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Прибор для измерения времени</a:t>
            </a:r>
          </a:p>
          <a:p>
            <a:pPr marL="457200" indent="-457200" algn="l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Тело на нити</a:t>
            </a:r>
          </a:p>
          <a:p>
            <a:pPr marL="457200" indent="-457200" algn="l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>Метровая лента    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1815629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25853"/>
            <a:ext cx="4572000" cy="139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136587"/>
            <a:ext cx="926852" cy="207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1"/>
            <a:ext cx="1920865" cy="2276871"/>
          </a:xfrm>
          <a:prstGeom prst="rect">
            <a:avLst/>
          </a:prstGeom>
        </p:spPr>
      </p:pic>
      <p:pic>
        <p:nvPicPr>
          <p:cNvPr id="1026" name="Picture 2" descr="http://cs1.livemaster.ru/articlefoto/300x225/5/c/1/5c119c8d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1800200" cy="13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0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6759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Историческая справка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1560" y="2132856"/>
                <a:ext cx="8280920" cy="4392488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algn="l"/>
                <a:r>
                  <a:rPr lang="en-US" sz="4400" dirty="0" smtClean="0"/>
                  <a:t>      </a:t>
                </a:r>
                <a:r>
                  <a:rPr lang="ru-RU" sz="4400" dirty="0" smtClean="0"/>
                  <a:t>Впервые </a:t>
                </a:r>
                <a:r>
                  <a:rPr lang="ru-RU" sz="4400" dirty="0"/>
                  <a:t>ускорение свободного падения измерил Галилео Галилей. Он </a:t>
                </a:r>
                <a:r>
                  <a:rPr lang="ru-RU" sz="4400" dirty="0" smtClean="0"/>
                  <a:t>поднимался </a:t>
                </a:r>
                <a:r>
                  <a:rPr lang="ru-RU" sz="4400" dirty="0"/>
                  <a:t>на Пизанскую башню высотой 58 метров и бросал с нее шарик. Ускорение рассчитывал </a:t>
                </a:r>
                <a:r>
                  <a:rPr lang="ru-RU" sz="4400" dirty="0" smtClean="0"/>
                  <a:t>по</a:t>
                </a:r>
                <a:r>
                  <a:rPr lang="en-US" sz="4400" dirty="0" smtClean="0"/>
                  <a:t> </a:t>
                </a:r>
                <a:r>
                  <a:rPr lang="ru-RU" sz="4400" dirty="0" smtClean="0"/>
                  <a:t>формуле </a:t>
                </a:r>
                <a:r>
                  <a:rPr lang="en-US" sz="4000" dirty="0"/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</a:rPr>
                          <m:t>s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dirty="0" smtClean="0"/>
                  <a:t> . </a:t>
                </a:r>
                <a:r>
                  <a:rPr lang="ru-RU" sz="4400" dirty="0"/>
                  <a:t>Галилей засекал время по пульсу или по песочным часам, поэтому его измерения оказались неточными. </a:t>
                </a:r>
                <a:endParaRPr lang="ru-RU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ru-RU" sz="2400" dirty="0"/>
              </a:p>
              <a:p>
                <a:endParaRPr lang="ru-RU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1560" y="2132856"/>
                <a:ext cx="8280920" cy="4392488"/>
              </a:xfrm>
              <a:blipFill rotWithShape="1">
                <a:blip r:embed="rId2"/>
                <a:stretch>
                  <a:fillRect l="-2792" t="-4709" r="-1249" b="-3186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01416"/>
            <a:ext cx="9036496" cy="525658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1. Для более точного результата длина нити должна быть не  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менее1,25м</a:t>
            </a:r>
          </a:p>
          <a:p>
            <a:pPr algn="l"/>
            <a:r>
              <a:rPr lang="ru-RU" sz="2400" dirty="0" smtClean="0"/>
              <a:t> 2.Для уменьшения сопротивления оптимальная форма груза-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шар.</a:t>
            </a:r>
          </a:p>
          <a:p>
            <a:pPr algn="l"/>
            <a:r>
              <a:rPr lang="ru-RU" sz="2400" dirty="0" smtClean="0"/>
              <a:t>3. Груз должен быть массивным, поэтому лучше взять  </a:t>
            </a:r>
          </a:p>
          <a:p>
            <a:pPr algn="l"/>
            <a:r>
              <a:rPr lang="ru-RU" sz="2400" dirty="0" smtClean="0"/>
              <a:t>     стальной</a:t>
            </a:r>
          </a:p>
          <a:p>
            <a:pPr algn="l"/>
            <a:r>
              <a:rPr lang="ru-RU" sz="2400" dirty="0" smtClean="0"/>
              <a:t>4.Число колебаний рекомендуется брать большое( 50 ), но как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показала практика, после 30 колебаний груз начинает  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движение по окружности.</a:t>
            </a:r>
          </a:p>
          <a:p>
            <a:pPr algn="l"/>
            <a:r>
              <a:rPr lang="ru-RU" sz="2400" dirty="0" smtClean="0"/>
              <a:t>5. Амплитуда колебаний не должна превышать 6-7 см</a:t>
            </a:r>
          </a:p>
          <a:p>
            <a:pPr algn="l"/>
            <a:r>
              <a:rPr lang="ru-RU" sz="2400" dirty="0" smtClean="0"/>
              <a:t>6. Для уменьшения трения можно использовать пробку или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ластик. Закрепить их в держателе лапки ,воткнуть иглу и </a:t>
            </a:r>
          </a:p>
          <a:p>
            <a:pPr algn="l"/>
            <a:r>
              <a:rPr lang="ru-RU" sz="2400" dirty="0" smtClean="0"/>
              <a:t>     уже на иглу закрепить  нить.</a:t>
            </a:r>
            <a:endParaRPr lang="ru-RU" sz="2400" dirty="0"/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1980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8030" y="116632"/>
            <a:ext cx="50570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Методические 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рекомендации 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6759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Рабочая формула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1560" y="2132856"/>
                <a:ext cx="8280920" cy="4392488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algn="l"/>
                <a:r>
                  <a:rPr lang="en-US" sz="44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ru-RU" sz="4400" i="1" smtClean="0">
                        <a:latin typeface="Cambria Math"/>
                      </a:rPr>
                      <m:t>𝑔</m:t>
                    </m:r>
                    <m:r>
                      <a:rPr lang="ru-RU" sz="440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ru-RU" sz="4400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ru-RU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/>
                          </a:rPr>
                          <m:t>𝑙</m:t>
                        </m:r>
                        <m:sSup>
                          <m:sSupPr>
                            <m:ctrlPr>
                              <a:rPr lang="ru-RU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40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ru-RU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ru-RU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i="1" dirty="0"/>
                  <a:t> </a:t>
                </a:r>
                <a:r>
                  <a:rPr lang="en-US" sz="4400" dirty="0"/>
                  <a:t> </a:t>
                </a:r>
                <a:r>
                  <a:rPr lang="en-US" sz="4400" dirty="0" smtClean="0"/>
                  <a:t> </a:t>
                </a:r>
              </a:p>
              <a:p>
                <a:pPr algn="l"/>
                <a:endParaRPr lang="en-US" sz="4400" dirty="0" smtClean="0"/>
              </a:p>
              <a:p>
                <a:pPr algn="l"/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/>
                      </a:rPr>
                      <m:t>𝑙</m:t>
                    </m:r>
                  </m:oMath>
                </a14:m>
                <a:r>
                  <a:rPr lang="ru-RU" sz="4400" dirty="0"/>
                  <a:t> </a:t>
                </a:r>
                <a:r>
                  <a:rPr lang="en-US" sz="4400" dirty="0" smtClean="0"/>
                  <a:t>  -  </a:t>
                </a:r>
                <a:r>
                  <a:rPr lang="ru-RU" sz="4400" dirty="0" smtClean="0"/>
                  <a:t>длина </a:t>
                </a:r>
                <a:r>
                  <a:rPr lang="ru-RU" sz="4400" dirty="0"/>
                  <a:t>нити </a:t>
                </a:r>
                <a:r>
                  <a:rPr lang="en-US" sz="4400" dirty="0" smtClean="0"/>
                  <a:t>  </a:t>
                </a:r>
                <a:endParaRPr lang="en-US" sz="4400" b="0" i="0" dirty="0" smtClean="0"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</a:rPr>
                      <m:t> </m:t>
                    </m:r>
                    <m:r>
                      <a:rPr lang="ru-RU" sz="4400" i="1">
                        <a:latin typeface="Cambria Math"/>
                      </a:rPr>
                      <m:t>𝑁</m:t>
                    </m:r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r>
                      <a:rPr lang="ru-RU" sz="4400" i="1">
                        <a:latin typeface="Cambria Math"/>
                      </a:rPr>
                      <m:t>число колебаний</m:t>
                    </m:r>
                  </m:oMath>
                </a14:m>
                <a:r>
                  <a:rPr lang="ru-RU" sz="4400" dirty="0"/>
                  <a:t> </a:t>
                </a:r>
              </a:p>
              <a:p>
                <a:pPr algn="l"/>
                <a:r>
                  <a:rPr lang="ru-RU" sz="4400" dirty="0"/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/>
                      </a:rPr>
                      <m:t>𝑡</m:t>
                    </m:r>
                    <m:r>
                      <a:rPr lang="en-US" sz="4400" b="0" i="1" smtClean="0">
                        <a:latin typeface="Cambria Math"/>
                      </a:rPr>
                      <m:t> </m:t>
                    </m:r>
                    <m:r>
                      <a:rPr lang="en-US" sz="4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ru-RU" sz="4400" dirty="0" smtClean="0"/>
                  <a:t>время </a:t>
                </a:r>
                <a:r>
                  <a:rPr lang="ru-RU" sz="4400" dirty="0"/>
                  <a:t>колебаний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1560" y="2132856"/>
                <a:ext cx="8280920" cy="4392488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62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6759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b="1" cap="all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Проведение эксперимента</a:t>
            </a:r>
            <a:endParaRPr lang="ru-RU" sz="4800" b="1" cap="all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sz="3600" dirty="0" smtClean="0"/>
              <a:t>1.Установите</a:t>
            </a:r>
            <a:r>
              <a:rPr lang="en-US" sz="4400" dirty="0" smtClean="0"/>
              <a:t> </a:t>
            </a:r>
            <a:r>
              <a:rPr lang="ru-RU" sz="3600" dirty="0" smtClean="0"/>
              <a:t>штатив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на краю стола</a:t>
            </a:r>
          </a:p>
          <a:p>
            <a:pPr algn="l"/>
            <a:r>
              <a:rPr lang="ru-RU" sz="3600" dirty="0" smtClean="0"/>
              <a:t>2.С помощью муфты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 укрепите лапку</a:t>
            </a:r>
          </a:p>
          <a:p>
            <a:pPr algn="l"/>
            <a:r>
              <a:rPr lang="ru-RU" sz="3600" dirty="0" smtClean="0"/>
              <a:t>3.Привяжите нить</a:t>
            </a:r>
          </a:p>
          <a:p>
            <a:pPr algn="l"/>
            <a:r>
              <a:rPr lang="ru-RU" sz="3600" dirty="0" smtClean="0"/>
              <a:t>4.Поключите секун-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 домер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en-US" sz="4400" dirty="0" smtClean="0"/>
              <a:t>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9"/>
            <a:ext cx="3867894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0"/>
            <a:ext cx="9937104" cy="68580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5. </a:t>
            </a:r>
            <a:r>
              <a:rPr lang="en-US" sz="4400" dirty="0" smtClean="0"/>
              <a:t> </a:t>
            </a:r>
            <a:r>
              <a:rPr lang="ru-RU" sz="4400" dirty="0" smtClean="0"/>
              <a:t>Для уменьшения трения              закрепите нить  на лапке</a:t>
            </a:r>
            <a:endParaRPr lang="ru-RU" sz="4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/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523902" cy="47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08" y="0"/>
            <a:ext cx="9144508" cy="685799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Подвесьте на нить груз.</a:t>
            </a:r>
          </a:p>
          <a:p>
            <a:pPr algn="l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 Измерьте длину нити  от  </a:t>
            </a:r>
          </a:p>
          <a:p>
            <a:pPr algn="l"/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середины груза до точки</a:t>
            </a:r>
          </a:p>
          <a:p>
            <a:pPr algn="l"/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подвеса.                                </a:t>
            </a:r>
          </a:p>
          <a:p>
            <a:endParaRPr lang="ru-RU" sz="2400" dirty="0"/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46903"/>
            <a:ext cx="2901017" cy="3823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000228" cy="36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511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Лабораторная работа</vt:lpstr>
      <vt:lpstr>Цель работы:</vt:lpstr>
      <vt:lpstr>Оборудование</vt:lpstr>
      <vt:lpstr>Историческая справка</vt:lpstr>
      <vt:lpstr> </vt:lpstr>
      <vt:lpstr>Рабочая формула</vt:lpstr>
      <vt:lpstr>Проведение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Напоминание!!!</vt:lpstr>
      <vt:lpstr>Расчет погрешностей</vt:lpstr>
      <vt:lpstr>КОНТРОЛЬНЫЕ 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</dc:title>
  <dc:creator>Наташа</dc:creator>
  <cp:lastModifiedBy>Наташа</cp:lastModifiedBy>
  <cp:revision>49</cp:revision>
  <dcterms:created xsi:type="dcterms:W3CDTF">2013-10-28T17:05:58Z</dcterms:created>
  <dcterms:modified xsi:type="dcterms:W3CDTF">2013-11-05T12:30:04Z</dcterms:modified>
</cp:coreProperties>
</file>