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08" r:id="rId3"/>
    <p:sldId id="261" r:id="rId4"/>
    <p:sldId id="256" r:id="rId5"/>
    <p:sldId id="257" r:id="rId6"/>
    <p:sldId id="258" r:id="rId7"/>
    <p:sldId id="259" r:id="rId8"/>
    <p:sldId id="299" r:id="rId9"/>
    <p:sldId id="300" r:id="rId10"/>
    <p:sldId id="262" r:id="rId11"/>
    <p:sldId id="263" r:id="rId12"/>
    <p:sldId id="265" r:id="rId13"/>
    <p:sldId id="266" r:id="rId14"/>
    <p:sldId id="301" r:id="rId15"/>
    <p:sldId id="310" r:id="rId16"/>
    <p:sldId id="270" r:id="rId17"/>
    <p:sldId id="268" r:id="rId18"/>
    <p:sldId id="271" r:id="rId19"/>
    <p:sldId id="272" r:id="rId20"/>
    <p:sldId id="311" r:id="rId21"/>
    <p:sldId id="276" r:id="rId22"/>
    <p:sldId id="278" r:id="rId23"/>
    <p:sldId id="280" r:id="rId24"/>
    <p:sldId id="281" r:id="rId25"/>
    <p:sldId id="284" r:id="rId26"/>
    <p:sldId id="286" r:id="rId27"/>
    <p:sldId id="288" r:id="rId28"/>
    <p:sldId id="304" r:id="rId29"/>
    <p:sldId id="291" r:id="rId30"/>
    <p:sldId id="30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CCFF"/>
    <a:srgbClr val="99FF66"/>
    <a:srgbClr val="66FFFF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6D293-A3E6-4A10-88F7-41BBE63C213B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027145-5C22-494C-9017-12F148BD5985}" type="pres">
      <dgm:prSet presAssocID="{DA86D293-A3E6-4A10-88F7-41BBE63C21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AB5D3-6D16-4404-AA10-5F9BD0425C41}" type="presOf" srcId="{DA86D293-A3E6-4A10-88F7-41BBE63C213B}" destId="{1E027145-5C22-494C-9017-12F148BD5985}" srcOrd="0" destOrd="0" presId="urn:microsoft.com/office/officeart/2005/8/layout/vList3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8C0921-A3BC-4171-AB7A-779E6CB88AAA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D19D6-FF0A-4F1D-A1E5-7C5514A8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EFCA8-7FC3-460A-B873-41B9CDA46F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72877-9049-47FB-B22D-CBBF51AF99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BA93-13E8-4BB8-A008-F3E0DED34742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A869-858D-42FA-AABF-870E8BD4C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B215-858B-443B-B9E3-A4D026F12E8A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A44A-FEAA-4F72-9050-C7158A2E1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C650-DFFB-4044-9516-BEE4860F7B8E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BEE8-7D58-4228-8714-94E1B14A9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63525" y="1598613"/>
            <a:ext cx="7386638" cy="4497387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A21F-A19D-4787-ADFB-7DDAA659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C79D-528F-4480-8963-EDB11923DDC0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AAA5-965D-44E6-AB26-CFF355423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5F384-D328-4E4E-85C0-311D7634FF2C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698-5911-430D-A34C-D60E665C2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F122-2720-4510-9731-AAAAED88807B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8E4C-0FC5-443C-8004-AE12F9C94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9075-5FA3-48EB-A7F7-F65AA9AB503C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A235-0D5F-44D9-8C09-BE708764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123-4BA8-4054-8556-255F316DE671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4451-0DC3-429F-9F44-61E31EBF0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425A-F427-4DE5-9EAB-2BDD19DAD33D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0E8A-50A9-4346-B8E2-D3B28C6C7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21B5-1233-426E-8131-A82A4464EFA6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C777-7B05-467D-A4A3-90FF238FC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09D6-82D8-4D38-B999-3F9DD793A986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C199-D8C4-4BD6-89EA-104D58199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F457-1A44-4193-B22E-04F56434BA3D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449C-359D-4DAF-8E58-C718A7235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E740-E08B-4A92-A191-C8AEE68D1EE2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325A-374C-4ED2-B650-0EDACCB5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4A45-B7BE-4614-A86D-4E8C75A92B17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68A6-AC24-4495-BF05-A60DE4D25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250C-E387-445B-A747-408DCCFBB958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BA8E-FF3B-4FBB-ABF4-06E18A626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DD00-F551-4FEE-81C6-14DB891A30C0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A21F-120A-47D2-BE4C-B07777933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0397-2CF2-46F4-93EE-6420DA1746D0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24F6-0910-45FB-8A9A-86C020A7E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FF8F-065A-4444-BC0D-7BC1DBE900A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A00C-EAAA-4588-8223-A10927185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48C4-1EA2-43F9-A1BA-BE8EF5920EC8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494A-6A9B-479B-8F8B-C89FC2D7F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2A17-2F04-485C-8514-8CE58CE1EACC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0FF4-81BC-4271-A278-CE5A65FE6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865F-FAB8-4067-8D54-D1CA65C0FACB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EB99-0555-4AD7-8D87-EA5578AB1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C3955-6A83-4122-B9B4-FE80465043E9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C39D-9AB8-4A25-9386-5965DEF6C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F2CA29-3D37-4564-880D-85ABB7A9EDC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3417B9-9D28-41BB-A38F-406D86807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607B12-B0C4-4106-A080-8010217E11B6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6D9137-E622-4EAD-A279-E7C51FD7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66" r:id="rId2"/>
    <p:sldLayoutId id="214748407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7" r:id="rId9"/>
    <p:sldLayoutId id="2147484072" r:id="rId10"/>
    <p:sldLayoutId id="21474840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school.ort.spb.ru/library/physics/7class/tema_3/lesson_8/fric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school.ort.spb.ru/library/physics/7class/tema_3/lesson_8/fric-1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8425"/>
            <a:ext cx="8715375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1484313"/>
            <a:ext cx="68421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750" y="3213100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Физика 7 класс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508625" y="45085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708400" y="64912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7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214313" y="571500"/>
            <a:ext cx="8715376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СИЛА ТРЕНИЯ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357188"/>
            <a:ext cx="9109075" cy="5583237"/>
            <a:chOff x="22" y="-173"/>
            <a:chExt cx="5738" cy="3517"/>
          </a:xfrm>
        </p:grpSpPr>
        <p:sp>
          <p:nvSpPr>
            <p:cNvPr id="19459" name="Rectangle 4"/>
            <p:cNvSpPr>
              <a:spLocks noChangeArrowheads="1"/>
            </p:cNvSpPr>
            <p:nvPr/>
          </p:nvSpPr>
          <p:spPr bwMode="auto">
            <a:xfrm>
              <a:off x="1575" y="-173"/>
              <a:ext cx="3150" cy="63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6000" b="1" i="1">
                  <a:latin typeface="Times New Roman" pitchFamily="18" charset="0"/>
                </a:rPr>
                <a:t>сила трения</a:t>
              </a:r>
            </a:p>
          </p:txBody>
        </p:sp>
        <p:sp>
          <p:nvSpPr>
            <p:cNvPr id="19460" name="Rectangle 5"/>
            <p:cNvSpPr>
              <a:spLocks noChangeArrowheads="1"/>
            </p:cNvSpPr>
            <p:nvPr/>
          </p:nvSpPr>
          <p:spPr bwMode="auto">
            <a:xfrm>
              <a:off x="90" y="682"/>
              <a:ext cx="2835" cy="31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2800" b="1">
                  <a:latin typeface="Times New Roman" pitchFamily="18" charset="0"/>
                </a:rPr>
                <a:t>причины  возникновения</a:t>
              </a:r>
            </a:p>
          </p:txBody>
        </p:sp>
        <p:sp>
          <p:nvSpPr>
            <p:cNvPr id="19461" name="Rectangle 6"/>
            <p:cNvSpPr>
              <a:spLocks noChangeArrowheads="1"/>
            </p:cNvSpPr>
            <p:nvPr/>
          </p:nvSpPr>
          <p:spPr bwMode="auto">
            <a:xfrm>
              <a:off x="3168" y="680"/>
              <a:ext cx="2400" cy="28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>
                  <a:latin typeface="Times New Roman" pitchFamily="18" charset="0"/>
                </a:rPr>
                <a:t>от чего зависит</a:t>
              </a:r>
            </a:p>
          </p:txBody>
        </p:sp>
        <p:sp>
          <p:nvSpPr>
            <p:cNvPr id="19462" name="Rectangle 7"/>
            <p:cNvSpPr>
              <a:spLocks noChangeArrowheads="1"/>
            </p:cNvSpPr>
            <p:nvPr/>
          </p:nvSpPr>
          <p:spPr bwMode="auto">
            <a:xfrm>
              <a:off x="960" y="1248"/>
              <a:ext cx="960" cy="7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63" name="Rectangle 8"/>
            <p:cNvSpPr>
              <a:spLocks noChangeArrowheads="1"/>
            </p:cNvSpPr>
            <p:nvPr/>
          </p:nvSpPr>
          <p:spPr bwMode="auto">
            <a:xfrm>
              <a:off x="2088" y="1256"/>
              <a:ext cx="864" cy="64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64" name="Rectangle 9"/>
            <p:cNvSpPr>
              <a:spLocks noChangeArrowheads="1"/>
            </p:cNvSpPr>
            <p:nvPr/>
          </p:nvSpPr>
          <p:spPr bwMode="auto">
            <a:xfrm>
              <a:off x="3096" y="1256"/>
              <a:ext cx="720" cy="43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65" name="Rectangle 10"/>
            <p:cNvSpPr>
              <a:spLocks noChangeArrowheads="1"/>
            </p:cNvSpPr>
            <p:nvPr/>
          </p:nvSpPr>
          <p:spPr bwMode="auto">
            <a:xfrm>
              <a:off x="3888" y="1256"/>
              <a:ext cx="576" cy="28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66" name="Rectangle 11"/>
            <p:cNvSpPr>
              <a:spLocks noChangeArrowheads="1"/>
            </p:cNvSpPr>
            <p:nvPr/>
          </p:nvSpPr>
          <p:spPr bwMode="auto">
            <a:xfrm>
              <a:off x="4680" y="1248"/>
              <a:ext cx="1080" cy="43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67" name="Text Box 12"/>
            <p:cNvSpPr txBox="1">
              <a:spLocks noChangeArrowheads="1"/>
            </p:cNvSpPr>
            <p:nvPr/>
          </p:nvSpPr>
          <p:spPr bwMode="auto">
            <a:xfrm>
              <a:off x="4416" y="1920"/>
              <a:ext cx="792" cy="42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68" name="Line 13"/>
            <p:cNvSpPr>
              <a:spLocks noChangeShapeType="1"/>
            </p:cNvSpPr>
            <p:nvPr/>
          </p:nvSpPr>
          <p:spPr bwMode="auto">
            <a:xfrm flipH="1">
              <a:off x="864" y="464"/>
              <a:ext cx="216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14"/>
            <p:cNvSpPr>
              <a:spLocks noChangeShapeType="1"/>
            </p:cNvSpPr>
            <p:nvPr/>
          </p:nvSpPr>
          <p:spPr bwMode="auto">
            <a:xfrm>
              <a:off x="3024" y="464"/>
              <a:ext cx="1584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15"/>
            <p:cNvSpPr>
              <a:spLocks noChangeShapeType="1"/>
            </p:cNvSpPr>
            <p:nvPr/>
          </p:nvSpPr>
          <p:spPr bwMode="auto">
            <a:xfrm flipH="1">
              <a:off x="360" y="997"/>
              <a:ext cx="405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>
              <a:off x="990" y="997"/>
              <a:ext cx="585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 flipH="1">
              <a:off x="2592" y="968"/>
              <a:ext cx="19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18"/>
            <p:cNvSpPr>
              <a:spLocks noChangeShapeType="1"/>
            </p:cNvSpPr>
            <p:nvPr/>
          </p:nvSpPr>
          <p:spPr bwMode="auto">
            <a:xfrm flipH="1">
              <a:off x="3456" y="968"/>
              <a:ext cx="100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19"/>
            <p:cNvSpPr>
              <a:spLocks noChangeShapeType="1"/>
            </p:cNvSpPr>
            <p:nvPr/>
          </p:nvSpPr>
          <p:spPr bwMode="auto">
            <a:xfrm flipH="1">
              <a:off x="4176" y="968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Line 20"/>
            <p:cNvSpPr>
              <a:spLocks noChangeShapeType="1"/>
            </p:cNvSpPr>
            <p:nvPr/>
          </p:nvSpPr>
          <p:spPr bwMode="auto">
            <a:xfrm>
              <a:off x="4464" y="968"/>
              <a:ext cx="336" cy="9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Line 21"/>
            <p:cNvSpPr>
              <a:spLocks noChangeShapeType="1"/>
            </p:cNvSpPr>
            <p:nvPr/>
          </p:nvSpPr>
          <p:spPr bwMode="auto">
            <a:xfrm>
              <a:off x="4464" y="968"/>
              <a:ext cx="1056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Rectangle 22"/>
            <p:cNvSpPr>
              <a:spLocks noChangeArrowheads="1"/>
            </p:cNvSpPr>
            <p:nvPr/>
          </p:nvSpPr>
          <p:spPr bwMode="auto">
            <a:xfrm>
              <a:off x="1728" y="2192"/>
              <a:ext cx="23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 i="1">
                  <a:latin typeface="Times New Roman" pitchFamily="18" charset="0"/>
                </a:rPr>
                <a:t>виды силы трения</a:t>
              </a:r>
            </a:p>
          </p:txBody>
        </p:sp>
        <p:sp>
          <p:nvSpPr>
            <p:cNvPr id="19478" name="Rectangle 23"/>
            <p:cNvSpPr>
              <a:spLocks noChangeArrowheads="1"/>
            </p:cNvSpPr>
            <p:nvPr/>
          </p:nvSpPr>
          <p:spPr bwMode="auto">
            <a:xfrm>
              <a:off x="288" y="2840"/>
              <a:ext cx="1368" cy="4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2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79" name="Rectangle 24"/>
            <p:cNvSpPr>
              <a:spLocks noChangeArrowheads="1"/>
            </p:cNvSpPr>
            <p:nvPr/>
          </p:nvSpPr>
          <p:spPr bwMode="auto">
            <a:xfrm>
              <a:off x="2376" y="2840"/>
              <a:ext cx="1296" cy="5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2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80" name="Rectangle 25"/>
            <p:cNvSpPr>
              <a:spLocks noChangeArrowheads="1"/>
            </p:cNvSpPr>
            <p:nvPr/>
          </p:nvSpPr>
          <p:spPr bwMode="auto">
            <a:xfrm>
              <a:off x="4320" y="2840"/>
              <a:ext cx="1152" cy="4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2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9481" name="Line 26"/>
            <p:cNvSpPr>
              <a:spLocks noChangeShapeType="1"/>
            </p:cNvSpPr>
            <p:nvPr/>
          </p:nvSpPr>
          <p:spPr bwMode="auto">
            <a:xfrm>
              <a:off x="3024" y="464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27"/>
            <p:cNvSpPr>
              <a:spLocks noChangeShapeType="1"/>
            </p:cNvSpPr>
            <p:nvPr/>
          </p:nvSpPr>
          <p:spPr bwMode="auto">
            <a:xfrm flipH="1">
              <a:off x="936" y="2552"/>
              <a:ext cx="20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Line 28"/>
            <p:cNvSpPr>
              <a:spLocks noChangeShapeType="1"/>
            </p:cNvSpPr>
            <p:nvPr/>
          </p:nvSpPr>
          <p:spPr bwMode="auto">
            <a:xfrm>
              <a:off x="2952" y="2552"/>
              <a:ext cx="187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29"/>
            <p:cNvSpPr>
              <a:spLocks noChangeShapeType="1"/>
            </p:cNvSpPr>
            <p:nvPr/>
          </p:nvSpPr>
          <p:spPr bwMode="auto">
            <a:xfrm>
              <a:off x="3024" y="255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Rectangle 30"/>
            <p:cNvSpPr>
              <a:spLocks noChangeArrowheads="1"/>
            </p:cNvSpPr>
            <p:nvPr/>
          </p:nvSpPr>
          <p:spPr bwMode="auto">
            <a:xfrm>
              <a:off x="22" y="1256"/>
              <a:ext cx="864" cy="6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35718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Local Settings\Temporary Internet Files\Content.Word\ур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50"/>
            <a:ext cx="4071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Local Settings\Temporary Internet Files\Content.Word\ур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429000"/>
            <a:ext cx="37861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elixan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29188"/>
            <a:ext cx="28575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4294967295"/>
          </p:nvPr>
        </p:nvGraphicFramePr>
        <p:xfrm>
          <a:off x="0" y="6858000"/>
          <a:ext cx="8786842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428625" y="142875"/>
            <a:ext cx="8143875" cy="1571625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</a:rPr>
              <a:t>Какое минимальное количество тел участвуют во взаимодействии когда мы говорим о трении?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1928813"/>
            <a:ext cx="8215313" cy="1500187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</a:rPr>
              <a:t>Как тела должны располагаться друг к другу?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428625" y="3714750"/>
            <a:ext cx="8286750" cy="1428750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</a:rPr>
              <a:t>Какое явление происходит между телами?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428625" y="5357813"/>
            <a:ext cx="8215313" cy="1285875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</a:rPr>
              <a:t>Трение помогает движению или нет?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14313"/>
            <a:ext cx="835818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СИЛА, ВОЗНИКАЮЩАЯ ПРИ ДВИЖЕНИИ ОДНОГО ТЕЛА ПО ПОВЕРХНОСТИ ДРУГОГО, ПРИЛОЖЕННАЯ К ДВИЖУЩЕМУСЯ ТЕЛУ И НАПРАВЛЕНА ПРОТИВ ДВИЖЕНИЯ НАЗЫВАЕТСЯ СИЛОЙ ТРЕНИЯ И ОБОЗНАЧАЕТСЯ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F</a:t>
            </a:r>
            <a:r>
              <a:rPr lang="en-US" sz="3200" b="1" baseline="-25000" dirty="0">
                <a:solidFill>
                  <a:srgbClr val="C00000"/>
                </a:solidFill>
                <a:latin typeface="+mn-lt"/>
              </a:rPr>
              <a:t>TP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2" descr="SE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786188"/>
            <a:ext cx="55562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000625" y="58578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u="sng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6072188" y="5857875"/>
            <a:ext cx="2159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</a:t>
            </a:r>
            <a:endParaRPr lang="ru-RU" sz="6000" b="1" kern="10">
              <a:ln w="9525">
                <a:noFill/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тр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8625" y="5072063"/>
            <a:ext cx="1223963" cy="504825"/>
          </a:xfrm>
          <a:prstGeom prst="leftArrow">
            <a:avLst>
              <a:gd name="adj1" fmla="val 50000"/>
              <a:gd name="adj2" fmla="val 6061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6" name="WordArt 9"/>
          <p:cNvSpPr>
            <a:spLocks noChangeArrowheads="1" noChangeShapeType="1" noTextEdit="1"/>
          </p:cNvSpPr>
          <p:nvPr/>
        </p:nvSpPr>
        <p:spPr bwMode="auto">
          <a:xfrm>
            <a:off x="1214438" y="4214813"/>
            <a:ext cx="360362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v</a:t>
            </a:r>
            <a:endParaRPr lang="ru-RU" sz="3600" kern="10">
              <a:ln w="12700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277 0.02453 L 0.01649 0.024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63713" y="5000625"/>
            <a:ext cx="6022975" cy="1643063"/>
          </a:xfrm>
          <a:prstGeom prst="rect">
            <a:avLst/>
          </a:prstGeom>
          <a:solidFill>
            <a:srgbClr val="FFC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" name="Picture 16" descr="auto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429000"/>
            <a:ext cx="48148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38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Причины возникновения силы трения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357313" y="2214563"/>
            <a:ext cx="2495550" cy="1128712"/>
          </a:xfrm>
          <a:prstGeom prst="wedgeRoundRectCallout">
            <a:avLst>
              <a:gd name="adj1" fmla="val 21625"/>
              <a:gd name="adj2" fmla="val 2446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Шероховатость</a:t>
            </a:r>
          </a:p>
          <a:p>
            <a:r>
              <a:rPr lang="ru-RU" sz="2400">
                <a:latin typeface="Times New Roman" pitchFamily="18" charset="0"/>
              </a:rPr>
              <a:t>поверхностей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429375" y="2286000"/>
            <a:ext cx="2551113" cy="1066800"/>
          </a:xfrm>
          <a:prstGeom prst="wedgeRoundRectCallout">
            <a:avLst>
              <a:gd name="adj1" fmla="val -47759"/>
              <a:gd name="adj2" fmla="val 2400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Молекулярное</a:t>
            </a:r>
          </a:p>
          <a:p>
            <a:r>
              <a:rPr lang="ru-RU" sz="2400">
                <a:latin typeface="Times New Roman" pitchFamily="18" charset="0"/>
              </a:rPr>
              <a:t>взаимодействие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auto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4508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SKI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928688"/>
            <a:ext cx="34448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BRIEFC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571875"/>
            <a:ext cx="171291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BOOK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4508500"/>
            <a:ext cx="21732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3000375"/>
            <a:ext cx="3463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Трение  качения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902200" y="2643188"/>
            <a:ext cx="424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Трение  скольжения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0" y="5500688"/>
            <a:ext cx="3011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Трение  покоя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214563" y="0"/>
            <a:ext cx="517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3300"/>
                </a:solidFill>
                <a:latin typeface="Calibri" pitchFamily="34" charset="0"/>
              </a:rPr>
              <a:t>Виды силы трения</a:t>
            </a:r>
          </a:p>
        </p:txBody>
      </p:sp>
      <p:pic>
        <p:nvPicPr>
          <p:cNvPr id="24586" name="Picture 6" descr="10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81513"/>
            <a:ext cx="1584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7"/>
          <p:cNvGraphicFramePr>
            <a:graphicFrameLocks noChangeAspect="1"/>
          </p:cNvGraphicFramePr>
          <p:nvPr/>
        </p:nvGraphicFramePr>
        <p:xfrm>
          <a:off x="1116013" y="2420938"/>
          <a:ext cx="396875" cy="503237"/>
        </p:xfrm>
        <a:graphic>
          <a:graphicData uri="http://schemas.openxmlformats.org/presentationml/2006/ole">
            <p:oleObj spid="_x0000_s1026" name="Формула" r:id="rId4" imgW="139579" imgH="177646" progId="Equation.3">
              <p:embed/>
            </p:oleObj>
          </a:graphicData>
        </a:graphic>
      </p:graphicFrame>
      <p:graphicFrame>
        <p:nvGraphicFramePr>
          <p:cNvPr id="1027" name="Object 80"/>
          <p:cNvGraphicFramePr>
            <a:graphicFrameLocks noChangeAspect="1"/>
          </p:cNvGraphicFramePr>
          <p:nvPr/>
        </p:nvGraphicFramePr>
        <p:xfrm>
          <a:off x="6372225" y="2276475"/>
          <a:ext cx="398463" cy="504825"/>
        </p:xfrm>
        <a:graphic>
          <a:graphicData uri="http://schemas.openxmlformats.org/presentationml/2006/ole">
            <p:oleObj spid="_x0000_s1027" name="Формула" r:id="rId5" imgW="139579" imgH="177646" progId="Equation.3">
              <p:embed/>
            </p:oleObj>
          </a:graphicData>
        </a:graphic>
      </p:graphicFrame>
      <p:graphicFrame>
        <p:nvGraphicFramePr>
          <p:cNvPr id="1028" name="Object 43"/>
          <p:cNvGraphicFramePr>
            <a:graphicFrameLocks noChangeAspect="1"/>
          </p:cNvGraphicFramePr>
          <p:nvPr/>
        </p:nvGraphicFramePr>
        <p:xfrm>
          <a:off x="4211638" y="2349500"/>
          <a:ext cx="398462" cy="504825"/>
        </p:xfrm>
        <a:graphic>
          <a:graphicData uri="http://schemas.openxmlformats.org/presentationml/2006/ole">
            <p:oleObj spid="_x0000_s1028" name="Формула" r:id="rId6" imgW="139579" imgH="177646" progId="Equation.3">
              <p:embed/>
            </p:oleObj>
          </a:graphicData>
        </a:graphic>
      </p:graphicFrame>
      <p:graphicFrame>
        <p:nvGraphicFramePr>
          <p:cNvPr id="1029" name="Object 4"/>
          <p:cNvGraphicFramePr>
            <a:graphicFrameLocks noChangeAspect="1"/>
          </p:cNvGraphicFramePr>
          <p:nvPr/>
        </p:nvGraphicFramePr>
        <p:xfrm>
          <a:off x="107950" y="5229225"/>
          <a:ext cx="349250" cy="431800"/>
        </p:xfrm>
        <a:graphic>
          <a:graphicData uri="http://schemas.openxmlformats.org/presentationml/2006/ole">
            <p:oleObj spid="_x0000_s1029" name="Формула" r:id="rId7" imgW="164880" imgH="203040" progId="Equation.3">
              <p:embed/>
            </p:oleObj>
          </a:graphicData>
        </a:graphic>
      </p:graphicFrame>
      <p:graphicFrame>
        <p:nvGraphicFramePr>
          <p:cNvPr id="1030" name="Object 2"/>
          <p:cNvGraphicFramePr>
            <a:graphicFrameLocks noChangeAspect="1"/>
          </p:cNvGraphicFramePr>
          <p:nvPr/>
        </p:nvGraphicFramePr>
        <p:xfrm>
          <a:off x="3708400" y="5229225"/>
          <a:ext cx="349250" cy="431800"/>
        </p:xfrm>
        <a:graphic>
          <a:graphicData uri="http://schemas.openxmlformats.org/presentationml/2006/ole">
            <p:oleObj spid="_x0000_s1030" name="Формула" r:id="rId8" imgW="164880" imgH="203040" progId="Equation.3">
              <p:embed/>
            </p:oleObj>
          </a:graphicData>
        </a:graphic>
      </p:graphicFrame>
      <p:graphicFrame>
        <p:nvGraphicFramePr>
          <p:cNvPr id="1031" name="Object 1"/>
          <p:cNvGraphicFramePr>
            <a:graphicFrameLocks noChangeAspect="1"/>
          </p:cNvGraphicFramePr>
          <p:nvPr/>
        </p:nvGraphicFramePr>
        <p:xfrm>
          <a:off x="6300788" y="5229225"/>
          <a:ext cx="349250" cy="431800"/>
        </p:xfrm>
        <a:graphic>
          <a:graphicData uri="http://schemas.openxmlformats.org/presentationml/2006/ole">
            <p:oleObj spid="_x0000_s1031" name="Формула" r:id="rId9" imgW="164957" imgH="203024" progId="Equation.3">
              <p:embed/>
            </p:oleObj>
          </a:graphicData>
        </a:graphic>
      </p:graphicFrame>
      <p:sp>
        <p:nvSpPr>
          <p:cNvPr id="1034" name="Line 120"/>
          <p:cNvSpPr>
            <a:spLocks noChangeShapeType="1"/>
          </p:cNvSpPr>
          <p:nvPr/>
        </p:nvSpPr>
        <p:spPr bwMode="auto">
          <a:xfrm flipH="1">
            <a:off x="2771775" y="1196975"/>
            <a:ext cx="1314450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18"/>
          <p:cNvSpPr>
            <a:spLocks noChangeShapeType="1"/>
          </p:cNvSpPr>
          <p:nvPr/>
        </p:nvSpPr>
        <p:spPr bwMode="auto">
          <a:xfrm>
            <a:off x="4500563" y="1268413"/>
            <a:ext cx="0" cy="325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19"/>
          <p:cNvSpPr>
            <a:spLocks noChangeShapeType="1"/>
          </p:cNvSpPr>
          <p:nvPr/>
        </p:nvSpPr>
        <p:spPr bwMode="auto">
          <a:xfrm>
            <a:off x="4859338" y="1268413"/>
            <a:ext cx="1828800" cy="325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037" name="Group 44"/>
          <p:cNvGrpSpPr>
            <a:grpSpLocks noChangeAspect="1"/>
          </p:cNvGrpSpPr>
          <p:nvPr/>
        </p:nvGrpSpPr>
        <p:grpSpPr bwMode="auto">
          <a:xfrm>
            <a:off x="-180975" y="2276475"/>
            <a:ext cx="10837863" cy="2838450"/>
            <a:chOff x="2431" y="2688"/>
            <a:chExt cx="7200" cy="1712"/>
          </a:xfrm>
        </p:grpSpPr>
        <p:sp>
          <p:nvSpPr>
            <p:cNvPr id="1050" name="AutoShape 79"/>
            <p:cNvSpPr>
              <a:spLocks noChangeAspect="1" noChangeArrowheads="1" noTextEdit="1"/>
            </p:cNvSpPr>
            <p:nvPr/>
          </p:nvSpPr>
          <p:spPr bwMode="auto">
            <a:xfrm>
              <a:off x="2431" y="2688"/>
              <a:ext cx="7200" cy="17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78"/>
            <p:cNvSpPr>
              <a:spLocks noChangeShapeType="1"/>
            </p:cNvSpPr>
            <p:nvPr/>
          </p:nvSpPr>
          <p:spPr bwMode="auto">
            <a:xfrm>
              <a:off x="3063" y="3069"/>
              <a:ext cx="7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77"/>
            <p:cNvSpPr>
              <a:spLocks noChangeShapeType="1"/>
            </p:cNvSpPr>
            <p:nvPr/>
          </p:nvSpPr>
          <p:spPr bwMode="auto">
            <a:xfrm>
              <a:off x="5084" y="3069"/>
              <a:ext cx="7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76"/>
            <p:cNvSpPr>
              <a:spLocks noChangeShapeType="1"/>
            </p:cNvSpPr>
            <p:nvPr/>
          </p:nvSpPr>
          <p:spPr bwMode="auto">
            <a:xfrm>
              <a:off x="2870" y="4173"/>
              <a:ext cx="101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Rectangle 75"/>
            <p:cNvSpPr>
              <a:spLocks noChangeArrowheads="1"/>
            </p:cNvSpPr>
            <p:nvPr/>
          </p:nvSpPr>
          <p:spPr bwMode="auto">
            <a:xfrm>
              <a:off x="2997" y="3538"/>
              <a:ext cx="631" cy="6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74"/>
            <p:cNvSpPr>
              <a:spLocks noChangeShapeType="1"/>
            </p:cNvSpPr>
            <p:nvPr/>
          </p:nvSpPr>
          <p:spPr bwMode="auto">
            <a:xfrm>
              <a:off x="5018" y="4173"/>
              <a:ext cx="11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Oval 73"/>
            <p:cNvSpPr>
              <a:spLocks noChangeArrowheads="1"/>
            </p:cNvSpPr>
            <p:nvPr/>
          </p:nvSpPr>
          <p:spPr bwMode="auto">
            <a:xfrm>
              <a:off x="5270" y="3538"/>
              <a:ext cx="632" cy="63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72"/>
            <p:cNvSpPr>
              <a:spLocks noChangeShapeType="1"/>
            </p:cNvSpPr>
            <p:nvPr/>
          </p:nvSpPr>
          <p:spPr bwMode="auto">
            <a:xfrm>
              <a:off x="7418" y="4173"/>
              <a:ext cx="10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Rectangle 71"/>
            <p:cNvSpPr>
              <a:spLocks noChangeArrowheads="1"/>
            </p:cNvSpPr>
            <p:nvPr/>
          </p:nvSpPr>
          <p:spPr bwMode="auto">
            <a:xfrm>
              <a:off x="7670" y="3157"/>
              <a:ext cx="632" cy="101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Line 70"/>
            <p:cNvSpPr>
              <a:spLocks noChangeShapeType="1"/>
            </p:cNvSpPr>
            <p:nvPr/>
          </p:nvSpPr>
          <p:spPr bwMode="auto">
            <a:xfrm>
              <a:off x="7670" y="3538"/>
              <a:ext cx="3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Arc 69"/>
            <p:cNvSpPr>
              <a:spLocks/>
            </p:cNvSpPr>
            <p:nvPr/>
          </p:nvSpPr>
          <p:spPr bwMode="auto">
            <a:xfrm rot="-266843">
              <a:off x="5258" y="3386"/>
              <a:ext cx="532" cy="126"/>
            </a:xfrm>
            <a:custGeom>
              <a:avLst/>
              <a:gdLst>
                <a:gd name="T0" fmla="*/ 0 w 43168"/>
                <a:gd name="T1" fmla="*/ 0 h 21600"/>
                <a:gd name="T2" fmla="*/ 0 w 43168"/>
                <a:gd name="T3" fmla="*/ 0 h 21600"/>
                <a:gd name="T4" fmla="*/ 0 w 43168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68"/>
                <a:gd name="T10" fmla="*/ 0 h 21600"/>
                <a:gd name="T11" fmla="*/ 43168 w 431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68" h="21600" fill="none" extrusionOk="0">
                  <a:moveTo>
                    <a:pt x="0" y="20896"/>
                  </a:moveTo>
                  <a:cubicBezTo>
                    <a:pt x="380" y="9246"/>
                    <a:pt x="9933" y="-1"/>
                    <a:pt x="21589" y="0"/>
                  </a:cubicBezTo>
                  <a:cubicBezTo>
                    <a:pt x="33146" y="0"/>
                    <a:pt x="42655" y="9097"/>
                    <a:pt x="43167" y="20643"/>
                  </a:cubicBezTo>
                </a:path>
                <a:path w="43168" h="21600" stroke="0" extrusionOk="0">
                  <a:moveTo>
                    <a:pt x="0" y="20896"/>
                  </a:moveTo>
                  <a:cubicBezTo>
                    <a:pt x="380" y="9246"/>
                    <a:pt x="9933" y="-1"/>
                    <a:pt x="21589" y="0"/>
                  </a:cubicBezTo>
                  <a:cubicBezTo>
                    <a:pt x="33146" y="0"/>
                    <a:pt x="42655" y="9097"/>
                    <a:pt x="43167" y="20643"/>
                  </a:cubicBezTo>
                  <a:lnTo>
                    <a:pt x="2158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Line 68"/>
            <p:cNvSpPr>
              <a:spLocks noChangeShapeType="1"/>
            </p:cNvSpPr>
            <p:nvPr/>
          </p:nvSpPr>
          <p:spPr bwMode="auto">
            <a:xfrm flipV="1">
              <a:off x="2870" y="4173"/>
              <a:ext cx="127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Line 67"/>
            <p:cNvSpPr>
              <a:spLocks noChangeShapeType="1"/>
            </p:cNvSpPr>
            <p:nvPr/>
          </p:nvSpPr>
          <p:spPr bwMode="auto">
            <a:xfrm flipV="1">
              <a:off x="3123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Line 66"/>
            <p:cNvSpPr>
              <a:spLocks noChangeShapeType="1"/>
            </p:cNvSpPr>
            <p:nvPr/>
          </p:nvSpPr>
          <p:spPr bwMode="auto">
            <a:xfrm flipV="1">
              <a:off x="2997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Line 65"/>
            <p:cNvSpPr>
              <a:spLocks noChangeShapeType="1"/>
            </p:cNvSpPr>
            <p:nvPr/>
          </p:nvSpPr>
          <p:spPr bwMode="auto">
            <a:xfrm flipV="1">
              <a:off x="3249" y="4173"/>
              <a:ext cx="127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Line 64"/>
            <p:cNvSpPr>
              <a:spLocks noChangeShapeType="1"/>
            </p:cNvSpPr>
            <p:nvPr/>
          </p:nvSpPr>
          <p:spPr bwMode="auto">
            <a:xfrm flipV="1">
              <a:off x="3376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Line 63"/>
            <p:cNvSpPr>
              <a:spLocks noChangeShapeType="1"/>
            </p:cNvSpPr>
            <p:nvPr/>
          </p:nvSpPr>
          <p:spPr bwMode="auto">
            <a:xfrm flipV="1">
              <a:off x="3502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Line 62"/>
            <p:cNvSpPr>
              <a:spLocks noChangeShapeType="1"/>
            </p:cNvSpPr>
            <p:nvPr/>
          </p:nvSpPr>
          <p:spPr bwMode="auto">
            <a:xfrm flipV="1">
              <a:off x="3628" y="4173"/>
              <a:ext cx="127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Line 61"/>
            <p:cNvSpPr>
              <a:spLocks noChangeShapeType="1"/>
            </p:cNvSpPr>
            <p:nvPr/>
          </p:nvSpPr>
          <p:spPr bwMode="auto">
            <a:xfrm flipV="1">
              <a:off x="5018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Line 60"/>
            <p:cNvSpPr>
              <a:spLocks noChangeShapeType="1"/>
            </p:cNvSpPr>
            <p:nvPr/>
          </p:nvSpPr>
          <p:spPr bwMode="auto">
            <a:xfrm flipV="1">
              <a:off x="5144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Line 59"/>
            <p:cNvSpPr>
              <a:spLocks noChangeShapeType="1"/>
            </p:cNvSpPr>
            <p:nvPr/>
          </p:nvSpPr>
          <p:spPr bwMode="auto">
            <a:xfrm flipV="1">
              <a:off x="5270" y="4173"/>
              <a:ext cx="127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Line 58"/>
            <p:cNvSpPr>
              <a:spLocks noChangeShapeType="1"/>
            </p:cNvSpPr>
            <p:nvPr/>
          </p:nvSpPr>
          <p:spPr bwMode="auto">
            <a:xfrm flipV="1">
              <a:off x="5397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Line 57"/>
            <p:cNvSpPr>
              <a:spLocks noChangeShapeType="1"/>
            </p:cNvSpPr>
            <p:nvPr/>
          </p:nvSpPr>
          <p:spPr bwMode="auto">
            <a:xfrm flipV="1">
              <a:off x="5523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Line 56"/>
            <p:cNvSpPr>
              <a:spLocks noChangeShapeType="1"/>
            </p:cNvSpPr>
            <p:nvPr/>
          </p:nvSpPr>
          <p:spPr bwMode="auto">
            <a:xfrm flipV="1">
              <a:off x="5649" y="4173"/>
              <a:ext cx="127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Line 55"/>
            <p:cNvSpPr>
              <a:spLocks noChangeShapeType="1"/>
            </p:cNvSpPr>
            <p:nvPr/>
          </p:nvSpPr>
          <p:spPr bwMode="auto">
            <a:xfrm flipV="1">
              <a:off x="5776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Line 54"/>
            <p:cNvSpPr>
              <a:spLocks noChangeShapeType="1"/>
            </p:cNvSpPr>
            <p:nvPr/>
          </p:nvSpPr>
          <p:spPr bwMode="auto">
            <a:xfrm flipV="1">
              <a:off x="5902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Line 53"/>
            <p:cNvSpPr>
              <a:spLocks noChangeShapeType="1"/>
            </p:cNvSpPr>
            <p:nvPr/>
          </p:nvSpPr>
          <p:spPr bwMode="auto">
            <a:xfrm flipV="1">
              <a:off x="6028" y="4173"/>
              <a:ext cx="127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Line 52"/>
            <p:cNvSpPr>
              <a:spLocks noChangeShapeType="1"/>
            </p:cNvSpPr>
            <p:nvPr/>
          </p:nvSpPr>
          <p:spPr bwMode="auto">
            <a:xfrm flipV="1">
              <a:off x="7418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Line 51"/>
            <p:cNvSpPr>
              <a:spLocks noChangeShapeType="1"/>
            </p:cNvSpPr>
            <p:nvPr/>
          </p:nvSpPr>
          <p:spPr bwMode="auto">
            <a:xfrm flipV="1">
              <a:off x="7544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Line 50"/>
            <p:cNvSpPr>
              <a:spLocks noChangeShapeType="1"/>
            </p:cNvSpPr>
            <p:nvPr/>
          </p:nvSpPr>
          <p:spPr bwMode="auto">
            <a:xfrm flipV="1">
              <a:off x="7670" y="4173"/>
              <a:ext cx="127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Line 49"/>
            <p:cNvSpPr>
              <a:spLocks noChangeShapeType="1"/>
            </p:cNvSpPr>
            <p:nvPr/>
          </p:nvSpPr>
          <p:spPr bwMode="auto">
            <a:xfrm flipV="1">
              <a:off x="7797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Line 48"/>
            <p:cNvSpPr>
              <a:spLocks noChangeShapeType="1"/>
            </p:cNvSpPr>
            <p:nvPr/>
          </p:nvSpPr>
          <p:spPr bwMode="auto">
            <a:xfrm flipV="1">
              <a:off x="7923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Line 47"/>
            <p:cNvSpPr>
              <a:spLocks noChangeShapeType="1"/>
            </p:cNvSpPr>
            <p:nvPr/>
          </p:nvSpPr>
          <p:spPr bwMode="auto">
            <a:xfrm flipV="1">
              <a:off x="8049" y="4173"/>
              <a:ext cx="127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Line 46"/>
            <p:cNvSpPr>
              <a:spLocks noChangeShapeType="1"/>
            </p:cNvSpPr>
            <p:nvPr/>
          </p:nvSpPr>
          <p:spPr bwMode="auto">
            <a:xfrm flipV="1">
              <a:off x="8176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Line 45"/>
            <p:cNvSpPr>
              <a:spLocks noChangeShapeType="1"/>
            </p:cNvSpPr>
            <p:nvPr/>
          </p:nvSpPr>
          <p:spPr bwMode="auto">
            <a:xfrm flipV="1">
              <a:off x="8302" y="4173"/>
              <a:ext cx="126" cy="1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8" name="Rectangle 121"/>
          <p:cNvSpPr>
            <a:spLocks noChangeArrowheads="1"/>
          </p:cNvSpPr>
          <p:nvPr/>
        </p:nvSpPr>
        <p:spPr bwMode="auto">
          <a:xfrm>
            <a:off x="2124075" y="333375"/>
            <a:ext cx="49672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СИЛА ТРЕНИЯ</a:t>
            </a:r>
            <a:endParaRPr lang="ru-RU" sz="4400">
              <a:latin typeface="Calibri" pitchFamily="34" charset="0"/>
            </a:endParaRPr>
          </a:p>
          <a:p>
            <a:pPr algn="ctr" eaLnBrk="0" hangingPunct="0"/>
            <a:r>
              <a:rPr lang="ru-RU" sz="1200">
                <a:latin typeface="Calibri" pitchFamily="34" charset="0"/>
                <a:cs typeface="Times New Roman" pitchFamily="18" charset="0"/>
              </a:rPr>
              <a:t>                                                      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039" name="Rectangle 122"/>
          <p:cNvSpPr>
            <a:spLocks noChangeArrowheads="1"/>
          </p:cNvSpPr>
          <p:nvPr/>
        </p:nvSpPr>
        <p:spPr bwMode="auto">
          <a:xfrm>
            <a:off x="0" y="1125538"/>
            <a:ext cx="100091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pPr eaLnBrk="0" hangingPunct="0"/>
            <a:r>
              <a:rPr lang="ru-RU" sz="4000" b="1">
                <a:latin typeface="Calibri" pitchFamily="34" charset="0"/>
                <a:cs typeface="Times New Roman" pitchFamily="18" charset="0"/>
              </a:rPr>
              <a:t>скольжения  </a:t>
            </a:r>
            <a:r>
              <a:rPr lang="ru-RU" sz="40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4000" b="1"/>
              <a:t>   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качения </a:t>
            </a:r>
            <a:r>
              <a:rPr lang="ru-RU" sz="400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4000"/>
              <a:t>      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покоя</a:t>
            </a:r>
            <a:endParaRPr lang="ru-RU" sz="4000" b="1">
              <a:latin typeface="Calibri" pitchFamily="34" charset="0"/>
            </a:endParaRPr>
          </a:p>
          <a:p>
            <a:pPr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                    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040" name="Rectangle 123"/>
          <p:cNvSpPr>
            <a:spLocks noChangeArrowheads="1"/>
          </p:cNvSpPr>
          <p:nvPr/>
        </p:nvSpPr>
        <p:spPr bwMode="auto">
          <a:xfrm>
            <a:off x="1403350" y="2881313"/>
            <a:ext cx="2376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                                   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1041" name="Rectangle 124"/>
          <p:cNvSpPr>
            <a:spLocks noChangeArrowheads="1"/>
          </p:cNvSpPr>
          <p:nvPr/>
        </p:nvSpPr>
        <p:spPr bwMode="auto">
          <a:xfrm>
            <a:off x="1403350" y="3135313"/>
            <a:ext cx="2627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                                                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1042" name="Rectangle 125"/>
          <p:cNvSpPr>
            <a:spLocks noChangeArrowheads="1"/>
          </p:cNvSpPr>
          <p:nvPr/>
        </p:nvSpPr>
        <p:spPr bwMode="auto">
          <a:xfrm>
            <a:off x="6732588" y="2349500"/>
            <a:ext cx="115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= 0</a:t>
            </a:r>
            <a:endParaRPr lang="ru-RU" sz="2000">
              <a:latin typeface="Calibri" pitchFamily="34" charset="0"/>
            </a:endParaRPr>
          </a:p>
          <a:p>
            <a:pPr eaLnBrk="0" hangingPunct="0"/>
            <a:r>
              <a:rPr lang="ru-RU" sz="120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endParaRPr lang="ru-RU" sz="900">
              <a:latin typeface="Calibri" pitchFamily="34" charset="0"/>
            </a:endParaRPr>
          </a:p>
          <a:p>
            <a:pPr eaLnBrk="0" hangingPunct="0"/>
            <a:r>
              <a:rPr lang="ru-RU" sz="120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1043" name="Rectangle 126"/>
          <p:cNvSpPr>
            <a:spLocks noChangeArrowheads="1"/>
          </p:cNvSpPr>
          <p:nvPr/>
        </p:nvSpPr>
        <p:spPr bwMode="auto">
          <a:xfrm flipV="1">
            <a:off x="611188" y="4365625"/>
            <a:ext cx="741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    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1044" name="Rectangle 127"/>
          <p:cNvSpPr>
            <a:spLocks noChangeArrowheads="1"/>
          </p:cNvSpPr>
          <p:nvPr/>
        </p:nvSpPr>
        <p:spPr bwMode="auto">
          <a:xfrm>
            <a:off x="539750" y="5084763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baseline="-30000">
                <a:latin typeface="Calibri" pitchFamily="34" charset="0"/>
                <a:cs typeface="Times New Roman" pitchFamily="18" charset="0"/>
              </a:rPr>
              <a:t>трения скольжения                               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1045" name="Rectangle 128"/>
          <p:cNvSpPr>
            <a:spLocks noChangeArrowheads="1"/>
          </p:cNvSpPr>
          <p:nvPr/>
        </p:nvSpPr>
        <p:spPr bwMode="auto">
          <a:xfrm>
            <a:off x="4140200" y="5157788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baseline="-30000">
                <a:latin typeface="Calibri" pitchFamily="34" charset="0"/>
                <a:cs typeface="Times New Roman" pitchFamily="18" charset="0"/>
              </a:rPr>
              <a:t>трения качения</a:t>
            </a:r>
            <a:r>
              <a:rPr lang="ru-RU" sz="2400" b="1" baseline="-30000">
                <a:latin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046" name="Rectangle 129"/>
          <p:cNvSpPr>
            <a:spLocks noChangeArrowheads="1"/>
          </p:cNvSpPr>
          <p:nvPr/>
        </p:nvSpPr>
        <p:spPr bwMode="auto">
          <a:xfrm rot="10800000" flipV="1">
            <a:off x="6619875" y="4941888"/>
            <a:ext cx="2524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baseline="-30000">
                <a:latin typeface="Calibri" pitchFamily="34" charset="0"/>
                <a:cs typeface="Times New Roman" pitchFamily="18" charset="0"/>
              </a:rPr>
              <a:t>трения покоя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1047" name="Line 131"/>
          <p:cNvSpPr>
            <a:spLocks noChangeShapeType="1"/>
          </p:cNvSpPr>
          <p:nvPr/>
        </p:nvSpPr>
        <p:spPr bwMode="auto">
          <a:xfrm flipH="1">
            <a:off x="3708400" y="4724400"/>
            <a:ext cx="846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32"/>
          <p:cNvSpPr>
            <a:spLocks noChangeShapeType="1"/>
          </p:cNvSpPr>
          <p:nvPr/>
        </p:nvSpPr>
        <p:spPr bwMode="auto">
          <a:xfrm flipH="1">
            <a:off x="323850" y="4724400"/>
            <a:ext cx="703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33"/>
          <p:cNvSpPr>
            <a:spLocks noChangeShapeType="1"/>
          </p:cNvSpPr>
          <p:nvPr/>
        </p:nvSpPr>
        <p:spPr bwMode="auto">
          <a:xfrm flipH="1">
            <a:off x="7235825" y="4724400"/>
            <a:ext cx="846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32" name="Object 134"/>
          <p:cNvGraphicFramePr>
            <a:graphicFrameLocks noChangeAspect="1"/>
          </p:cNvGraphicFramePr>
          <p:nvPr/>
        </p:nvGraphicFramePr>
        <p:xfrm>
          <a:off x="7235825" y="3357563"/>
          <a:ext cx="349250" cy="431800"/>
        </p:xfrm>
        <a:graphic>
          <a:graphicData uri="http://schemas.openxmlformats.org/presentationml/2006/ole">
            <p:oleObj spid="_x0000_s1032" name="Формула" r:id="rId10" imgW="16488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>
                <a:alpha val="50000"/>
              </a:srgbClr>
            </a:gs>
            <a:gs pos="21001">
              <a:srgbClr val="0819FB">
                <a:alpha val="73000"/>
              </a:srgbClr>
            </a:gs>
            <a:gs pos="35001">
              <a:srgbClr val="1A8D48">
                <a:alpha val="60000"/>
              </a:srgbClr>
            </a:gs>
            <a:gs pos="52000">
              <a:srgbClr val="FFFF00">
                <a:alpha val="38000"/>
              </a:srgbClr>
            </a:gs>
            <a:gs pos="73000">
              <a:srgbClr val="EE3F17">
                <a:alpha val="47000"/>
              </a:srgbClr>
            </a:gs>
            <a:gs pos="88000">
              <a:srgbClr val="E81766">
                <a:alpha val="66000"/>
              </a:srgbClr>
            </a:gs>
            <a:gs pos="100000">
              <a:srgbClr val="A603AB">
                <a:alpha val="6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71500" y="0"/>
            <a:ext cx="85725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14300" algn="ctr" eaLnBrk="0" hangingPunct="0"/>
            <a:r>
              <a:rPr lang="ru-RU" sz="11500" b="1">
                <a:cs typeface="Times New Roman" pitchFamily="18" charset="0"/>
              </a:rPr>
              <a:t>Вывод:</a:t>
            </a:r>
          </a:p>
          <a:p>
            <a:pPr indent="114300" algn="ctr" eaLnBrk="0" hangingPunct="0"/>
            <a:endParaRPr lang="ru-RU" sz="800" b="1">
              <a:cs typeface="Times New Roman" pitchFamily="18" charset="0"/>
            </a:endParaRPr>
          </a:p>
          <a:p>
            <a:pPr indent="114300" algn="ctr" eaLnBrk="0" hangingPunct="0"/>
            <a:endParaRPr lang="ru-RU" sz="800" b="1">
              <a:cs typeface="Times New Roman" pitchFamily="18" charset="0"/>
            </a:endParaRPr>
          </a:p>
          <a:p>
            <a:pPr indent="114300" eaLnBrk="0" hangingPunct="0">
              <a:buFontTx/>
              <a:buAutoNum type="arabicPeriod"/>
            </a:pPr>
            <a:r>
              <a:rPr lang="ru-RU" sz="3600" b="1">
                <a:cs typeface="Times New Roman" pitchFamily="18" charset="0"/>
              </a:rPr>
              <a:t>сила трения зависит от массы движущегося тела.</a:t>
            </a:r>
          </a:p>
          <a:p>
            <a:pPr indent="114300" eaLnBrk="0" hangingPunct="0">
              <a:buFontTx/>
              <a:buAutoNum type="arabicPeriod"/>
            </a:pPr>
            <a:endParaRPr lang="ru-RU" sz="3600"/>
          </a:p>
          <a:p>
            <a:pPr indent="114300" eaLnBrk="0" hangingPunct="0">
              <a:buFontTx/>
              <a:buAutoNum type="arabicPeriod"/>
            </a:pPr>
            <a:endParaRPr lang="ru-RU"/>
          </a:p>
          <a:p>
            <a:pPr indent="114300" eaLnBrk="0" hangingPunct="0"/>
            <a:r>
              <a:rPr lang="ru-RU" sz="3600">
                <a:cs typeface="Times New Roman" pitchFamily="18" charset="0"/>
              </a:rPr>
              <a:t> 2</a:t>
            </a:r>
            <a:r>
              <a:rPr lang="ru-RU" sz="3600" b="1">
                <a:cs typeface="Times New Roman" pitchFamily="18" charset="0"/>
              </a:rPr>
              <a:t>. Сила трения качения меньше силы трения скольжения и силе трения покоя при равных нагрузках.</a:t>
            </a:r>
            <a:endParaRPr lang="ru-RU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C:\Documents and Settings\Администратор\Local Settings\Temporary Internet Files\Content.Word\ур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-142875"/>
            <a:ext cx="671512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72198" y="704088"/>
            <a:ext cx="2690802" cy="122471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8353425" cy="334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БАБА С ВОЗУ -  КОБЫЛЕ ЛЕГЧЕ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ПОШЛО ДЕЛО - КАК ПО МАСЛУ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КРУГЛО - ЛЕГКО КАТИТСЯ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411413" y="333375"/>
            <a:ext cx="532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/>
              <a:t>ПОСЛОВИЦЫ</a:t>
            </a:r>
          </a:p>
        </p:txBody>
      </p:sp>
      <p:pic>
        <p:nvPicPr>
          <p:cNvPr id="26629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581525"/>
            <a:ext cx="34321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Как уменьшить трение?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b="1" smtClean="0"/>
              <a:t>Шлифовка деталей	</a:t>
            </a:r>
            <a:r>
              <a:rPr lang="ru-RU" smtClean="0"/>
              <a:t>	</a:t>
            </a:r>
            <a:r>
              <a:rPr lang="ru-RU" b="1" smtClean="0"/>
              <a:t>Смазка трущихся 						поверхностей и 						подшипники</a:t>
            </a:r>
          </a:p>
        </p:txBody>
      </p:sp>
      <p:pic>
        <p:nvPicPr>
          <p:cNvPr id="27652" name="Picture 4" descr="fric_2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40386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fric-1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200400"/>
            <a:ext cx="38100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  <a:latin typeface="Times New Roman" pitchFamily="18" charset="0"/>
              </a:rPr>
              <a:t>Чтобы увеличить трение, надо: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hlink"/>
                </a:solidFill>
              </a:rPr>
              <a:t>Увеличить нагрузку (вес)</a:t>
            </a:r>
          </a:p>
          <a:p>
            <a:pPr eaLnBrk="1" hangingPunct="1"/>
            <a:r>
              <a:rPr lang="ru-RU" b="1" i="1" smtClean="0">
                <a:solidFill>
                  <a:schemeClr val="hlink"/>
                </a:solidFill>
              </a:rPr>
              <a:t>Увеличить шероховатости поверхностей</a:t>
            </a:r>
          </a:p>
          <a:p>
            <a:pPr eaLnBrk="1" hangingPunct="1">
              <a:buFontTx/>
              <a:buNone/>
            </a:pPr>
            <a:endParaRPr lang="ru-RU" b="1" i="1" smtClean="0">
              <a:solidFill>
                <a:schemeClr val="hlink"/>
              </a:solidFill>
            </a:endParaRPr>
          </a:p>
        </p:txBody>
      </p:sp>
      <p:pic>
        <p:nvPicPr>
          <p:cNvPr id="28676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429000"/>
            <a:ext cx="7239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428625" y="-484188"/>
            <a:ext cx="8501063" cy="521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5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ЧТО ТАКОЕ ТРЕНИЕ?</a:t>
            </a:r>
            <a:endParaRPr lang="ru-RU" sz="5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5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ТРЕНИЕ – ЯВЛЕНИЕ,</a:t>
            </a:r>
            <a:endParaRPr lang="ru-RU" sz="5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5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ВРАГ ОНО НАМ ИЛИ ДРУГ?</a:t>
            </a:r>
            <a:endParaRPr lang="ru-RU" sz="5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5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ЭТО ЗНАЮТ ВСЕ ВОКРУГ!</a:t>
            </a:r>
            <a:endParaRPr lang="ru-RU" sz="5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5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дминистратор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6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1428750"/>
            <a:ext cx="8715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alibri" pitchFamily="34" charset="0"/>
              </a:rPr>
              <a:t>Жизнь на Земле без трения невозможна.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357188"/>
            <a:ext cx="9109075" cy="5583237"/>
            <a:chOff x="22" y="-173"/>
            <a:chExt cx="5738" cy="3517"/>
          </a:xfrm>
        </p:grpSpPr>
        <p:sp>
          <p:nvSpPr>
            <p:cNvPr id="31747" name="Rectangle 4"/>
            <p:cNvSpPr>
              <a:spLocks noChangeArrowheads="1"/>
            </p:cNvSpPr>
            <p:nvPr/>
          </p:nvSpPr>
          <p:spPr bwMode="auto">
            <a:xfrm>
              <a:off x="1575" y="-173"/>
              <a:ext cx="3150" cy="63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6000" b="1" i="1">
                  <a:latin typeface="Times New Roman" pitchFamily="18" charset="0"/>
                </a:rPr>
                <a:t>сила трения</a:t>
              </a:r>
            </a:p>
          </p:txBody>
        </p:sp>
        <p:sp>
          <p:nvSpPr>
            <p:cNvPr id="31748" name="Rectangle 5"/>
            <p:cNvSpPr>
              <a:spLocks noChangeArrowheads="1"/>
            </p:cNvSpPr>
            <p:nvPr/>
          </p:nvSpPr>
          <p:spPr bwMode="auto">
            <a:xfrm>
              <a:off x="90" y="682"/>
              <a:ext cx="2835" cy="31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2800" b="1">
                  <a:latin typeface="Times New Roman" pitchFamily="18" charset="0"/>
                </a:rPr>
                <a:t>причины  возникновения</a:t>
              </a:r>
            </a:p>
          </p:txBody>
        </p:sp>
        <p:sp>
          <p:nvSpPr>
            <p:cNvPr id="31749" name="Rectangle 6"/>
            <p:cNvSpPr>
              <a:spLocks noChangeArrowheads="1"/>
            </p:cNvSpPr>
            <p:nvPr/>
          </p:nvSpPr>
          <p:spPr bwMode="auto">
            <a:xfrm>
              <a:off x="3168" y="680"/>
              <a:ext cx="2400" cy="28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>
                  <a:latin typeface="Times New Roman" pitchFamily="18" charset="0"/>
                </a:rPr>
                <a:t>от чего зависит</a:t>
              </a:r>
            </a:p>
          </p:txBody>
        </p:sp>
        <p:sp>
          <p:nvSpPr>
            <p:cNvPr id="31750" name="Rectangle 7"/>
            <p:cNvSpPr>
              <a:spLocks noChangeArrowheads="1"/>
            </p:cNvSpPr>
            <p:nvPr/>
          </p:nvSpPr>
          <p:spPr bwMode="auto">
            <a:xfrm>
              <a:off x="960" y="1248"/>
              <a:ext cx="960" cy="7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51" name="Rectangle 8"/>
            <p:cNvSpPr>
              <a:spLocks noChangeArrowheads="1"/>
            </p:cNvSpPr>
            <p:nvPr/>
          </p:nvSpPr>
          <p:spPr bwMode="auto">
            <a:xfrm>
              <a:off x="2088" y="1256"/>
              <a:ext cx="864" cy="64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52" name="Rectangle 9"/>
            <p:cNvSpPr>
              <a:spLocks noChangeArrowheads="1"/>
            </p:cNvSpPr>
            <p:nvPr/>
          </p:nvSpPr>
          <p:spPr bwMode="auto">
            <a:xfrm>
              <a:off x="3096" y="1256"/>
              <a:ext cx="720" cy="43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53" name="Rectangle 10"/>
            <p:cNvSpPr>
              <a:spLocks noChangeArrowheads="1"/>
            </p:cNvSpPr>
            <p:nvPr/>
          </p:nvSpPr>
          <p:spPr bwMode="auto">
            <a:xfrm>
              <a:off x="3888" y="1256"/>
              <a:ext cx="576" cy="28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54" name="Rectangle 11"/>
            <p:cNvSpPr>
              <a:spLocks noChangeArrowheads="1"/>
            </p:cNvSpPr>
            <p:nvPr/>
          </p:nvSpPr>
          <p:spPr bwMode="auto">
            <a:xfrm>
              <a:off x="4680" y="1248"/>
              <a:ext cx="1080" cy="43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55" name="Text Box 12"/>
            <p:cNvSpPr txBox="1">
              <a:spLocks noChangeArrowheads="1"/>
            </p:cNvSpPr>
            <p:nvPr/>
          </p:nvSpPr>
          <p:spPr bwMode="auto">
            <a:xfrm>
              <a:off x="4416" y="1920"/>
              <a:ext cx="792" cy="42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56" name="Line 13"/>
            <p:cNvSpPr>
              <a:spLocks noChangeShapeType="1"/>
            </p:cNvSpPr>
            <p:nvPr/>
          </p:nvSpPr>
          <p:spPr bwMode="auto">
            <a:xfrm flipH="1">
              <a:off x="864" y="464"/>
              <a:ext cx="216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14"/>
            <p:cNvSpPr>
              <a:spLocks noChangeShapeType="1"/>
            </p:cNvSpPr>
            <p:nvPr/>
          </p:nvSpPr>
          <p:spPr bwMode="auto">
            <a:xfrm>
              <a:off x="3024" y="464"/>
              <a:ext cx="1584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 flipH="1">
              <a:off x="360" y="997"/>
              <a:ext cx="405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16"/>
            <p:cNvSpPr>
              <a:spLocks noChangeShapeType="1"/>
            </p:cNvSpPr>
            <p:nvPr/>
          </p:nvSpPr>
          <p:spPr bwMode="auto">
            <a:xfrm>
              <a:off x="990" y="997"/>
              <a:ext cx="585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Line 17"/>
            <p:cNvSpPr>
              <a:spLocks noChangeShapeType="1"/>
            </p:cNvSpPr>
            <p:nvPr/>
          </p:nvSpPr>
          <p:spPr bwMode="auto">
            <a:xfrm flipH="1">
              <a:off x="2592" y="968"/>
              <a:ext cx="19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Line 18"/>
            <p:cNvSpPr>
              <a:spLocks noChangeShapeType="1"/>
            </p:cNvSpPr>
            <p:nvPr/>
          </p:nvSpPr>
          <p:spPr bwMode="auto">
            <a:xfrm flipH="1">
              <a:off x="3456" y="968"/>
              <a:ext cx="100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Line 19"/>
            <p:cNvSpPr>
              <a:spLocks noChangeShapeType="1"/>
            </p:cNvSpPr>
            <p:nvPr/>
          </p:nvSpPr>
          <p:spPr bwMode="auto">
            <a:xfrm flipH="1">
              <a:off x="4176" y="968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Line 20"/>
            <p:cNvSpPr>
              <a:spLocks noChangeShapeType="1"/>
            </p:cNvSpPr>
            <p:nvPr/>
          </p:nvSpPr>
          <p:spPr bwMode="auto">
            <a:xfrm>
              <a:off x="4464" y="968"/>
              <a:ext cx="336" cy="9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Line 21"/>
            <p:cNvSpPr>
              <a:spLocks noChangeShapeType="1"/>
            </p:cNvSpPr>
            <p:nvPr/>
          </p:nvSpPr>
          <p:spPr bwMode="auto">
            <a:xfrm>
              <a:off x="4464" y="968"/>
              <a:ext cx="1056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Rectangle 22"/>
            <p:cNvSpPr>
              <a:spLocks noChangeArrowheads="1"/>
            </p:cNvSpPr>
            <p:nvPr/>
          </p:nvSpPr>
          <p:spPr bwMode="auto">
            <a:xfrm>
              <a:off x="1728" y="2192"/>
              <a:ext cx="23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 i="1">
                  <a:latin typeface="Times New Roman" pitchFamily="18" charset="0"/>
                </a:rPr>
                <a:t>виды силы трения</a:t>
              </a:r>
            </a:p>
          </p:txBody>
        </p:sp>
        <p:sp>
          <p:nvSpPr>
            <p:cNvPr id="31766" name="Rectangle 23"/>
            <p:cNvSpPr>
              <a:spLocks noChangeArrowheads="1"/>
            </p:cNvSpPr>
            <p:nvPr/>
          </p:nvSpPr>
          <p:spPr bwMode="auto">
            <a:xfrm>
              <a:off x="288" y="2840"/>
              <a:ext cx="1368" cy="4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2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67" name="Rectangle 24"/>
            <p:cNvSpPr>
              <a:spLocks noChangeArrowheads="1"/>
            </p:cNvSpPr>
            <p:nvPr/>
          </p:nvSpPr>
          <p:spPr bwMode="auto">
            <a:xfrm>
              <a:off x="2376" y="2840"/>
              <a:ext cx="1296" cy="5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2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68" name="Rectangle 25"/>
            <p:cNvSpPr>
              <a:spLocks noChangeArrowheads="1"/>
            </p:cNvSpPr>
            <p:nvPr/>
          </p:nvSpPr>
          <p:spPr bwMode="auto">
            <a:xfrm>
              <a:off x="4320" y="2840"/>
              <a:ext cx="1152" cy="4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2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769" name="Line 26"/>
            <p:cNvSpPr>
              <a:spLocks noChangeShapeType="1"/>
            </p:cNvSpPr>
            <p:nvPr/>
          </p:nvSpPr>
          <p:spPr bwMode="auto">
            <a:xfrm>
              <a:off x="3024" y="464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0" name="Line 27"/>
            <p:cNvSpPr>
              <a:spLocks noChangeShapeType="1"/>
            </p:cNvSpPr>
            <p:nvPr/>
          </p:nvSpPr>
          <p:spPr bwMode="auto">
            <a:xfrm flipH="1">
              <a:off x="936" y="2552"/>
              <a:ext cx="20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1" name="Line 28"/>
            <p:cNvSpPr>
              <a:spLocks noChangeShapeType="1"/>
            </p:cNvSpPr>
            <p:nvPr/>
          </p:nvSpPr>
          <p:spPr bwMode="auto">
            <a:xfrm>
              <a:off x="2952" y="2552"/>
              <a:ext cx="187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2" name="Line 29"/>
            <p:cNvSpPr>
              <a:spLocks noChangeShapeType="1"/>
            </p:cNvSpPr>
            <p:nvPr/>
          </p:nvSpPr>
          <p:spPr bwMode="auto">
            <a:xfrm>
              <a:off x="3024" y="255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3" name="Rectangle 30"/>
            <p:cNvSpPr>
              <a:spLocks noChangeArrowheads="1"/>
            </p:cNvSpPr>
            <p:nvPr/>
          </p:nvSpPr>
          <p:spPr bwMode="auto">
            <a:xfrm>
              <a:off x="22" y="1256"/>
              <a:ext cx="864" cy="6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14375"/>
            <a:ext cx="9109075" cy="5224463"/>
            <a:chOff x="22" y="53"/>
            <a:chExt cx="5738" cy="3291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1584" y="53"/>
              <a:ext cx="2592" cy="41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800" b="1" i="1">
                  <a:latin typeface="Times New Roman" pitchFamily="18" charset="0"/>
                </a:rPr>
                <a:t>сила трения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240" y="720"/>
              <a:ext cx="1656" cy="21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 b="1">
                  <a:latin typeface="Times New Roman" pitchFamily="18" charset="0"/>
                </a:rPr>
                <a:t>причины  возникновения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3168" y="680"/>
              <a:ext cx="2400" cy="28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200" b="1">
                  <a:latin typeface="Times New Roman" pitchFamily="18" charset="0"/>
                </a:rPr>
                <a:t>от чего зависит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960" y="1248"/>
              <a:ext cx="960" cy="7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200" b="1">
                  <a:latin typeface="Times New Roman" pitchFamily="18" charset="0"/>
                </a:rPr>
                <a:t>взаимное</a:t>
              </a:r>
            </a:p>
            <a:p>
              <a:pPr algn="ctr" eaLnBrk="0" hangingPunct="0"/>
              <a:r>
                <a:rPr lang="ru-RU" sz="1200" b="1">
                  <a:latin typeface="Times New Roman" pitchFamily="18" charset="0"/>
                </a:rPr>
                <a:t>притяжение</a:t>
              </a:r>
            </a:p>
            <a:p>
              <a:pPr algn="ctr" eaLnBrk="0" hangingPunct="0"/>
              <a:r>
                <a:rPr lang="ru-RU" sz="1200" b="1">
                  <a:latin typeface="Times New Roman" pitchFamily="18" charset="0"/>
                </a:rPr>
                <a:t>молекул</a:t>
              </a:r>
            </a:p>
            <a:p>
              <a:pPr algn="ctr" eaLnBrk="0" hangingPunct="0"/>
              <a:r>
                <a:rPr lang="ru-RU" sz="1200" b="1">
                  <a:latin typeface="Times New Roman" pitchFamily="18" charset="0"/>
                </a:rPr>
                <a:t>соприкасающихся</a:t>
              </a:r>
            </a:p>
            <a:p>
              <a:pPr algn="ctr" eaLnBrk="0" hangingPunct="0"/>
              <a:r>
                <a:rPr lang="ru-RU" sz="1200" b="1">
                  <a:latin typeface="Times New Roman" pitchFamily="18" charset="0"/>
                </a:rPr>
                <a:t>поверхностей</a:t>
              </a:r>
            </a:p>
            <a:p>
              <a:pPr algn="ctr"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endParaRPr lang="ru-RU" sz="1200" b="1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endParaRPr lang="ru-RU" sz="14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088" y="1256"/>
              <a:ext cx="864" cy="77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>
                  <a:latin typeface="Times New Roman" pitchFamily="18" charset="0"/>
                </a:rPr>
                <a:t>качество</a:t>
              </a:r>
            </a:p>
            <a:p>
              <a:pPr algn="ctr" eaLnBrk="0" hangingPunct="0"/>
              <a:r>
                <a:rPr lang="ru-RU" sz="1400" b="1">
                  <a:latin typeface="Times New Roman" pitchFamily="18" charset="0"/>
                </a:rPr>
                <a:t>обработки</a:t>
              </a:r>
            </a:p>
            <a:p>
              <a:pPr algn="ctr" eaLnBrk="0" hangingPunct="0"/>
              <a:r>
                <a:rPr lang="ru-RU" sz="1400" b="1">
                  <a:latin typeface="Times New Roman" pitchFamily="18" charset="0"/>
                </a:rPr>
                <a:t>соприкасающихся</a:t>
              </a:r>
            </a:p>
            <a:p>
              <a:pPr algn="ctr" eaLnBrk="0" hangingPunct="0"/>
              <a:r>
                <a:rPr lang="ru-RU" sz="1400" b="1">
                  <a:latin typeface="Times New Roman" pitchFamily="18" charset="0"/>
                </a:rPr>
                <a:t>поверхностей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037" y="1268"/>
              <a:ext cx="796" cy="43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b="1">
                  <a:latin typeface="Times New Roman" pitchFamily="18" charset="0"/>
                </a:rPr>
                <a:t>род</a:t>
              </a:r>
            </a:p>
            <a:p>
              <a:pPr algn="ctr" eaLnBrk="0" hangingPunct="0"/>
              <a:r>
                <a:rPr lang="ru-RU" b="1">
                  <a:latin typeface="Times New Roman" pitchFamily="18" charset="0"/>
                </a:rPr>
                <a:t>вещества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888" y="1256"/>
              <a:ext cx="576" cy="28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b="1">
                  <a:latin typeface="Times New Roman" pitchFamily="18" charset="0"/>
                </a:rPr>
                <a:t>смазка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4680" y="1248"/>
              <a:ext cx="1080" cy="47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>
                  <a:latin typeface="Times New Roman" pitchFamily="18" charset="0"/>
                </a:rPr>
                <a:t>величина</a:t>
              </a:r>
            </a:p>
            <a:p>
              <a:pPr algn="ctr" eaLnBrk="0" hangingPunct="0"/>
              <a:r>
                <a:rPr lang="ru-RU" sz="1600" b="1">
                  <a:latin typeface="Times New Roman" pitchFamily="18" charset="0"/>
                </a:rPr>
                <a:t>прижимающей  силы</a:t>
              </a:r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4416" y="1920"/>
              <a:ext cx="1051" cy="42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b="1">
                  <a:latin typeface="Times New Roman" pitchFamily="18" charset="0"/>
                </a:rPr>
                <a:t>подшипники</a:t>
              </a:r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 flipH="1">
              <a:off x="864" y="464"/>
              <a:ext cx="216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3024" y="464"/>
              <a:ext cx="1584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H="1">
              <a:off x="360" y="896"/>
              <a:ext cx="43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>
              <a:off x="792" y="896"/>
              <a:ext cx="43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flipH="1">
              <a:off x="2592" y="968"/>
              <a:ext cx="19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H="1">
              <a:off x="3456" y="968"/>
              <a:ext cx="100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176" y="968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4464" y="968"/>
              <a:ext cx="336" cy="9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4464" y="968"/>
              <a:ext cx="1056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1728" y="2192"/>
              <a:ext cx="23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400" b="1" i="1">
                  <a:solidFill>
                    <a:srgbClr val="C00000"/>
                  </a:solidFill>
                  <a:latin typeface="Times New Roman" pitchFamily="18" charset="0"/>
                </a:rPr>
                <a:t>виды силы трения</a:t>
              </a: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288" y="2840"/>
              <a:ext cx="1368" cy="4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200" b="1">
                  <a:latin typeface="Times New Roman" pitchFamily="18" charset="0"/>
                </a:rPr>
                <a:t>сила трения</a:t>
              </a:r>
            </a:p>
            <a:p>
              <a:pPr algn="ctr" eaLnBrk="0" hangingPunct="0"/>
              <a:r>
                <a:rPr lang="ru-RU" sz="2200" b="1">
                  <a:latin typeface="Times New Roman" pitchFamily="18" charset="0"/>
                </a:rPr>
                <a:t>скольжения</a:t>
              </a: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2376" y="2840"/>
              <a:ext cx="1296" cy="5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200" b="1">
                  <a:latin typeface="Times New Roman" pitchFamily="18" charset="0"/>
                </a:rPr>
                <a:t>сила трения</a:t>
              </a:r>
            </a:p>
            <a:p>
              <a:pPr algn="ctr" eaLnBrk="0" hangingPunct="0"/>
              <a:r>
                <a:rPr lang="ru-RU" sz="2200" b="1">
                  <a:latin typeface="Times New Roman" pitchFamily="18" charset="0"/>
                </a:rPr>
                <a:t>качения</a:t>
              </a: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4320" y="2840"/>
              <a:ext cx="1152" cy="4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200" b="1">
                  <a:latin typeface="Times New Roman" pitchFamily="18" charset="0"/>
                </a:rPr>
                <a:t>сила трения</a:t>
              </a:r>
            </a:p>
            <a:p>
              <a:pPr algn="ctr" eaLnBrk="0" hangingPunct="0"/>
              <a:r>
                <a:rPr lang="ru-RU" sz="2200" b="1">
                  <a:latin typeface="Times New Roman" pitchFamily="18" charset="0"/>
                </a:rPr>
                <a:t>покоя</a:t>
              </a:r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3024" y="464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 flipH="1">
              <a:off x="936" y="2552"/>
              <a:ext cx="20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952" y="2552"/>
              <a:ext cx="187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3024" y="255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2" y="1256"/>
              <a:ext cx="864" cy="6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200" b="1">
                  <a:latin typeface="Times New Roman" pitchFamily="18" charset="0"/>
                </a:rPr>
                <a:t>шероховатость</a:t>
              </a:r>
            </a:p>
            <a:p>
              <a:pPr algn="ctr" eaLnBrk="0" hangingPunct="0"/>
              <a:r>
                <a:rPr lang="ru-RU" sz="1200" b="1">
                  <a:latin typeface="Times New Roman" pitchFamily="18" charset="0"/>
                </a:rPr>
                <a:t>соприкасающихся  поверхностей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35718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истратор\Local Settings\Temporary Internet Files\Content.Word\ур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50"/>
            <a:ext cx="4071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Local Settings\Temporary Internet Files\Content.Word\ур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429000"/>
            <a:ext cx="37861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50000"/>
              </a:srgbClr>
            </a:gs>
            <a:gs pos="25000">
              <a:srgbClr val="FF6633">
                <a:alpha val="81000"/>
              </a:srgbClr>
            </a:gs>
            <a:gs pos="69000">
              <a:srgbClr val="FFFF00">
                <a:alpha val="19000"/>
              </a:srgbClr>
            </a:gs>
            <a:gs pos="75000">
              <a:srgbClr val="01A78F">
                <a:alpha val="29000"/>
              </a:srgbClr>
            </a:gs>
            <a:gs pos="100000">
              <a:srgbClr val="3366FF">
                <a:alpha val="2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/>
              <a:t>Домашнее задание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857250"/>
            <a:ext cx="81534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/>
              <a:t>§</a:t>
            </a:r>
            <a:r>
              <a:rPr lang="ru-RU" sz="3600" b="1" smtClean="0">
                <a:cs typeface="Arial" charset="0"/>
              </a:rPr>
              <a:t> 40, 41.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smtClean="0"/>
              <a:t>Написать доклад на темы</a:t>
            </a:r>
            <a:r>
              <a:rPr lang="en-US" sz="3600" b="1" i="1" smtClean="0"/>
              <a:t>:</a:t>
            </a:r>
            <a:endParaRPr lang="ru-RU" sz="3600" b="1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/>
              <a:t>      а) Сила трения в жизни человека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/>
              <a:t>      б) Сила трения в природе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smtClean="0"/>
              <a:t>Составить кроссворд по данной теме.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i="1" smtClean="0"/>
              <a:t>Составить синквейн по данной теме</a:t>
            </a:r>
          </a:p>
        </p:txBody>
      </p:sp>
      <p:pic>
        <p:nvPicPr>
          <p:cNvPr id="34820" name="Picture 4" descr="bd066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835525"/>
            <a:ext cx="28797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89040647VRySkh_ph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785794"/>
            <a:ext cx="857256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5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Спасибо  за урок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roduct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roduct_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ScreenShot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roduct_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01125">
            <a:off x="381000" y="533400"/>
            <a:ext cx="3643313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0423">
            <a:off x="5257800" y="533400"/>
            <a:ext cx="35861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143125"/>
            <a:ext cx="38719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570288"/>
            <a:ext cx="32146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3429000"/>
            <a:ext cx="370046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293</Words>
  <Application>Microsoft Office PowerPoint</Application>
  <PresentationFormat>Экран (4:3)</PresentationFormat>
  <Paragraphs>106</Paragraphs>
  <Slides>29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</vt:lpstr>
      <vt:lpstr>Как уменьшить трение?</vt:lpstr>
      <vt:lpstr>Чтобы увеличить трение, надо:</vt:lpstr>
      <vt:lpstr>Слайд 23</vt:lpstr>
      <vt:lpstr>Слайд 24</vt:lpstr>
      <vt:lpstr>Слайд 25</vt:lpstr>
      <vt:lpstr>Слайд 26</vt:lpstr>
      <vt:lpstr>Слайд 27</vt:lpstr>
      <vt:lpstr>Домашнее задание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45</cp:revision>
  <dcterms:created xsi:type="dcterms:W3CDTF">2009-12-08T15:53:05Z</dcterms:created>
  <dcterms:modified xsi:type="dcterms:W3CDTF">2013-11-10T10:38:51Z</dcterms:modified>
</cp:coreProperties>
</file>