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06370-B8FD-432A-BBE6-8CCF525E49C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6A442E-89DB-4B03-80CB-F1FE0DB3CA0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Педагогические</a:t>
          </a:r>
          <a:r>
            <a:rPr lang="ru-RU" sz="6500" dirty="0" smtClean="0"/>
            <a:t> </a:t>
          </a:r>
          <a:endParaRPr lang="ru-RU" sz="6500" dirty="0"/>
        </a:p>
      </dgm:t>
    </dgm:pt>
    <dgm:pt modelId="{007887A2-014F-444B-BAC0-EDA0E5E77E24}" type="parTrans" cxnId="{3ECAB7F9-3E4F-4BEF-97BD-124E74284B71}">
      <dgm:prSet/>
      <dgm:spPr/>
      <dgm:t>
        <a:bodyPr/>
        <a:lstStyle/>
        <a:p>
          <a:endParaRPr lang="ru-RU"/>
        </a:p>
      </dgm:t>
    </dgm:pt>
    <dgm:pt modelId="{FEADEF27-EE59-4B45-B9DC-9DCCF1647EB0}" type="sibTrans" cxnId="{3ECAB7F9-3E4F-4BEF-97BD-124E74284B71}">
      <dgm:prSet/>
      <dgm:spPr/>
      <dgm:t>
        <a:bodyPr/>
        <a:lstStyle/>
        <a:p>
          <a:endParaRPr lang="ru-RU"/>
        </a:p>
      </dgm:t>
    </dgm:pt>
    <dgm:pt modelId="{304312EC-80FE-41ED-980C-ACA9F4E7DAC6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chemeClr val="bg1"/>
              </a:solidFill>
            </a:rPr>
            <a:t>Педагогические качества руководителя</a:t>
          </a:r>
        </a:p>
        <a:p>
          <a:pPr algn="l"/>
          <a:r>
            <a:rPr lang="ru-RU" sz="1600" b="0" dirty="0" smtClean="0"/>
            <a:t>Музыкальность</a:t>
          </a:r>
        </a:p>
        <a:p>
          <a:pPr algn="l"/>
          <a:r>
            <a:rPr lang="ru-RU" sz="1600" b="0" dirty="0" smtClean="0"/>
            <a:t>Методические навыки</a:t>
          </a:r>
        </a:p>
        <a:p>
          <a:pPr algn="l"/>
          <a:r>
            <a:rPr lang="ru-RU" sz="1600" b="0" dirty="0" smtClean="0"/>
            <a:t>Наличие структуры занятия</a:t>
          </a:r>
          <a:endParaRPr lang="ru-RU" sz="1600" b="0" dirty="0">
            <a:solidFill>
              <a:schemeClr val="tx1"/>
            </a:solidFill>
          </a:endParaRPr>
        </a:p>
      </dgm:t>
    </dgm:pt>
    <dgm:pt modelId="{16F06027-95A4-42EA-9103-B384D39AC910}" type="parTrans" cxnId="{7117EF45-54FB-4677-93B1-7536E35D39FB}">
      <dgm:prSet/>
      <dgm:spPr/>
      <dgm:t>
        <a:bodyPr/>
        <a:lstStyle/>
        <a:p>
          <a:endParaRPr lang="ru-RU"/>
        </a:p>
      </dgm:t>
    </dgm:pt>
    <dgm:pt modelId="{58B1AF2E-1EC9-414F-97F9-11CE613D2931}" type="sibTrans" cxnId="{7117EF45-54FB-4677-93B1-7536E35D39FB}">
      <dgm:prSet/>
      <dgm:spPr/>
      <dgm:t>
        <a:bodyPr/>
        <a:lstStyle/>
        <a:p>
          <a:endParaRPr lang="ru-RU"/>
        </a:p>
      </dgm:t>
    </dgm:pt>
    <dgm:pt modelId="{73C466AD-FF72-4FB8-BCF6-6B4EEA582869}">
      <dgm:prSet phldrT="[Текст]"/>
      <dgm:spPr/>
      <dgm:t>
        <a:bodyPr/>
        <a:lstStyle/>
        <a:p>
          <a:r>
            <a:rPr lang="ru-RU" b="0" dirty="0" smtClean="0">
              <a:solidFill>
                <a:schemeClr val="bg1"/>
              </a:solidFill>
            </a:rPr>
            <a:t>Образование и самообразование руководителя объединения</a:t>
          </a:r>
        </a:p>
        <a:p>
          <a:r>
            <a:rPr lang="ru-RU" b="0" dirty="0" smtClean="0">
              <a:solidFill>
                <a:schemeClr val="tx1"/>
              </a:solidFill>
            </a:rPr>
            <a:t>Посещение мастер-классов</a:t>
          </a:r>
        </a:p>
        <a:p>
          <a:endParaRPr lang="ru-RU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Повышение  квалификации</a:t>
          </a:r>
        </a:p>
        <a:p>
          <a:endParaRPr lang="ru-RU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Расширение хореографической сферы (прохождение курсов, по разным направлением)</a:t>
          </a:r>
          <a:endParaRPr lang="ru-RU" b="0" dirty="0">
            <a:solidFill>
              <a:schemeClr val="tx1"/>
            </a:solidFill>
          </a:endParaRPr>
        </a:p>
      </dgm:t>
    </dgm:pt>
    <dgm:pt modelId="{C88CE903-8874-4C94-A528-D6EAD8649C42}" type="parTrans" cxnId="{57B9F75D-875C-4BDC-8B90-B669280667DC}">
      <dgm:prSet/>
      <dgm:spPr/>
      <dgm:t>
        <a:bodyPr/>
        <a:lstStyle/>
        <a:p>
          <a:endParaRPr lang="ru-RU"/>
        </a:p>
      </dgm:t>
    </dgm:pt>
    <dgm:pt modelId="{A090E64E-28F5-47B5-8720-A3F8A0C7413E}" type="sibTrans" cxnId="{57B9F75D-875C-4BDC-8B90-B669280667DC}">
      <dgm:prSet/>
      <dgm:spPr/>
      <dgm:t>
        <a:bodyPr/>
        <a:lstStyle/>
        <a:p>
          <a:endParaRPr lang="ru-RU"/>
        </a:p>
      </dgm:t>
    </dgm:pt>
    <dgm:pt modelId="{6E160B15-6322-46C5-AD17-643D74743656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bg1"/>
              </a:solidFill>
            </a:rPr>
            <a:t>Методическое обеспечение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Оборудование помещения с учетом санитарных норм и требований безопасности,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Музыкальное обеспечение  (музыка должна соответствовать возрасту и уровню подготовки учащихся)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Исправный, новый и безопасный инвентарь.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Использование ИТК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bg1"/>
              </a:solidFill>
            </a:rPr>
            <a:t> 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4170112-3253-4898-BAE4-B04FE82B6B09}" type="parTrans" cxnId="{9DD847CB-E1F8-4C27-A9F6-3EAB0E4110E1}">
      <dgm:prSet/>
      <dgm:spPr/>
      <dgm:t>
        <a:bodyPr/>
        <a:lstStyle/>
        <a:p>
          <a:endParaRPr lang="ru-RU"/>
        </a:p>
      </dgm:t>
    </dgm:pt>
    <dgm:pt modelId="{515A839B-3ABC-41AE-B3E5-5808246F7E21}" type="sibTrans" cxnId="{9DD847CB-E1F8-4C27-A9F6-3EAB0E4110E1}">
      <dgm:prSet/>
      <dgm:spPr/>
      <dgm:t>
        <a:bodyPr/>
        <a:lstStyle/>
        <a:p>
          <a:endParaRPr lang="ru-RU"/>
        </a:p>
      </dgm:t>
    </dgm:pt>
    <dgm:pt modelId="{753E3264-DECE-4A5E-A80F-81C794E906AB}" type="pres">
      <dgm:prSet presAssocID="{83406370-B8FD-432A-BBE6-8CCF525E49CF}" presName="composite" presStyleCnt="0">
        <dgm:presLayoutVars>
          <dgm:chMax val="1"/>
          <dgm:dir/>
          <dgm:resizeHandles val="exact"/>
        </dgm:presLayoutVars>
      </dgm:prSet>
      <dgm:spPr/>
    </dgm:pt>
    <dgm:pt modelId="{7079AADA-93AB-4A14-9697-86802896FBAC}" type="pres">
      <dgm:prSet presAssocID="{6A6A442E-89DB-4B03-80CB-F1FE0DB3CA03}" presName="roof" presStyleLbl="dkBgShp" presStyleIdx="0" presStyleCnt="2" custScaleY="55630" custLinFactNeighborX="-2952" custLinFactNeighborY="3034"/>
      <dgm:spPr/>
      <dgm:t>
        <a:bodyPr/>
        <a:lstStyle/>
        <a:p>
          <a:endParaRPr lang="ru-RU"/>
        </a:p>
      </dgm:t>
    </dgm:pt>
    <dgm:pt modelId="{8FDFAA12-1FEA-493E-ACF6-CD93CFCB3057}" type="pres">
      <dgm:prSet presAssocID="{6A6A442E-89DB-4B03-80CB-F1FE0DB3CA03}" presName="pillars" presStyleCnt="0"/>
      <dgm:spPr/>
    </dgm:pt>
    <dgm:pt modelId="{8BA9B942-26CC-4762-8507-02BAFB5DA0FE}" type="pres">
      <dgm:prSet presAssocID="{6A6A442E-89DB-4B03-80CB-F1FE0DB3CA0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4D9D1-9AA3-4DDC-85F1-9EB74C9FE2ED}" type="pres">
      <dgm:prSet presAssocID="{73C466AD-FF72-4FB8-BCF6-6B4EEA58286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632DE-626F-490D-83DE-C0C9E373E592}" type="pres">
      <dgm:prSet presAssocID="{6E160B15-6322-46C5-AD17-643D74743656}" presName="pillarX" presStyleLbl="node1" presStyleIdx="2" presStyleCnt="3" custScaleX="164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05F8D-9E70-44EB-AE61-DAC015F94017}" type="pres">
      <dgm:prSet presAssocID="{6A6A442E-89DB-4B03-80CB-F1FE0DB3CA03}" presName="base" presStyleLbl="dkBgShp" presStyleIdx="1" presStyleCnt="2"/>
      <dgm:spPr/>
    </dgm:pt>
  </dgm:ptLst>
  <dgm:cxnLst>
    <dgm:cxn modelId="{1DC3F2E9-098E-4521-A8A2-29DFCA08018F}" type="presOf" srcId="{6A6A442E-89DB-4B03-80CB-F1FE0DB3CA03}" destId="{7079AADA-93AB-4A14-9697-86802896FBAC}" srcOrd="0" destOrd="0" presId="urn:microsoft.com/office/officeart/2005/8/layout/hList3"/>
    <dgm:cxn modelId="{5454456E-E695-4A8D-BBCA-135E58EA190D}" type="presOf" srcId="{304312EC-80FE-41ED-980C-ACA9F4E7DAC6}" destId="{8BA9B942-26CC-4762-8507-02BAFB5DA0FE}" srcOrd="0" destOrd="0" presId="urn:microsoft.com/office/officeart/2005/8/layout/hList3"/>
    <dgm:cxn modelId="{18002E4B-7CC7-43CD-938E-33D56C8B5400}" type="presOf" srcId="{73C466AD-FF72-4FB8-BCF6-6B4EEA582869}" destId="{8CE4D9D1-9AA3-4DDC-85F1-9EB74C9FE2ED}" srcOrd="0" destOrd="0" presId="urn:microsoft.com/office/officeart/2005/8/layout/hList3"/>
    <dgm:cxn modelId="{F70F5900-B941-463B-B3C0-6517F6B10972}" type="presOf" srcId="{6E160B15-6322-46C5-AD17-643D74743656}" destId="{658632DE-626F-490D-83DE-C0C9E373E592}" srcOrd="0" destOrd="0" presId="urn:microsoft.com/office/officeart/2005/8/layout/hList3"/>
    <dgm:cxn modelId="{BFB5DA45-7118-4D86-8BFD-3D0915F75B47}" type="presOf" srcId="{83406370-B8FD-432A-BBE6-8CCF525E49CF}" destId="{753E3264-DECE-4A5E-A80F-81C794E906AB}" srcOrd="0" destOrd="0" presId="urn:microsoft.com/office/officeart/2005/8/layout/hList3"/>
    <dgm:cxn modelId="{3ECAB7F9-3E4F-4BEF-97BD-124E74284B71}" srcId="{83406370-B8FD-432A-BBE6-8CCF525E49CF}" destId="{6A6A442E-89DB-4B03-80CB-F1FE0DB3CA03}" srcOrd="0" destOrd="0" parTransId="{007887A2-014F-444B-BAC0-EDA0E5E77E24}" sibTransId="{FEADEF27-EE59-4B45-B9DC-9DCCF1647EB0}"/>
    <dgm:cxn modelId="{57B9F75D-875C-4BDC-8B90-B669280667DC}" srcId="{6A6A442E-89DB-4B03-80CB-F1FE0DB3CA03}" destId="{73C466AD-FF72-4FB8-BCF6-6B4EEA582869}" srcOrd="1" destOrd="0" parTransId="{C88CE903-8874-4C94-A528-D6EAD8649C42}" sibTransId="{A090E64E-28F5-47B5-8720-A3F8A0C7413E}"/>
    <dgm:cxn modelId="{7117EF45-54FB-4677-93B1-7536E35D39FB}" srcId="{6A6A442E-89DB-4B03-80CB-F1FE0DB3CA03}" destId="{304312EC-80FE-41ED-980C-ACA9F4E7DAC6}" srcOrd="0" destOrd="0" parTransId="{16F06027-95A4-42EA-9103-B384D39AC910}" sibTransId="{58B1AF2E-1EC9-414F-97F9-11CE613D2931}"/>
    <dgm:cxn modelId="{9DD847CB-E1F8-4C27-A9F6-3EAB0E4110E1}" srcId="{6A6A442E-89DB-4B03-80CB-F1FE0DB3CA03}" destId="{6E160B15-6322-46C5-AD17-643D74743656}" srcOrd="2" destOrd="0" parTransId="{E4170112-3253-4898-BAE4-B04FE82B6B09}" sibTransId="{515A839B-3ABC-41AE-B3E5-5808246F7E21}"/>
    <dgm:cxn modelId="{018C568E-3921-4DF9-A0BD-8121B13A1005}" type="presParOf" srcId="{753E3264-DECE-4A5E-A80F-81C794E906AB}" destId="{7079AADA-93AB-4A14-9697-86802896FBAC}" srcOrd="0" destOrd="0" presId="urn:microsoft.com/office/officeart/2005/8/layout/hList3"/>
    <dgm:cxn modelId="{AE2677EE-5693-40D0-878F-F86323FCBE4F}" type="presParOf" srcId="{753E3264-DECE-4A5E-A80F-81C794E906AB}" destId="{8FDFAA12-1FEA-493E-ACF6-CD93CFCB3057}" srcOrd="1" destOrd="0" presId="urn:microsoft.com/office/officeart/2005/8/layout/hList3"/>
    <dgm:cxn modelId="{17070795-9104-4EBB-A6E9-CF3659FFD9A3}" type="presParOf" srcId="{8FDFAA12-1FEA-493E-ACF6-CD93CFCB3057}" destId="{8BA9B942-26CC-4762-8507-02BAFB5DA0FE}" srcOrd="0" destOrd="0" presId="urn:microsoft.com/office/officeart/2005/8/layout/hList3"/>
    <dgm:cxn modelId="{2779B69B-D042-411B-A2D2-0A80AD8ECF14}" type="presParOf" srcId="{8FDFAA12-1FEA-493E-ACF6-CD93CFCB3057}" destId="{8CE4D9D1-9AA3-4DDC-85F1-9EB74C9FE2ED}" srcOrd="1" destOrd="0" presId="urn:microsoft.com/office/officeart/2005/8/layout/hList3"/>
    <dgm:cxn modelId="{0A34F1A8-8660-4D81-A3E4-8684543308C7}" type="presParOf" srcId="{8FDFAA12-1FEA-493E-ACF6-CD93CFCB3057}" destId="{658632DE-626F-490D-83DE-C0C9E373E592}" srcOrd="2" destOrd="0" presId="urn:microsoft.com/office/officeart/2005/8/layout/hList3"/>
    <dgm:cxn modelId="{A51FFBBE-652C-4B50-AF1F-F525AB8AD99D}" type="presParOf" srcId="{753E3264-DECE-4A5E-A80F-81C794E906AB}" destId="{B7E05F8D-9E70-44EB-AE61-DAC015F94017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60B77-B9EE-40C7-A0ED-D4F222444C9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645379-4B9D-40C4-9675-BA86C099A93A}">
      <dgm:prSet phldrT="[Текст]"/>
      <dgm:spPr/>
      <dgm:t>
        <a:bodyPr/>
        <a:lstStyle/>
        <a:p>
          <a:r>
            <a:rPr lang="ru-RU" b="1" dirty="0" smtClean="0"/>
            <a:t>Психологические</a:t>
          </a:r>
          <a:r>
            <a:rPr lang="ru-RU" dirty="0" smtClean="0"/>
            <a:t> </a:t>
          </a:r>
          <a:endParaRPr lang="ru-RU" dirty="0"/>
        </a:p>
      </dgm:t>
    </dgm:pt>
    <dgm:pt modelId="{E5D29C7F-C266-49D1-BC1C-F0D98E2A83AC}" type="parTrans" cxnId="{98360D20-06A2-4816-AA95-79C328F8DF01}">
      <dgm:prSet/>
      <dgm:spPr/>
      <dgm:t>
        <a:bodyPr/>
        <a:lstStyle/>
        <a:p>
          <a:endParaRPr lang="ru-RU"/>
        </a:p>
      </dgm:t>
    </dgm:pt>
    <dgm:pt modelId="{4B1206C9-6F2A-4D57-9CB0-1F1CEA229052}" type="sibTrans" cxnId="{98360D20-06A2-4816-AA95-79C328F8DF01}">
      <dgm:prSet/>
      <dgm:spPr/>
      <dgm:t>
        <a:bodyPr/>
        <a:lstStyle/>
        <a:p>
          <a:endParaRPr lang="ru-RU"/>
        </a:p>
      </dgm:t>
    </dgm:pt>
    <dgm:pt modelId="{EA06939D-DE07-4D06-A7B1-EAE75CFD093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Психологические качества руководителя </a:t>
          </a:r>
        </a:p>
        <a:p>
          <a:r>
            <a:rPr lang="ru-RU" sz="1400" b="1" dirty="0" smtClean="0"/>
            <a:t>Экспрессивность</a:t>
          </a:r>
        </a:p>
        <a:p>
          <a:r>
            <a:rPr lang="ru-RU" sz="1400" b="1" dirty="0" err="1" smtClean="0"/>
            <a:t>Креативность</a:t>
          </a:r>
          <a:endParaRPr lang="ru-RU" sz="1400" b="1" dirty="0" smtClean="0"/>
        </a:p>
        <a:p>
          <a:r>
            <a:rPr lang="ru-RU" sz="1400" b="1" dirty="0" smtClean="0"/>
            <a:t>Энергичность</a:t>
          </a:r>
        </a:p>
        <a:p>
          <a:r>
            <a:rPr lang="ru-RU" sz="1400" b="1" dirty="0" smtClean="0"/>
            <a:t>Требовательность</a:t>
          </a:r>
          <a:endParaRPr lang="ru-RU" sz="1400" b="1" dirty="0"/>
        </a:p>
      </dgm:t>
    </dgm:pt>
    <dgm:pt modelId="{15792F1C-0688-4BA8-9ADE-0B74C1D18D52}" type="parTrans" cxnId="{488058EA-8542-461E-B84C-A562773CFD31}">
      <dgm:prSet/>
      <dgm:spPr/>
      <dgm:t>
        <a:bodyPr/>
        <a:lstStyle/>
        <a:p>
          <a:endParaRPr lang="ru-RU"/>
        </a:p>
      </dgm:t>
    </dgm:pt>
    <dgm:pt modelId="{6C3266FF-45D1-4597-9721-19C7A7D7C640}" type="sibTrans" cxnId="{488058EA-8542-461E-B84C-A562773CFD31}">
      <dgm:prSet/>
      <dgm:spPr/>
      <dgm:t>
        <a:bodyPr/>
        <a:lstStyle/>
        <a:p>
          <a:endParaRPr lang="ru-RU"/>
        </a:p>
      </dgm:t>
    </dgm:pt>
    <dgm:pt modelId="{5375D9DB-9889-4471-BF98-AA6844553F3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Распределение учащихся на группы с учетом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Возраста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Навыков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Личностных особенностей</a:t>
          </a:r>
          <a:r>
            <a:rPr lang="ru-RU" sz="1400" dirty="0" smtClean="0">
              <a:solidFill>
                <a:schemeClr val="bg1"/>
              </a:solidFill>
            </a:rPr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solidFill>
              <a:schemeClr val="bg1"/>
            </a:solidFill>
          </a:endParaRP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dirty="0"/>
        </a:p>
      </dgm:t>
    </dgm:pt>
    <dgm:pt modelId="{608084C8-0B24-4B1A-879E-5C6AAF1B82BE}" type="parTrans" cxnId="{42CF3730-A7FB-4883-A999-A6A9AA917900}">
      <dgm:prSet/>
      <dgm:spPr/>
      <dgm:t>
        <a:bodyPr/>
        <a:lstStyle/>
        <a:p>
          <a:endParaRPr lang="ru-RU"/>
        </a:p>
      </dgm:t>
    </dgm:pt>
    <dgm:pt modelId="{FAB27541-5693-4217-ABCC-6959AAF08896}" type="sibTrans" cxnId="{42CF3730-A7FB-4883-A999-A6A9AA917900}">
      <dgm:prSet/>
      <dgm:spPr/>
      <dgm:t>
        <a:bodyPr/>
        <a:lstStyle/>
        <a:p>
          <a:endParaRPr lang="ru-RU"/>
        </a:p>
      </dgm:t>
    </dgm:pt>
    <dgm:pt modelId="{8811E5BE-344C-43E4-A0FE-6ADB956C777F}">
      <dgm:prSet phldrT="[Текст]" custT="1"/>
      <dgm:spPr/>
      <dgm:t>
        <a:bodyPr/>
        <a:lstStyle/>
        <a:p>
          <a:pPr algn="ctr"/>
          <a:endParaRPr lang="ru-RU" sz="1800" dirty="0" smtClean="0">
            <a:solidFill>
              <a:schemeClr val="bg1"/>
            </a:solidFill>
          </a:endParaRPr>
        </a:p>
        <a:p>
          <a:pPr algn="ctr"/>
          <a:r>
            <a:rPr lang="ru-RU" sz="1800" dirty="0" smtClean="0">
              <a:solidFill>
                <a:schemeClr val="bg1"/>
              </a:solidFill>
            </a:rPr>
            <a:t>Мотивация учащихся</a:t>
          </a:r>
        </a:p>
        <a:p>
          <a:pPr algn="l"/>
          <a:r>
            <a:rPr lang="ru-RU" sz="1300" b="1" dirty="0" smtClean="0">
              <a:solidFill>
                <a:schemeClr val="tx1"/>
              </a:solidFill>
            </a:rPr>
            <a:t>Со стороны руководителя (личным примером показывать правильность выполнения движений, использовать поощрения лучших) </a:t>
          </a:r>
          <a:r>
            <a:rPr lang="ru-RU" sz="1300" dirty="0" smtClean="0">
              <a:solidFill>
                <a:schemeClr val="bg1"/>
              </a:solidFill>
            </a:rPr>
            <a:t> </a:t>
          </a:r>
        </a:p>
        <a:p>
          <a:pPr algn="l"/>
          <a:endParaRPr lang="ru-RU" sz="1300" dirty="0" smtClean="0">
            <a:solidFill>
              <a:schemeClr val="tx1"/>
            </a:solidFill>
          </a:endParaRPr>
        </a:p>
        <a:p>
          <a:pPr algn="l"/>
          <a:r>
            <a:rPr lang="ru-RU" sz="1300" b="1" dirty="0" smtClean="0">
              <a:solidFill>
                <a:schemeClr val="tx1"/>
              </a:solidFill>
            </a:rPr>
            <a:t>Участие в концертах, презентациях, мастер классах (руководитель и учащиеся)</a:t>
          </a:r>
        </a:p>
        <a:p>
          <a:pPr algn="l"/>
          <a:endParaRPr lang="ru-RU" sz="1300" b="1" dirty="0" smtClean="0">
            <a:solidFill>
              <a:schemeClr val="tx1"/>
            </a:solidFill>
          </a:endParaRPr>
        </a:p>
        <a:p>
          <a:pPr algn="l"/>
          <a:r>
            <a:rPr lang="ru-RU" sz="1300" b="1" dirty="0" smtClean="0">
              <a:solidFill>
                <a:schemeClr val="tx1"/>
              </a:solidFill>
            </a:rPr>
            <a:t>Участие в конкурсах</a:t>
          </a:r>
        </a:p>
        <a:p>
          <a:pPr algn="l"/>
          <a:r>
            <a:rPr lang="ru-RU" sz="1300" b="1" dirty="0" smtClean="0">
              <a:solidFill>
                <a:schemeClr val="tx1"/>
              </a:solidFill>
            </a:rPr>
            <a:t>Демонстрация видеоматериала с мастер-классами других коллективов, хореографов и т.д.</a:t>
          </a:r>
        </a:p>
        <a:p>
          <a:pPr algn="l"/>
          <a:endParaRPr lang="ru-RU" sz="1400" dirty="0" smtClean="0">
            <a:solidFill>
              <a:schemeClr val="bg1"/>
            </a:solidFill>
          </a:endParaRPr>
        </a:p>
        <a:p>
          <a:pPr algn="l"/>
          <a:endParaRPr lang="ru-RU" sz="1400" dirty="0">
            <a:solidFill>
              <a:schemeClr val="bg1"/>
            </a:solidFill>
          </a:endParaRPr>
        </a:p>
      </dgm:t>
    </dgm:pt>
    <dgm:pt modelId="{EA3F9C25-2082-42F5-AE95-47799A647AA4}" type="parTrans" cxnId="{3157E13C-330A-43D8-B717-0A33239372EA}">
      <dgm:prSet/>
      <dgm:spPr/>
      <dgm:t>
        <a:bodyPr/>
        <a:lstStyle/>
        <a:p>
          <a:endParaRPr lang="ru-RU"/>
        </a:p>
      </dgm:t>
    </dgm:pt>
    <dgm:pt modelId="{194DEA40-3CC1-4C0E-B1BD-1FC50C372DD3}" type="sibTrans" cxnId="{3157E13C-330A-43D8-B717-0A33239372EA}">
      <dgm:prSet/>
      <dgm:spPr/>
      <dgm:t>
        <a:bodyPr/>
        <a:lstStyle/>
        <a:p>
          <a:endParaRPr lang="ru-RU"/>
        </a:p>
      </dgm:t>
    </dgm:pt>
    <dgm:pt modelId="{6B538E5B-FA7E-4665-914B-B4E88D11FBED}" type="pres">
      <dgm:prSet presAssocID="{0A760B77-B9EE-40C7-A0ED-D4F222444C97}" presName="composite" presStyleCnt="0">
        <dgm:presLayoutVars>
          <dgm:chMax val="1"/>
          <dgm:dir/>
          <dgm:resizeHandles val="exact"/>
        </dgm:presLayoutVars>
      </dgm:prSet>
      <dgm:spPr/>
    </dgm:pt>
    <dgm:pt modelId="{058140C6-A100-4A35-B0F6-D733433CA1F3}" type="pres">
      <dgm:prSet presAssocID="{E1645379-4B9D-40C4-9675-BA86C099A93A}" presName="roof" presStyleLbl="dkBgShp" presStyleIdx="0" presStyleCnt="2" custScaleY="37558" custLinFactNeighborX="1389" custLinFactNeighborY="-2462"/>
      <dgm:spPr/>
    </dgm:pt>
    <dgm:pt modelId="{F2924214-DF40-45B4-937B-D62D76B2E91F}" type="pres">
      <dgm:prSet presAssocID="{E1645379-4B9D-40C4-9675-BA86C099A93A}" presName="pillars" presStyleCnt="0"/>
      <dgm:spPr/>
    </dgm:pt>
    <dgm:pt modelId="{3457EF35-D4F1-47F8-9EB5-550B2A7DD00E}" type="pres">
      <dgm:prSet presAssocID="{E1645379-4B9D-40C4-9675-BA86C099A93A}" presName="pillar1" presStyleLbl="node1" presStyleIdx="0" presStyleCnt="3" custScaleX="11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FA358-E25E-41D3-B529-90AE6D552BD8}" type="pres">
      <dgm:prSet presAssocID="{5375D9DB-9889-4471-BF98-AA6844553F38}" presName="pillarX" presStyleLbl="node1" presStyleIdx="1" presStyleCnt="3" custScaleX="100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6A9A8-EB86-44CC-B919-A0C576637BA1}" type="pres">
      <dgm:prSet presAssocID="{8811E5BE-344C-43E4-A0FE-6ADB956C777F}" presName="pillarX" presStyleLbl="node1" presStyleIdx="2" presStyleCnt="3" custScaleX="29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6FB6-42F0-4A3D-97FB-70F451DEC60A}" type="pres">
      <dgm:prSet presAssocID="{E1645379-4B9D-40C4-9675-BA86C099A93A}" presName="base" presStyleLbl="dkBgShp" presStyleIdx="1" presStyleCnt="2"/>
      <dgm:spPr/>
    </dgm:pt>
  </dgm:ptLst>
  <dgm:cxnLst>
    <dgm:cxn modelId="{839CE888-D71F-4360-A70D-826D072F1F91}" type="presOf" srcId="{EA06939D-DE07-4D06-A7B1-EAE75CFD0935}" destId="{3457EF35-D4F1-47F8-9EB5-550B2A7DD00E}" srcOrd="0" destOrd="0" presId="urn:microsoft.com/office/officeart/2005/8/layout/hList3"/>
    <dgm:cxn modelId="{488058EA-8542-461E-B84C-A562773CFD31}" srcId="{E1645379-4B9D-40C4-9675-BA86C099A93A}" destId="{EA06939D-DE07-4D06-A7B1-EAE75CFD0935}" srcOrd="0" destOrd="0" parTransId="{15792F1C-0688-4BA8-9ADE-0B74C1D18D52}" sibTransId="{6C3266FF-45D1-4597-9721-19C7A7D7C640}"/>
    <dgm:cxn modelId="{42326E42-F408-4ACE-910E-9FEDA6DE8B72}" type="presOf" srcId="{5375D9DB-9889-4471-BF98-AA6844553F38}" destId="{155FA358-E25E-41D3-B529-90AE6D552BD8}" srcOrd="0" destOrd="0" presId="urn:microsoft.com/office/officeart/2005/8/layout/hList3"/>
    <dgm:cxn modelId="{351D4DF6-0752-439B-9F00-BB144C70DD64}" type="presOf" srcId="{0A760B77-B9EE-40C7-A0ED-D4F222444C97}" destId="{6B538E5B-FA7E-4665-914B-B4E88D11FBED}" srcOrd="0" destOrd="0" presId="urn:microsoft.com/office/officeart/2005/8/layout/hList3"/>
    <dgm:cxn modelId="{3157E13C-330A-43D8-B717-0A33239372EA}" srcId="{E1645379-4B9D-40C4-9675-BA86C099A93A}" destId="{8811E5BE-344C-43E4-A0FE-6ADB956C777F}" srcOrd="2" destOrd="0" parTransId="{EA3F9C25-2082-42F5-AE95-47799A647AA4}" sibTransId="{194DEA40-3CC1-4C0E-B1BD-1FC50C372DD3}"/>
    <dgm:cxn modelId="{DCCCDFA9-6A61-4A88-8674-E58A3B7C38F9}" type="presOf" srcId="{8811E5BE-344C-43E4-A0FE-6ADB956C777F}" destId="{55C6A9A8-EB86-44CC-B919-A0C576637BA1}" srcOrd="0" destOrd="0" presId="urn:microsoft.com/office/officeart/2005/8/layout/hList3"/>
    <dgm:cxn modelId="{8D646EDD-D3EE-43C0-942D-EF73F5DA106B}" type="presOf" srcId="{E1645379-4B9D-40C4-9675-BA86C099A93A}" destId="{058140C6-A100-4A35-B0F6-D733433CA1F3}" srcOrd="0" destOrd="0" presId="urn:microsoft.com/office/officeart/2005/8/layout/hList3"/>
    <dgm:cxn modelId="{98360D20-06A2-4816-AA95-79C328F8DF01}" srcId="{0A760B77-B9EE-40C7-A0ED-D4F222444C97}" destId="{E1645379-4B9D-40C4-9675-BA86C099A93A}" srcOrd="0" destOrd="0" parTransId="{E5D29C7F-C266-49D1-BC1C-F0D98E2A83AC}" sibTransId="{4B1206C9-6F2A-4D57-9CB0-1F1CEA229052}"/>
    <dgm:cxn modelId="{42CF3730-A7FB-4883-A999-A6A9AA917900}" srcId="{E1645379-4B9D-40C4-9675-BA86C099A93A}" destId="{5375D9DB-9889-4471-BF98-AA6844553F38}" srcOrd="1" destOrd="0" parTransId="{608084C8-0B24-4B1A-879E-5C6AAF1B82BE}" sibTransId="{FAB27541-5693-4217-ABCC-6959AAF08896}"/>
    <dgm:cxn modelId="{C266B906-ED6E-43D9-ACE8-0B35697E30B5}" type="presParOf" srcId="{6B538E5B-FA7E-4665-914B-B4E88D11FBED}" destId="{058140C6-A100-4A35-B0F6-D733433CA1F3}" srcOrd="0" destOrd="0" presId="urn:microsoft.com/office/officeart/2005/8/layout/hList3"/>
    <dgm:cxn modelId="{3AE5E590-5D71-473F-9703-92EAFB5C432F}" type="presParOf" srcId="{6B538E5B-FA7E-4665-914B-B4E88D11FBED}" destId="{F2924214-DF40-45B4-937B-D62D76B2E91F}" srcOrd="1" destOrd="0" presId="urn:microsoft.com/office/officeart/2005/8/layout/hList3"/>
    <dgm:cxn modelId="{E76F9093-E386-4161-BE7D-474DA489ABFA}" type="presParOf" srcId="{F2924214-DF40-45B4-937B-D62D76B2E91F}" destId="{3457EF35-D4F1-47F8-9EB5-550B2A7DD00E}" srcOrd="0" destOrd="0" presId="urn:microsoft.com/office/officeart/2005/8/layout/hList3"/>
    <dgm:cxn modelId="{357BBDE7-C4B0-4EBB-A2C1-CEF70AE72950}" type="presParOf" srcId="{F2924214-DF40-45B4-937B-D62D76B2E91F}" destId="{155FA358-E25E-41D3-B529-90AE6D552BD8}" srcOrd="1" destOrd="0" presId="urn:microsoft.com/office/officeart/2005/8/layout/hList3"/>
    <dgm:cxn modelId="{6E41F544-CACE-4F98-9585-17DF4F036262}" type="presParOf" srcId="{F2924214-DF40-45B4-937B-D62D76B2E91F}" destId="{55C6A9A8-EB86-44CC-B919-A0C576637BA1}" srcOrd="2" destOrd="0" presId="urn:microsoft.com/office/officeart/2005/8/layout/hList3"/>
    <dgm:cxn modelId="{74767BA1-3134-4861-A971-CDC7A55033F3}" type="presParOf" srcId="{6B538E5B-FA7E-4665-914B-B4E88D11FBED}" destId="{F1196FB6-42F0-4A3D-97FB-70F451DEC60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08-010-Suschestvujut-takzhe-vidy-aerobiki-s-silovoj-napravlennostju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5720" y="4286256"/>
            <a:ext cx="2500330" cy="187955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8" name="Рисунок 7" descr="209x150-images-stories-body_sculp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15008" y="4216404"/>
            <a:ext cx="2928958" cy="221299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9" name="Рисунок 8" descr="18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85918" y="285728"/>
            <a:ext cx="4857784" cy="300039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71472" y="2130425"/>
            <a:ext cx="7886728" cy="265589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defRPr sz="3000" b="1" i="1">
                <a:ln>
                  <a:solidFill>
                    <a:schemeClr val="accent1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dirty="0" smtClean="0"/>
              <a:t>ПСИХОЛОГО-ПЕДАГОГИЧЕСКИЕ УСЛОВИЯ ПОСТРОЕНИЯ ЗАНЯТИЙ ДОПОЛНИТЕЛЬНОГО ОБРАЗОВАНИЯ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0E0D18-11F4-4DBF-8054-EE52A3232A31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4861C8-E9C1-4E42-A0F3-B06D23636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52018443_cardio-party-tancevalnaya-aerobi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85728"/>
            <a:ext cx="2714644" cy="1928826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5" name="Рисунок 4" descr="139x150-images-stories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571876"/>
            <a:ext cx="3071834" cy="2714644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929066"/>
            <a:ext cx="3100395" cy="221456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643042" y="2357430"/>
            <a:ext cx="6500858" cy="124649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500" b="1" i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Психолого-педагогические условия при построении занятий </a:t>
            </a:r>
            <a:r>
              <a:rPr lang="ru-RU" sz="2500" b="1" i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500" b="1" i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танцевальной аэробике</a:t>
            </a:r>
            <a:endParaRPr lang="ru-RU" sz="2500" b="1" i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«Танцевальная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аэробика»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хореографической направленности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адаптированная, составленная на основе базовых упражнений классической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аэробики,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адаптирована для детей и подростков в возрасте от 10-21 года.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100" dirty="0" smtClean="0"/>
              <a:t>	</a:t>
            </a:r>
            <a:r>
              <a:rPr lang="ru-RU" sz="2100" i="1" dirty="0" smtClean="0"/>
              <a:t>В </a:t>
            </a:r>
            <a:r>
              <a:rPr lang="ru-RU" sz="2100" i="1" dirty="0"/>
              <a:t>настоящее время оздоровительными тренировками занимаются миллионы людей. Наиболее распространенные из них – </a:t>
            </a:r>
            <a:r>
              <a:rPr lang="ru-RU" sz="2100" i="1" dirty="0" smtClean="0"/>
              <a:t>танцевальная </a:t>
            </a:r>
            <a:r>
              <a:rPr lang="ru-RU" sz="2100" i="1" dirty="0"/>
              <a:t>аэробика, которая имеет огромное количество </a:t>
            </a:r>
            <a:r>
              <a:rPr lang="ru-RU" sz="2100" i="1" dirty="0" smtClean="0"/>
              <a:t>хореографических модификаций. Это </a:t>
            </a:r>
            <a:r>
              <a:rPr lang="ru-RU" sz="2100" i="1" dirty="0"/>
              <a:t>объясняется тем, что именно занятия аэробной направленности оказывают гармоничное воздействие на организм занимающихся, на сердечно - сосудистую, дыхательную, мышечную системы организма, а так же на улучшение эластичности связочного аппарата. Однако не все знают и представляют, что такое </a:t>
            </a:r>
            <a:r>
              <a:rPr lang="ru-RU" sz="2100" i="1" dirty="0" smtClean="0"/>
              <a:t>хореография и </a:t>
            </a:r>
            <a:r>
              <a:rPr lang="ru-RU" sz="2100" i="1" dirty="0"/>
              <a:t>аэробика и какую пользу она может принести здоровью человека.  </a:t>
            </a:r>
            <a:endParaRPr lang="ru-RU" sz="21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Педагогическая </a:t>
            </a:r>
            <a:r>
              <a:rPr lang="ru-RU" sz="2800" b="1" dirty="0"/>
              <a:t>целесообразность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900" dirty="0" smtClean="0"/>
              <a:t>	</a:t>
            </a:r>
            <a:endParaRPr lang="ru-RU" sz="1900" dirty="0" smtClean="0"/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общеобразовательных школах у учащихся старших классов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постоянно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увеличивается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учебная нагрузка, вследствие чего, ученики вынуждены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долгими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часами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находиться в сидячем положении, что вызывает гиподинамию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и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искривление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позвоночника (а так ряд других соматических заболеваний).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Уроков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физической культуре в школе, часто бывает не  достаточно, для того что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бы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исправить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данное положение, и мотивировать молодежь вести здоровый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и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подвижный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образ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жизни.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	Занятия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аэробикой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хореографией позволят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воспитанникам не только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укрепить</a:t>
            </a:r>
          </a:p>
          <a:p>
            <a:pPr algn="just">
              <a:buNone/>
            </a:pPr>
            <a:r>
              <a:rPr lang="ru-RU" sz="60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вое здоровье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выровнять осанку, но и помогут приобрести привычку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вести</a:t>
            </a:r>
          </a:p>
          <a:p>
            <a:pPr algn="just"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здоровый образ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жизни. 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объединения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«Танцевальная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аэробика», разработана таким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образом,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что включает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в себя не только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танцевальные 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упражнения, но и теоретические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знания,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направленные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на изучение правил и техник занятия различными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видами танцевальной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аэробики и хореографии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Посещая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занятия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воспитанники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смогут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не только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поддержать,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но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и повысить уровень своей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физической подготовленности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, что позволит им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успешно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сдать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зачеты, экзамены, а так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же, укрепить </a:t>
            </a:r>
            <a:r>
              <a:rPr lang="ru-RU" sz="6000" dirty="0">
                <a:latin typeface="Arial" pitchFamily="34" charset="0"/>
                <a:cs typeface="Arial" pitchFamily="34" charset="0"/>
              </a:rPr>
              <a:t>свое здоровье. 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28794" y="285728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Психолого-педагогические условия при построении занятий в танцевальной аэробики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71472" y="428604"/>
            <a:ext cx="8229600" cy="1063468"/>
            <a:chOff x="0" y="42856"/>
            <a:chExt cx="8229600" cy="141255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42856"/>
              <a:ext cx="8229600" cy="1412557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42856"/>
              <a:ext cx="8229600" cy="14125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Педагогические</a:t>
              </a:r>
              <a:r>
                <a:rPr lang="ru-RU" sz="6500" kern="1200" dirty="0" smtClean="0"/>
                <a:t> </a:t>
              </a:r>
              <a:endParaRPr lang="ru-RU" sz="65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928795" y="1945814"/>
            <a:ext cx="6429420" cy="4626457"/>
            <a:chOff x="438" y="1255869"/>
            <a:chExt cx="2258317" cy="296637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38" y="1255869"/>
              <a:ext cx="2258317" cy="296637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438" y="1255869"/>
              <a:ext cx="2258317" cy="29663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endParaRPr lang="ru-RU" sz="1400" dirty="0" smtClean="0">
                <a:solidFill>
                  <a:schemeClr val="bg1"/>
                </a:solidFill>
              </a:endParaRP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При </a:t>
              </a:r>
              <a:r>
                <a:rPr lang="ru-RU" dirty="0" smtClean="0">
                  <a:solidFill>
                    <a:schemeClr val="bg1"/>
                  </a:solidFill>
                </a:rPr>
                <a:t>построении занятия учитывать следующие принципы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0" kern="1200" dirty="0" smtClean="0"/>
            </a:p>
            <a:p>
              <a:r>
                <a:rPr lang="ru-RU" dirty="0" smtClean="0"/>
                <a:t>Учет уровня подготовленности обучаемой </a:t>
              </a:r>
              <a:r>
                <a:rPr lang="ru-RU" dirty="0" smtClean="0"/>
                <a:t>группы</a:t>
              </a:r>
              <a:r>
                <a:rPr lang="ru-RU" dirty="0" smtClean="0"/>
                <a:t>(деление на группы в начале учебного года</a:t>
              </a:r>
              <a:r>
                <a:rPr lang="ru-RU" dirty="0" smtClean="0"/>
                <a:t>)</a:t>
              </a:r>
            </a:p>
            <a:p>
              <a:endParaRPr lang="ru-RU" dirty="0" smtClean="0"/>
            </a:p>
            <a:p>
              <a:r>
                <a:rPr lang="ru-RU" dirty="0" smtClean="0"/>
                <a:t>Соблюдение временного принципа структуры занятия в практической части (разминка, хореографическая часть, силовая часть, растяжка)</a:t>
              </a:r>
            </a:p>
            <a:p>
              <a:endParaRPr lang="ru-RU" dirty="0" smtClean="0"/>
            </a:p>
            <a:p>
              <a:r>
                <a:rPr lang="ru-RU" dirty="0" smtClean="0"/>
                <a:t>Использование подходящих методик составление хореографической комбинации (метод сложения, деления, блочный метод, пирамидальный метод, линейный метод, метод музыкальной интерпретации)</a:t>
              </a:r>
            </a:p>
            <a:p>
              <a:endParaRPr lang="ru-RU" dirty="0" smtClean="0"/>
            </a:p>
            <a:p>
              <a:endParaRPr lang="ru-RU" sz="1600" dirty="0" smtClean="0"/>
            </a:p>
            <a:p>
              <a:endParaRPr lang="ru-RU" sz="1600" dirty="0" smtClean="0"/>
            </a:p>
            <a:p>
              <a:endParaRPr lang="ru-RU" sz="1600" dirty="0" smtClean="0"/>
            </a:p>
            <a:p>
              <a:endParaRPr lang="ru-RU" sz="1600" dirty="0" smtClean="0"/>
            </a:p>
            <a:p>
              <a:endParaRPr lang="ru-RU" sz="16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28794" y="285728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Психолого-педагогические условия при построении занятий в танцевальной аэробики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501122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2500" dirty="0" smtClean="0"/>
              <a:t>Таким образом, в результате рассмотренного материала, можно сделать вывод, что для успешного и результативного проведения занятий по </a:t>
            </a:r>
            <a:r>
              <a:rPr lang="ru-RU" sz="2500" dirty="0" smtClean="0"/>
              <a:t>х</a:t>
            </a:r>
            <a:r>
              <a:rPr lang="ru-RU" sz="2500" dirty="0" smtClean="0"/>
              <a:t>ореографии и танцевальной аэробике необходимо соблюдать  все психолого-педагогические условия . </a:t>
            </a:r>
            <a:endParaRPr lang="ru-RU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243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  Программа «Танцевальная аэробика» хореографической направленности, адаптированная, составленная на основе базовых упражнений классической аэробики, адаптирована для детей и подростков в возрасте от 10-21 года.  </vt:lpstr>
      <vt:lpstr> Педагогическая целесообразность </vt:lpstr>
      <vt:lpstr>Слайд 4</vt:lpstr>
      <vt:lpstr>Слайд 5</vt:lpstr>
      <vt:lpstr>Слайд 6</vt:lpstr>
      <vt:lpstr>Таким образом, в результате рассмотренного материала, можно сделать вывод, что для успешного и результативного проведения занятий по хореографии и танцевальной аэробике необходимо соблюдать  все психолого-педагогические условия . </vt:lpstr>
    </vt:vector>
  </TitlesOfParts>
  <Company>ЦРТДЮ Черноморский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1</dc:creator>
  <cp:lastModifiedBy>Ученик 1</cp:lastModifiedBy>
  <cp:revision>16</cp:revision>
  <dcterms:created xsi:type="dcterms:W3CDTF">2015-03-13T13:24:50Z</dcterms:created>
  <dcterms:modified xsi:type="dcterms:W3CDTF">2015-03-16T09:17:16Z</dcterms:modified>
</cp:coreProperties>
</file>