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1B0A-4D79-4FA7-8117-B9083DF39A62}" type="datetimeFigureOut">
              <a:rPr lang="ru-RU" smtClean="0"/>
              <a:t>11.02.2008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4832-E83F-41DD-A81B-94EBD11D05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  <p:sndAc>
      <p:stSnd>
        <p:snd r:embed="rId1" name="coin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1B0A-4D79-4FA7-8117-B9083DF39A62}" type="datetimeFigureOut">
              <a:rPr lang="ru-RU" smtClean="0"/>
              <a:t>11.02.2008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4832-E83F-41DD-A81B-94EBD11D05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  <p:sndAc>
      <p:stSnd>
        <p:snd r:embed="rId1" name="coin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1B0A-4D79-4FA7-8117-B9083DF39A62}" type="datetimeFigureOut">
              <a:rPr lang="ru-RU" smtClean="0"/>
              <a:t>11.02.2008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4832-E83F-41DD-A81B-94EBD11D05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  <p:sndAc>
      <p:stSnd>
        <p:snd r:embed="rId1" name="coin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1B0A-4D79-4FA7-8117-B9083DF39A62}" type="datetimeFigureOut">
              <a:rPr lang="ru-RU" smtClean="0"/>
              <a:t>11.02.2008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4832-E83F-41DD-A81B-94EBD11D05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  <p:sndAc>
      <p:stSnd>
        <p:snd r:embed="rId1" name="coin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1B0A-4D79-4FA7-8117-B9083DF39A62}" type="datetimeFigureOut">
              <a:rPr lang="ru-RU" smtClean="0"/>
              <a:t>11.02.2008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4832-E83F-41DD-A81B-94EBD11D05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  <p:sndAc>
      <p:stSnd>
        <p:snd r:embed="rId1" name="coin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1B0A-4D79-4FA7-8117-B9083DF39A62}" type="datetimeFigureOut">
              <a:rPr lang="ru-RU" smtClean="0"/>
              <a:t>11.02.2008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4832-E83F-41DD-A81B-94EBD11D05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  <p:sndAc>
      <p:stSnd>
        <p:snd r:embed="rId1" name="coin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1B0A-4D79-4FA7-8117-B9083DF39A62}" type="datetimeFigureOut">
              <a:rPr lang="ru-RU" smtClean="0"/>
              <a:t>11.02.2008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4832-E83F-41DD-A81B-94EBD11D05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  <p:sndAc>
      <p:stSnd>
        <p:snd r:embed="rId1" name="coin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1B0A-4D79-4FA7-8117-B9083DF39A62}" type="datetimeFigureOut">
              <a:rPr lang="ru-RU" smtClean="0"/>
              <a:t>11.02.2008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4832-E83F-41DD-A81B-94EBD11D05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  <p:sndAc>
      <p:stSnd>
        <p:snd r:embed="rId1" name="coin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1B0A-4D79-4FA7-8117-B9083DF39A62}" type="datetimeFigureOut">
              <a:rPr lang="ru-RU" smtClean="0"/>
              <a:t>11.02.2008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4832-E83F-41DD-A81B-94EBD11D05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  <p:sndAc>
      <p:stSnd>
        <p:snd r:embed="rId1" name="coin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1B0A-4D79-4FA7-8117-B9083DF39A62}" type="datetimeFigureOut">
              <a:rPr lang="ru-RU" smtClean="0"/>
              <a:t>11.02.2008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4832-E83F-41DD-A81B-94EBD11D05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  <p:sndAc>
      <p:stSnd>
        <p:snd r:embed="rId1" name="coin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1B0A-4D79-4FA7-8117-B9083DF39A62}" type="datetimeFigureOut">
              <a:rPr lang="ru-RU" smtClean="0"/>
              <a:t>11.02.2008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4832-E83F-41DD-A81B-94EBD11D05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  <p:sndAc>
      <p:stSnd>
        <p:snd r:embed="rId1" name="coin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B1B0A-4D79-4FA7-8117-B9083DF39A62}" type="datetimeFigureOut">
              <a:rPr lang="ru-RU" smtClean="0"/>
              <a:t>11.02.2008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B4832-E83F-41DD-A81B-94EBD11D05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/>
    <p:sndAc>
      <p:stSnd>
        <p:snd r:embed="rId13" name="coin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3"/>
          <a:srcRect l="6998" r="3421" b="6667"/>
          <a:stretch>
            <a:fillRect/>
          </a:stretch>
        </p:blipFill>
        <p:spPr bwMode="auto">
          <a:xfrm>
            <a:off x="642910" y="142852"/>
            <a:ext cx="7858180" cy="650085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4214842"/>
          </a:xfrm>
        </p:spPr>
        <p:txBody>
          <a:bodyPr>
            <a:prstTxWarp prst="textInflateBottom">
              <a:avLst/>
            </a:prstTxWarp>
            <a:norm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Географическое положение Северной Америки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random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1"/>
            <a:ext cx="8229600" cy="2571768"/>
          </a:xfrm>
        </p:spPr>
        <p:txBody>
          <a:bodyPr/>
          <a:lstStyle/>
          <a:p>
            <a:pPr algn="just"/>
            <a:r>
              <a:rPr lang="ru-RU" b="1" u="sng" dirty="0" smtClean="0"/>
              <a:t>Антильские острова </a:t>
            </a:r>
            <a:r>
              <a:rPr lang="ru-RU" b="1" dirty="0" smtClean="0"/>
              <a:t>–это название происходит от греческого слова «анти» – </a:t>
            </a:r>
            <a:r>
              <a:rPr lang="ru-RU" b="1" i="1" dirty="0" smtClean="0"/>
              <a:t>против, впереди, против материка. </a:t>
            </a:r>
            <a:r>
              <a:rPr lang="ru-RU" b="1" dirty="0" smtClean="0"/>
              <a:t>Оно утвердилось за островами с начала </a:t>
            </a:r>
            <a:r>
              <a:rPr lang="en-US" b="1" dirty="0" smtClean="0">
                <a:latin typeface="Times New Roman"/>
                <a:cs typeface="Times New Roman"/>
              </a:rPr>
              <a:t>XVII</a:t>
            </a:r>
            <a:r>
              <a:rPr lang="ru-RU" b="1" dirty="0" smtClean="0">
                <a:latin typeface="Times New Roman"/>
                <a:cs typeface="Times New Roman"/>
              </a:rPr>
              <a:t> века.</a:t>
            </a:r>
            <a:endParaRPr lang="ru-RU" b="1" dirty="0"/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 l="2689" t="7381" b="32689"/>
          <a:stretch>
            <a:fillRect/>
          </a:stretch>
        </p:blipFill>
        <p:spPr bwMode="auto">
          <a:xfrm>
            <a:off x="642910" y="2714620"/>
            <a:ext cx="8143932" cy="39290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random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142876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Карибское</a:t>
            </a:r>
            <a:r>
              <a:rPr lang="ru-RU" sz="4000" dirty="0" smtClean="0"/>
              <a:t> море названо по имени индейцев </a:t>
            </a:r>
            <a:r>
              <a:rPr lang="ru-RU" sz="4000" dirty="0" err="1" smtClean="0"/>
              <a:t>карибов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 l="2689" t="20914" r="18317" b="32689"/>
          <a:stretch>
            <a:fillRect/>
          </a:stretch>
        </p:blipFill>
        <p:spPr bwMode="auto">
          <a:xfrm>
            <a:off x="571472" y="2171700"/>
            <a:ext cx="8143932" cy="42576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random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3"/>
          <a:srcRect t="18148" r="48512" b="4815"/>
          <a:stretch>
            <a:fillRect/>
          </a:stretch>
        </p:blipFill>
        <p:spPr bwMode="auto">
          <a:xfrm>
            <a:off x="4286248" y="785794"/>
            <a:ext cx="4643470" cy="57864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4214842" cy="4983179"/>
          </a:xfrm>
        </p:spPr>
        <p:txBody>
          <a:bodyPr/>
          <a:lstStyle/>
          <a:p>
            <a:pPr algn="just"/>
            <a:r>
              <a:rPr lang="ru-RU" b="1" dirty="0" smtClean="0"/>
              <a:t>Название </a:t>
            </a:r>
            <a:r>
              <a:rPr lang="ru-RU" b="1" u="sng" dirty="0" smtClean="0"/>
              <a:t>Мексиканского залива </a:t>
            </a:r>
            <a:r>
              <a:rPr lang="ru-RU" b="1" dirty="0" smtClean="0"/>
              <a:t>связано с государством Мексикой, которое, в свою очередь, названо по имени бога войны ацтеков – Мехитли.</a:t>
            </a:r>
            <a:endParaRPr lang="ru-RU" b="1" dirty="0"/>
          </a:p>
        </p:txBody>
      </p:sp>
    </p:spTree>
  </p:cSld>
  <p:clrMapOvr>
    <a:masterClrMapping/>
  </p:clrMapOvr>
  <p:transition spd="med">
    <p:random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3"/>
          <a:srcRect l="32162" r="16520" b="26271"/>
          <a:stretch>
            <a:fillRect/>
          </a:stretch>
        </p:blipFill>
        <p:spPr bwMode="auto">
          <a:xfrm>
            <a:off x="4357686" y="785794"/>
            <a:ext cx="4572000" cy="5357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5"/>
            <a:ext cx="4000528" cy="3429025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Слово </a:t>
            </a:r>
            <a:r>
              <a:rPr lang="ru-RU" b="1" u="sng" dirty="0" smtClean="0"/>
              <a:t>«Аляска» </a:t>
            </a:r>
            <a:r>
              <a:rPr lang="ru-RU" b="1" dirty="0" smtClean="0"/>
              <a:t>произошло от алеутского слова «алясках», что значит «большая земля».</a:t>
            </a:r>
            <a:endParaRPr lang="ru-RU" b="1" dirty="0"/>
          </a:p>
        </p:txBody>
      </p:sp>
    </p:spTree>
  </p:cSld>
  <p:clrMapOvr>
    <a:masterClrMapping/>
  </p:clrMapOvr>
  <p:transition spd="med">
    <p:random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3"/>
          <a:srcRect l="12269" t="3889" r="17983" b="8704"/>
          <a:stretch>
            <a:fillRect/>
          </a:stretch>
        </p:blipFill>
        <p:spPr bwMode="auto">
          <a:xfrm>
            <a:off x="4286248" y="357166"/>
            <a:ext cx="4643470" cy="628654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4071966" cy="5483245"/>
          </a:xfrm>
        </p:spPr>
        <p:txBody>
          <a:bodyPr/>
          <a:lstStyle/>
          <a:p>
            <a:r>
              <a:rPr lang="ru-RU" b="1" u="sng" dirty="0" smtClean="0"/>
              <a:t>Калифорния </a:t>
            </a:r>
            <a:r>
              <a:rPr lang="ru-RU" b="1" dirty="0" smtClean="0"/>
              <a:t>(буквально «горячий горн») названа так потому, что летом здесь бывает очень высокая температура воздуха.</a:t>
            </a:r>
            <a:endParaRPr lang="ru-RU" b="1" dirty="0"/>
          </a:p>
        </p:txBody>
      </p:sp>
    </p:spTree>
  </p:cSld>
  <p:clrMapOvr>
    <a:masterClrMapping/>
  </p:clrMapOvr>
  <p:transition spd="med">
    <p:random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3"/>
          <a:srcRect l="6998" r="3421" b="6667"/>
          <a:stretch>
            <a:fillRect/>
          </a:stretch>
        </p:blipFill>
        <p:spPr bwMode="auto">
          <a:xfrm>
            <a:off x="1500166" y="1571612"/>
            <a:ext cx="5715040" cy="50720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Итог урока. Домашнее задание.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smtClean="0">
                <a:latin typeface="Times New Roman"/>
                <a:cs typeface="Times New Roman"/>
              </a:rPr>
              <a:t>§ 51, работа с картами атласа.</a:t>
            </a:r>
            <a:endParaRPr lang="ru-RU" dirty="0"/>
          </a:p>
        </p:txBody>
      </p:sp>
    </p:spTree>
  </p:cSld>
  <p:clrMapOvr>
    <a:masterClrMapping/>
  </p:clrMapOvr>
  <p:transition spd="med">
    <p:random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prstTxWarp prst="textDeflateBottom">
              <a:avLst>
                <a:gd name="adj" fmla="val 75106"/>
              </a:avLst>
            </a:prstTxWarp>
            <a:normAutofit fontScale="90000"/>
          </a:bodyPr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572140"/>
          </a:xfrm>
        </p:spPr>
        <p:txBody>
          <a:bodyPr>
            <a:noAutofit/>
          </a:bodyPr>
          <a:lstStyle/>
          <a:p>
            <a:pPr marL="514350" indent="-514350" algn="just">
              <a:buAutoNum type="arabicParenR"/>
            </a:pPr>
            <a:r>
              <a:rPr lang="ru-RU" sz="4000" b="1" dirty="0" smtClean="0"/>
              <a:t>Определить географическое положение Северной Америки;</a:t>
            </a:r>
          </a:p>
          <a:p>
            <a:pPr marL="514350" indent="-514350" algn="just">
              <a:buNone/>
            </a:pPr>
            <a:r>
              <a:rPr lang="ru-RU" sz="4000" b="1" dirty="0" smtClean="0"/>
              <a:t>2) Описать особенности береговой линии Северной Америки;</a:t>
            </a:r>
          </a:p>
          <a:p>
            <a:pPr marL="514350" indent="-514350" algn="just">
              <a:buNone/>
            </a:pPr>
            <a:r>
              <a:rPr lang="ru-RU" sz="4000" b="1" dirty="0" smtClean="0"/>
              <a:t>3) Объяснить влияние ГП материка на его природу.</a:t>
            </a:r>
            <a:endParaRPr lang="ru-RU" sz="4000" b="1" dirty="0"/>
          </a:p>
        </p:txBody>
      </p:sp>
    </p:spTree>
  </p:cSld>
  <p:clrMapOvr>
    <a:masterClrMapping/>
  </p:clrMapOvr>
  <p:transition spd="med">
    <p:random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Изучение нового материала: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AutoNum type="arabicPeriod"/>
            </a:pPr>
            <a:r>
              <a:rPr lang="ru-RU" sz="3800" b="1" u="sng" dirty="0" smtClean="0"/>
              <a:t>Задание: </a:t>
            </a:r>
            <a:r>
              <a:rPr lang="ru-RU" sz="3800" b="1" dirty="0" smtClean="0"/>
              <a:t>используя глобус, физическую карту мира, физическую карту Северной Америки и план учебника, с. 311, дайте описание ГП материка.</a:t>
            </a:r>
          </a:p>
          <a:p>
            <a:pPr marL="514350" indent="-514350" algn="just">
              <a:buAutoNum type="arabicPeriod"/>
            </a:pPr>
            <a:r>
              <a:rPr lang="ru-RU" sz="3800" b="1" u="sng" dirty="0" smtClean="0"/>
              <a:t>Задание при работе на контурной карте: </a:t>
            </a:r>
          </a:p>
          <a:p>
            <a:pPr marL="514350" indent="-514350" algn="just">
              <a:buNone/>
            </a:pPr>
            <a:r>
              <a:rPr lang="ru-RU" sz="3800" b="1" dirty="0"/>
              <a:t> </a:t>
            </a:r>
            <a:r>
              <a:rPr lang="ru-RU" sz="3800" b="1" dirty="0" smtClean="0"/>
              <a:t>   1) указать и подписать крайние точки материка;</a:t>
            </a:r>
          </a:p>
          <a:p>
            <a:pPr marL="514350" indent="-514350" algn="just">
              <a:buNone/>
            </a:pPr>
            <a:r>
              <a:rPr lang="ru-RU" sz="3800" b="1" dirty="0"/>
              <a:t> </a:t>
            </a:r>
            <a:r>
              <a:rPr lang="ru-RU" sz="3800" b="1" dirty="0" smtClean="0"/>
              <a:t>   2) укажите в контурной карте элементы береговой линии.</a:t>
            </a:r>
          </a:p>
          <a:p>
            <a:pPr marL="514350" indent="-514350">
              <a:buNone/>
            </a:pPr>
            <a:r>
              <a:rPr lang="ru-RU" dirty="0" smtClean="0"/>
              <a:t>     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med">
    <p:random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3"/>
          <a:srcRect l="40299" t="3518" r="20746" b="10926"/>
          <a:stretch>
            <a:fillRect/>
          </a:stretch>
        </p:blipFill>
        <p:spPr bwMode="auto">
          <a:xfrm>
            <a:off x="5572132" y="1285860"/>
            <a:ext cx="3128967" cy="52864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prstTxWarp prst="textCanUp">
              <a:avLst>
                <a:gd name="adj" fmla="val 68328"/>
              </a:avLst>
            </a:prstTxWarp>
            <a:normAutofit/>
          </a:bodyPr>
          <a:lstStyle/>
          <a:p>
            <a:r>
              <a:rPr lang="ru-RU" sz="3200" b="1" dirty="0" smtClean="0"/>
              <a:t>История происхождения названий некоторых объектов береговой линии: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6143636" cy="4983179"/>
          </a:xfrm>
        </p:spPr>
        <p:txBody>
          <a:bodyPr>
            <a:noAutofit/>
          </a:bodyPr>
          <a:lstStyle/>
          <a:p>
            <a:r>
              <a:rPr lang="ru-RU" sz="4800" b="1" u="sng" dirty="0" smtClean="0">
                <a:solidFill>
                  <a:srgbClr val="004800"/>
                </a:solidFill>
              </a:rPr>
              <a:t>Гренландия</a:t>
            </a:r>
            <a:r>
              <a:rPr lang="ru-RU" sz="4800" dirty="0" smtClean="0">
                <a:solidFill>
                  <a:srgbClr val="004800"/>
                </a:solidFill>
              </a:rPr>
              <a:t> (по-датски «гренланд» – </a:t>
            </a:r>
            <a:r>
              <a:rPr lang="ru-RU" sz="4800" i="1" dirty="0" smtClean="0">
                <a:solidFill>
                  <a:srgbClr val="004800"/>
                </a:solidFill>
              </a:rPr>
              <a:t>зеленая страна</a:t>
            </a:r>
            <a:r>
              <a:rPr lang="ru-RU" sz="4800" dirty="0" smtClean="0">
                <a:solidFill>
                  <a:srgbClr val="004800"/>
                </a:solidFill>
              </a:rPr>
              <a:t>) открыта в </a:t>
            </a:r>
            <a:r>
              <a:rPr lang="en-US" sz="4800" dirty="0" smtClean="0">
                <a:solidFill>
                  <a:srgbClr val="004800"/>
                </a:solidFill>
                <a:latin typeface="Times New Roman"/>
                <a:cs typeface="Times New Roman"/>
              </a:rPr>
              <a:t>X</a:t>
            </a:r>
            <a:r>
              <a:rPr lang="ru-RU" sz="4800" dirty="0" smtClean="0">
                <a:solidFill>
                  <a:srgbClr val="004800"/>
                </a:solidFill>
                <a:latin typeface="Times New Roman"/>
                <a:cs typeface="Times New Roman"/>
              </a:rPr>
              <a:t> веке норманнскими викингами.</a:t>
            </a:r>
            <a:endParaRPr lang="ru-RU" sz="4800" dirty="0">
              <a:solidFill>
                <a:srgbClr val="004800"/>
              </a:solidFill>
            </a:endParaRPr>
          </a:p>
        </p:txBody>
      </p:sp>
    </p:spTree>
  </p:cSld>
  <p:clrMapOvr>
    <a:masterClrMapping/>
  </p:clrMapOvr>
  <p:transition spd="med">
    <p:random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3"/>
          <a:srcRect l="48784" t="36111" r="26120" b="30185"/>
          <a:stretch>
            <a:fillRect/>
          </a:stretch>
        </p:blipFill>
        <p:spPr bwMode="auto">
          <a:xfrm>
            <a:off x="4000496" y="857232"/>
            <a:ext cx="4929222" cy="56436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4143372" cy="5715040"/>
          </a:xfrm>
        </p:spPr>
        <p:txBody>
          <a:bodyPr>
            <a:normAutofit/>
          </a:bodyPr>
          <a:lstStyle/>
          <a:p>
            <a:pPr algn="just"/>
            <a:r>
              <a:rPr lang="ru-RU" sz="3600" b="1" u="sng" dirty="0" smtClean="0"/>
              <a:t>Гудзонов пролив</a:t>
            </a:r>
            <a:r>
              <a:rPr lang="ru-RU" sz="3600" b="1" dirty="0" smtClean="0"/>
              <a:t> назван по имени английского мореплавателя </a:t>
            </a:r>
            <a:r>
              <a:rPr lang="ru-RU" sz="3600" b="1" dirty="0"/>
              <a:t>Г</a:t>
            </a:r>
            <a:r>
              <a:rPr lang="ru-RU" sz="3600" b="1" dirty="0" smtClean="0"/>
              <a:t>удзона, открывшего залив в 1610 году.</a:t>
            </a:r>
            <a:endParaRPr lang="ru-RU" sz="3600" b="1" dirty="0"/>
          </a:p>
        </p:txBody>
      </p:sp>
    </p:spTree>
  </p:cSld>
  <p:clrMapOvr>
    <a:masterClrMapping/>
  </p:clrMapOvr>
  <p:transition spd="med">
    <p:random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4429124" cy="2857520"/>
          </a:xfrm>
        </p:spPr>
        <p:txBody>
          <a:bodyPr>
            <a:noAutofit/>
          </a:bodyPr>
          <a:lstStyle/>
          <a:p>
            <a:pPr algn="just"/>
            <a:r>
              <a:rPr lang="ru-RU" sz="4000" b="1" u="sng" dirty="0" smtClean="0"/>
              <a:t>Лабрадор</a:t>
            </a:r>
            <a:r>
              <a:rPr lang="ru-RU" sz="4000" b="1" dirty="0" smtClean="0"/>
              <a:t> в переводе с португальского означает «земледелец».</a:t>
            </a:r>
            <a:endParaRPr lang="ru-RU" sz="4000" b="1" dirty="0"/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 l="18716" t="3889" r="36364" b="31296"/>
          <a:stretch>
            <a:fillRect/>
          </a:stretch>
        </p:blipFill>
        <p:spPr bwMode="auto">
          <a:xfrm>
            <a:off x="4572000" y="357166"/>
            <a:ext cx="4357718" cy="621510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random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3"/>
          <a:srcRect l="48485" t="57222" r="12656" b="10000"/>
          <a:stretch>
            <a:fillRect/>
          </a:stretch>
        </p:blipFill>
        <p:spPr bwMode="auto">
          <a:xfrm>
            <a:off x="3929058" y="642918"/>
            <a:ext cx="5000660" cy="557216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14555"/>
            <a:ext cx="3929058" cy="2286016"/>
          </a:xfrm>
        </p:spPr>
        <p:txBody>
          <a:bodyPr/>
          <a:lstStyle/>
          <a:p>
            <a:pPr algn="just"/>
            <a:r>
              <a:rPr lang="ru-RU" b="1" u="sng" dirty="0" smtClean="0"/>
              <a:t>Ньюфаундленд</a:t>
            </a:r>
            <a:r>
              <a:rPr lang="ru-RU" b="1" dirty="0" smtClean="0"/>
              <a:t> по-английски – «вновь открытая земля».</a:t>
            </a:r>
            <a:endParaRPr lang="ru-RU" b="1" dirty="0"/>
          </a:p>
        </p:txBody>
      </p:sp>
    </p:spTree>
  </p:cSld>
  <p:clrMapOvr>
    <a:masterClrMapping/>
  </p:clrMapOvr>
  <p:transition spd="med">
    <p:random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3"/>
          <a:srcRect l="40029" t="3889" r="21875" b="13333"/>
          <a:stretch>
            <a:fillRect/>
          </a:stretch>
        </p:blipFill>
        <p:spPr bwMode="auto">
          <a:xfrm>
            <a:off x="4500562" y="285728"/>
            <a:ext cx="4429156" cy="62865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9"/>
            <a:ext cx="4286280" cy="2571768"/>
          </a:xfrm>
        </p:spPr>
        <p:txBody>
          <a:bodyPr/>
          <a:lstStyle/>
          <a:p>
            <a:pPr algn="just"/>
            <a:r>
              <a:rPr lang="ru-RU" b="1" u="sng" dirty="0" smtClean="0"/>
              <a:t>Флорида</a:t>
            </a:r>
            <a:r>
              <a:rPr lang="ru-RU" b="1" dirty="0" smtClean="0"/>
              <a:t> означает в переводе с испанского «</a:t>
            </a:r>
            <a:r>
              <a:rPr lang="ru-RU" b="1" i="1" dirty="0" smtClean="0"/>
              <a:t>цветущий».</a:t>
            </a:r>
            <a:endParaRPr lang="ru-RU" b="1" i="1" dirty="0"/>
          </a:p>
        </p:txBody>
      </p:sp>
    </p:spTree>
  </p:cSld>
  <p:clrMapOvr>
    <a:masterClrMapping/>
  </p:clrMapOvr>
  <p:transition spd="med">
    <p:random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3"/>
          <a:srcRect l="44324" t="77963" r="35925" b="12037"/>
          <a:stretch>
            <a:fillRect/>
          </a:stretch>
        </p:blipFill>
        <p:spPr bwMode="auto">
          <a:xfrm>
            <a:off x="5286380" y="1785925"/>
            <a:ext cx="3714776" cy="250033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4900618" cy="5126055"/>
          </a:xfrm>
        </p:spPr>
        <p:txBody>
          <a:bodyPr/>
          <a:lstStyle/>
          <a:p>
            <a:r>
              <a:rPr lang="ru-RU" b="1" dirty="0" smtClean="0"/>
              <a:t>Полуостров</a:t>
            </a:r>
            <a:r>
              <a:rPr lang="ru-RU" b="1" u="sng" dirty="0" smtClean="0"/>
              <a:t> Юкатан </a:t>
            </a:r>
            <a:r>
              <a:rPr lang="ru-RU" b="1" dirty="0" smtClean="0"/>
              <a:t>на языке местных индейцев значит «мы вас не понимаем» (так ответили первым европейцам, которые спросили: «как называется эта Земля?»)</a:t>
            </a:r>
            <a:endParaRPr lang="ru-RU" b="1" dirty="0"/>
          </a:p>
        </p:txBody>
      </p:sp>
    </p:spTree>
  </p:cSld>
  <p:clrMapOvr>
    <a:masterClrMapping/>
  </p:clrMapOvr>
  <p:transition spd="med">
    <p:random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298</Words>
  <Application>Microsoft Office PowerPoint</Application>
  <PresentationFormat>Экран (4:3)</PresentationFormat>
  <Paragraphs>25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Географическое положение Северной Америки</vt:lpstr>
      <vt:lpstr>Цели урока:</vt:lpstr>
      <vt:lpstr>Изучение нового материала:</vt:lpstr>
      <vt:lpstr>История происхождения названий некоторых объектов береговой линии: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Итог урока. Домашнее задание.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Географическое положение Северной Америки</dc:title>
  <dc:creator>ГАЛЯ</dc:creator>
  <cp:lastModifiedBy>ГАЛЯ</cp:lastModifiedBy>
  <cp:revision>9</cp:revision>
  <dcterms:created xsi:type="dcterms:W3CDTF">2008-02-11T03:48:29Z</dcterms:created>
  <dcterms:modified xsi:type="dcterms:W3CDTF">2008-02-11T05:13:53Z</dcterms:modified>
</cp:coreProperties>
</file>