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3" r:id="rId4"/>
    <p:sldId id="257" r:id="rId5"/>
    <p:sldId id="265" r:id="rId6"/>
    <p:sldId id="264" r:id="rId7"/>
    <p:sldId id="266" r:id="rId8"/>
    <p:sldId id="270" r:id="rId9"/>
    <p:sldId id="267" r:id="rId10"/>
    <p:sldId id="268" r:id="rId11"/>
    <p:sldId id="271" r:id="rId12"/>
    <p:sldId id="272" r:id="rId13"/>
    <p:sldId id="273" r:id="rId14"/>
    <p:sldId id="274"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50" autoAdjust="0"/>
    <p:restoredTop sz="94660"/>
  </p:normalViewPr>
  <p:slideViewPr>
    <p:cSldViewPr>
      <p:cViewPr>
        <p:scale>
          <a:sx n="50" d="100"/>
          <a:sy n="50" d="100"/>
        </p:scale>
        <p:origin x="-1524" y="-11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B5903B2-E3E2-4F7D-B11E-9ACAD8F75DBF}"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BA3304-5CDA-4B39-9499-D19A8E48FEBF}"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E2B8727-50F9-4BBC-B027-CC03A7564CBA}"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D742A4-224B-4561-8B91-7FD99F06336E}" type="slidenum">
              <a:rPr lang="ru-RU"/>
              <a:pPr>
                <a:defRPr/>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FEDA293-2CAA-4829-B862-3AACFFF6057F}"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2B2197-0128-472B-87D2-BC5DBF3CD07D}" type="slidenum">
              <a:rPr lang="ru-RU"/>
              <a:pPr>
                <a:defRPr/>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31BA43-5A8B-4603-AA03-B21BA63159CD}"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DC868F-B500-4C2D-9940-B8517DAC6B6A}" type="slidenum">
              <a:rPr lang="ru-RU"/>
              <a:pPr>
                <a:defRPr/>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2909EC4-E1BC-4DE9-A41E-C2C43AFDE60A}"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143BAE-C700-4D2E-9EA8-0915BFDD3A2A}" type="slidenum">
              <a:rPr lang="ru-RU"/>
              <a:pPr>
                <a:defRPr/>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B28470B-64B8-4001-A73A-803214601ECF}" type="datetimeFigureOut">
              <a:rPr lang="ru-RU"/>
              <a:pPr>
                <a:defRPr/>
              </a:pPr>
              <a:t>19.03.2015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B7FF1C-BE26-488F-AD2F-D651B5B08292}" type="slidenum">
              <a:rPr lang="ru-RU"/>
              <a:pPr>
                <a:defRPr/>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4BC9DC7-89D8-42FC-938D-C6AB4F0773D7}" type="datetimeFigureOut">
              <a:rPr lang="ru-RU"/>
              <a:pPr>
                <a:defRPr/>
              </a:pPr>
              <a:t>19.03.2015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782AD4B-B0C5-43DD-812A-9C1CB43EF116}" type="slidenum">
              <a:rPr lang="ru-RU"/>
              <a:pPr>
                <a:defRPr/>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E953177-1534-48F3-8704-C51694813EC2}" type="datetimeFigureOut">
              <a:rPr lang="ru-RU"/>
              <a:pPr>
                <a:defRPr/>
              </a:pPr>
              <a:t>19.03.2015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0D86C6C-F2D8-45A1-B77F-578813AD015E}" type="slidenum">
              <a:rPr lang="ru-RU"/>
              <a:pPr>
                <a:defRPr/>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2DCE13A-22B0-4880-81EB-A8C37F1EEBFC}" type="datetimeFigureOut">
              <a:rPr lang="ru-RU"/>
              <a:pPr>
                <a:defRPr/>
              </a:pPr>
              <a:t>19.03.2015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3F69EC5-EE8C-4533-938C-48732BA0DC0D}" type="slidenum">
              <a:rPr lang="ru-RU"/>
              <a:pPr>
                <a:defRPr/>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15E460-3C8E-4386-B4F2-918919D47A89}" type="datetimeFigureOut">
              <a:rPr lang="ru-RU"/>
              <a:pPr>
                <a:defRPr/>
              </a:pPr>
              <a:t>19.03.2015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307E6B-3D31-4BEF-8A9C-FBAEA4EF7889}" type="slidenum">
              <a:rPr lang="ru-RU"/>
              <a:pPr>
                <a:defRPr/>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BDEC9D6-83DC-4675-A68C-FFF81CCE8087}" type="datetimeFigureOut">
              <a:rPr lang="ru-RU"/>
              <a:pPr>
                <a:defRPr/>
              </a:pPr>
              <a:t>19.03.2015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5152913-3E06-4674-AD45-4DEFC8188C5E}" type="slidenum">
              <a:rPr lang="ru-RU"/>
              <a:pPr>
                <a:defRPr/>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7E76B6-5EB5-420D-85A6-C0E91077EA5F}" type="datetimeFigureOut">
              <a:rPr lang="ru-RU"/>
              <a:pPr>
                <a:defRPr/>
              </a:pPr>
              <a:t>19.03.2015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DF55A91-046B-4596-BF6C-046D377DD9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obesednik.ru/incident/20130823-70-let-kurskoi-bitve-5-vydayushchikhsya-faktov-ob-ognennoi-duge" TargetMode="External"/><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pedsovet.su/&#1096;&#1072;&#1073;&#1083;&#1086;&#1085;&#1099;%20&#1087;&#1088;&#1077;&#1079;&#1077;&#1085;&#1090;&#1072;&#1094;&#1080;&#1081;/" TargetMode="External"/><Relationship Id="rId4" Type="http://schemas.openxmlformats.org/officeDocument/2006/relationships/hyperlink" Target="http://yandex.ru/images/search?text=&#1092;&#1086;&#1090;&#1086;%20&#1082;&#1091;&#1088;&#1089;&#1082;&#1072;&#1103;%20&#1073;&#1080;&#1090;&#1074;&#1072;&amp;img" TargetMode="Externa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jpeg"/><Relationship Id="rId7" Type="http://schemas.openxmlformats.org/officeDocument/2006/relationships/slide" Target="slide4.xml"/><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12.xml"/><Relationship Id="rId5" Type="http://schemas.openxmlformats.org/officeDocument/2006/relationships/image" Target="../media/image11.png"/><Relationship Id="rId10" Type="http://schemas.openxmlformats.org/officeDocument/2006/relationships/slide" Target="slide10.xml"/><Relationship Id="rId4" Type="http://schemas.openxmlformats.org/officeDocument/2006/relationships/image" Target="../media/image8.png"/><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Рисунок 3" descr="Безимени-2.gif"/>
          <p:cNvPicPr>
            <a:picLocks noChangeAspect="1"/>
          </p:cNvPicPr>
          <p:nvPr/>
        </p:nvPicPr>
        <p:blipFill>
          <a:blip r:embed="rId3"/>
          <a:srcRect t="65331" r="59941"/>
          <a:stretch>
            <a:fillRect/>
          </a:stretch>
        </p:blipFill>
        <p:spPr bwMode="auto">
          <a:xfrm>
            <a:off x="5421313" y="-9525"/>
            <a:ext cx="3727450" cy="2581275"/>
          </a:xfrm>
          <a:prstGeom prst="rect">
            <a:avLst/>
          </a:prstGeom>
          <a:noFill/>
          <a:ln w="9525">
            <a:noFill/>
            <a:miter lim="800000"/>
            <a:headEnd/>
            <a:tailEnd/>
          </a:ln>
        </p:spPr>
      </p:pic>
      <p:sp>
        <p:nvSpPr>
          <p:cNvPr id="5" name="TextBox 4"/>
          <p:cNvSpPr txBox="1"/>
          <p:nvPr/>
        </p:nvSpPr>
        <p:spPr>
          <a:xfrm>
            <a:off x="571500" y="3714750"/>
            <a:ext cx="8786813" cy="830263"/>
          </a:xfrm>
          <a:prstGeom prst="rect">
            <a:avLst/>
          </a:prstGeom>
          <a:noFill/>
        </p:spPr>
        <p:txBody>
          <a:bodyPr>
            <a:spAutoFit/>
          </a:bodyPr>
          <a:lstStyle/>
          <a:p>
            <a:pPr>
              <a:defRPr/>
            </a:pPr>
            <a:r>
              <a:rPr lang="ru-RU" sz="4800" b="1" i="1" dirty="0">
                <a:solidFill>
                  <a:schemeClr val="bg1">
                    <a:lumMod val="95000"/>
                  </a:schemeClr>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5</a:t>
            </a:r>
            <a:r>
              <a:rPr lang="ru-RU" sz="3200" b="1" i="1" dirty="0">
                <a:solidFill>
                  <a:schemeClr val="bg1">
                    <a:lumMod val="95000"/>
                  </a:schemeClr>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 интересных фактов об </a:t>
            </a:r>
            <a:r>
              <a:rPr lang="ru-RU" sz="4000" b="1" i="1" dirty="0">
                <a:solidFill>
                  <a:schemeClr val="bg1">
                    <a:lumMod val="95000"/>
                  </a:schemeClr>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«огненной дуге»</a:t>
            </a:r>
          </a:p>
        </p:txBody>
      </p:sp>
      <p:pic>
        <p:nvPicPr>
          <p:cNvPr id="2052" name="Рисунок 24" descr="Я помню, я горжусь.gif"/>
          <p:cNvPicPr>
            <a:picLocks noChangeAspect="1"/>
          </p:cNvPicPr>
          <p:nvPr/>
        </p:nvPicPr>
        <p:blipFill>
          <a:blip r:embed="rId4" cstate="email"/>
          <a:srcRect/>
          <a:stretch>
            <a:fillRect/>
          </a:stretch>
        </p:blipFill>
        <p:spPr bwMode="auto">
          <a:xfrm>
            <a:off x="6273800" y="806450"/>
            <a:ext cx="1428750" cy="1428750"/>
          </a:xfrm>
          <a:prstGeom prst="rect">
            <a:avLst/>
          </a:prstGeom>
          <a:noFill/>
          <a:ln w="9525">
            <a:noFill/>
            <a:miter lim="800000"/>
            <a:headEnd/>
            <a:tailEnd/>
          </a:ln>
        </p:spPr>
      </p:pic>
      <p:sp>
        <p:nvSpPr>
          <p:cNvPr id="6" name="Прямоугольник 5"/>
          <p:cNvSpPr/>
          <p:nvPr/>
        </p:nvSpPr>
        <p:spPr>
          <a:xfrm>
            <a:off x="4814888" y="5453072"/>
            <a:ext cx="4143436" cy="1200329"/>
          </a:xfrm>
          <a:prstGeom prst="rect">
            <a:avLst/>
          </a:prstGeom>
          <a:blipFill dpi="0" rotWithShape="1">
            <a:blip r:embed="rId5" cstate="email">
              <a:alphaModFix amt="78000"/>
            </a:blip>
            <a:srcRect/>
            <a:stretch>
              <a:fillRect/>
            </a:stretch>
          </a:blipFill>
          <a:ln>
            <a:solidFill>
              <a:srgbClr val="FFFFFF"/>
            </a:solidFill>
          </a:ln>
          <a:scene3d>
            <a:camera prst="orthographicFront"/>
            <a:lightRig rig="threePt" dir="t"/>
          </a:scene3d>
          <a:sp3d>
            <a:bevelT prst="convex"/>
          </a:sp3d>
        </p:spPr>
        <p:txBody>
          <a:bodyPr>
            <a:spAutoFit/>
          </a:bodyPr>
          <a:lstStyle/>
          <a:p>
            <a:pPr>
              <a:defRPr/>
            </a:pPr>
            <a:r>
              <a:rPr lang="ru-RU" b="1" i="1" dirty="0">
                <a:effectLst>
                  <a:outerShdw blurRad="38100" dist="38100" dir="2700000" algn="tl">
                    <a:srgbClr val="000000">
                      <a:alpha val="43137"/>
                    </a:srgbClr>
                  </a:outerShdw>
                </a:effectLst>
                <a:latin typeface="Times New Roman" pitchFamily="18" charset="0"/>
                <a:cs typeface="Times New Roman" pitchFamily="18" charset="0"/>
              </a:rPr>
              <a:t>Казалось, было холодно цветам,</a:t>
            </a:r>
          </a:p>
          <a:p>
            <a:pPr>
              <a:defRPr/>
            </a:pPr>
            <a:r>
              <a:rPr lang="ru-RU" b="1" i="1" dirty="0">
                <a:effectLst>
                  <a:outerShdw blurRad="38100" dist="38100" dir="2700000" algn="tl">
                    <a:srgbClr val="000000">
                      <a:alpha val="43137"/>
                    </a:srgbClr>
                  </a:outerShdw>
                </a:effectLst>
                <a:latin typeface="Times New Roman" pitchFamily="18" charset="0"/>
                <a:cs typeface="Times New Roman" pitchFamily="18" charset="0"/>
              </a:rPr>
              <a:t>и от росы они слегка поблёкли.</a:t>
            </a:r>
          </a:p>
          <a:p>
            <a:pPr>
              <a:defRPr/>
            </a:pPr>
            <a:r>
              <a:rPr lang="ru-RU" b="1" i="1" dirty="0">
                <a:effectLst>
                  <a:outerShdw blurRad="38100" dist="38100" dir="2700000" algn="tl">
                    <a:srgbClr val="000000">
                      <a:alpha val="43137"/>
                    </a:srgbClr>
                  </a:outerShdw>
                </a:effectLst>
                <a:latin typeface="Times New Roman" pitchFamily="18" charset="0"/>
                <a:cs typeface="Times New Roman" pitchFamily="18" charset="0"/>
              </a:rPr>
              <a:t>Зарю, что шла по травам и кустам,</a:t>
            </a:r>
          </a:p>
          <a:p>
            <a:pPr>
              <a:defRPr/>
            </a:pPr>
            <a:r>
              <a:rPr lang="ru-RU" b="1" i="1" dirty="0">
                <a:effectLst>
                  <a:outerShdw blurRad="38100" dist="38100" dir="2700000" algn="tl">
                    <a:srgbClr val="000000">
                      <a:alpha val="43137"/>
                    </a:srgbClr>
                  </a:outerShdw>
                </a:effectLst>
                <a:latin typeface="Times New Roman" pitchFamily="18" charset="0"/>
                <a:cs typeface="Times New Roman" pitchFamily="18" charset="0"/>
              </a:rPr>
              <a:t>обшарили немецкие бинокли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Группа 8"/>
          <p:cNvGrpSpPr>
            <a:grpSpLocks/>
          </p:cNvGrpSpPr>
          <p:nvPr/>
        </p:nvGrpSpPr>
        <p:grpSpPr bwMode="auto">
          <a:xfrm>
            <a:off x="1500188" y="0"/>
            <a:ext cx="7643812" cy="6858000"/>
            <a:chOff x="1500188" y="0"/>
            <a:chExt cx="7643812" cy="6858000"/>
          </a:xfrm>
        </p:grpSpPr>
        <p:pic>
          <p:nvPicPr>
            <p:cNvPr id="11276"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11" name="Рисунок 10" descr="салют москва.png"/>
          <p:cNvPicPr>
            <a:picLocks noChangeAspect="1"/>
          </p:cNvPicPr>
          <p:nvPr/>
        </p:nvPicPr>
        <p:blipFill>
          <a:blip r:embed="rId3" cstate="email"/>
          <a:srcRect/>
          <a:stretch>
            <a:fillRect/>
          </a:stretch>
        </p:blipFill>
        <p:spPr>
          <a:xfrm>
            <a:off x="1824018" y="2809870"/>
            <a:ext cx="7071288" cy="3571900"/>
          </a:xfrm>
          <a:prstGeom prst="rect">
            <a:avLst/>
          </a:prstGeom>
          <a:ln>
            <a:noFill/>
          </a:ln>
          <a:effectLst>
            <a:softEdge rad="112500"/>
          </a:effectLst>
        </p:spPr>
      </p:pic>
      <p:sp>
        <p:nvSpPr>
          <p:cNvPr id="9" name="Прямоугольник 8"/>
          <p:cNvSpPr/>
          <p:nvPr/>
        </p:nvSpPr>
        <p:spPr>
          <a:xfrm>
            <a:off x="2070688" y="214290"/>
            <a:ext cx="6001774" cy="523220"/>
          </a:xfrm>
          <a:prstGeom prst="rect">
            <a:avLst/>
          </a:prstGeom>
        </p:spPr>
        <p:txBody>
          <a:bodyPr>
            <a:spAutoFit/>
          </a:bodyPr>
          <a:lstStyle/>
          <a:p>
            <a:pP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1-й Салют Победы</a:t>
            </a:r>
          </a:p>
        </p:txBody>
      </p:sp>
      <p:sp>
        <p:nvSpPr>
          <p:cNvPr id="11269" name="Прямоугольник 9"/>
          <p:cNvSpPr>
            <a:spLocks noChangeArrowheads="1"/>
          </p:cNvSpPr>
          <p:nvPr/>
        </p:nvSpPr>
        <p:spPr bwMode="auto">
          <a:xfrm>
            <a:off x="1785938" y="857250"/>
            <a:ext cx="7143750" cy="20320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12 июля советские войска начали контрнаступление по всему фронту. 5 августа они освободили города Орел и Белгород. 	Вечером 5 августа в честь этого крупного успеха в Москве впервые за два года войны был дан победный салют. После этого стало хорошей традицией возвещать артиллерийскими залпами о победах советской армии. А 23 августа освобождением Харькова завершилась битва на Курской дуге. </a:t>
            </a:r>
          </a:p>
        </p:txBody>
      </p:sp>
      <p:grpSp>
        <p:nvGrpSpPr>
          <p:cNvPr id="11270" name="Группа 11"/>
          <p:cNvGrpSpPr>
            <a:grpSpLocks/>
          </p:cNvGrpSpPr>
          <p:nvPr/>
        </p:nvGrpSpPr>
        <p:grpSpPr bwMode="auto">
          <a:xfrm>
            <a:off x="-14288" y="-26988"/>
            <a:ext cx="9174163" cy="6884988"/>
            <a:chOff x="-13648" y="-27296"/>
            <a:chExt cx="9173106" cy="6885296"/>
          </a:xfrm>
        </p:grpSpPr>
        <p:pic>
          <p:nvPicPr>
            <p:cNvPr id="11274" name="Рисунок 12"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11275"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0" name="Управляющая кнопка: настраиваемая 9">
            <a:hlinkClick r:id="" action="ppaction://hlinkshowjump?jump=nextslide"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ДАЛЕЕ</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Группа 8"/>
          <p:cNvGrpSpPr>
            <a:grpSpLocks/>
          </p:cNvGrpSpPr>
          <p:nvPr/>
        </p:nvGrpSpPr>
        <p:grpSpPr bwMode="auto">
          <a:xfrm>
            <a:off x="1500188" y="0"/>
            <a:ext cx="7643812" cy="6858000"/>
            <a:chOff x="1500188" y="0"/>
            <a:chExt cx="7643812" cy="6858000"/>
          </a:xfrm>
        </p:grpSpPr>
        <p:pic>
          <p:nvPicPr>
            <p:cNvPr id="12300"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11" name="Рисунок 10" descr="memorial-курск.gif"/>
          <p:cNvPicPr>
            <a:picLocks noChangeAspect="1"/>
          </p:cNvPicPr>
          <p:nvPr/>
        </p:nvPicPr>
        <p:blipFill>
          <a:blip r:embed="rId3"/>
          <a:srcRect b="16886"/>
          <a:stretch>
            <a:fillRect/>
          </a:stretch>
        </p:blipFill>
        <p:spPr>
          <a:xfrm>
            <a:off x="1857356" y="2143116"/>
            <a:ext cx="6929486" cy="4356759"/>
          </a:xfrm>
          <a:prstGeom prst="rect">
            <a:avLst/>
          </a:prstGeom>
          <a:ln>
            <a:noFill/>
          </a:ln>
          <a:effectLst>
            <a:softEdge rad="112500"/>
          </a:effectLst>
        </p:spPr>
      </p:pic>
      <p:sp>
        <p:nvSpPr>
          <p:cNvPr id="9" name="Прямоугольник 8"/>
          <p:cNvSpPr/>
          <p:nvPr/>
        </p:nvSpPr>
        <p:spPr>
          <a:xfrm>
            <a:off x="2070688" y="214290"/>
            <a:ext cx="6430402" cy="523220"/>
          </a:xfrm>
          <a:prstGeom prst="rect">
            <a:avLst/>
          </a:prstGeom>
        </p:spPr>
        <p:txBody>
          <a:bodyPr>
            <a:spAutoFit/>
          </a:bodyPr>
          <a:lstStyle/>
          <a:p>
            <a:pP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1-й Салют Победы</a:t>
            </a:r>
          </a:p>
        </p:txBody>
      </p:sp>
      <p:sp>
        <p:nvSpPr>
          <p:cNvPr id="12293" name="Прямоугольник 9"/>
          <p:cNvSpPr>
            <a:spLocks noChangeArrowheads="1"/>
          </p:cNvSpPr>
          <p:nvPr/>
        </p:nvSpPr>
        <p:spPr bwMode="auto">
          <a:xfrm>
            <a:off x="1785938" y="857250"/>
            <a:ext cx="7072312" cy="1200150"/>
          </a:xfrm>
          <a:prstGeom prst="rect">
            <a:avLst/>
          </a:prstGeom>
          <a:noFill/>
          <a:ln w="9525">
            <a:noFill/>
            <a:miter lim="800000"/>
            <a:headEnd/>
            <a:tailEnd/>
          </a:ln>
        </p:spPr>
        <p:txBody>
          <a:bodyPr>
            <a:spAutoFit/>
          </a:bodyPr>
          <a:lstStyle/>
          <a:p>
            <a:pPr defTabSz="536575"/>
            <a:r>
              <a:rPr lang="ru-RU">
                <a:latin typeface="Times New Roman" pitchFamily="18" charset="0"/>
                <a:cs typeface="Times New Roman" pitchFamily="18" charset="0"/>
              </a:rPr>
              <a:t>	За проявленные мужество и героизм свыше 100 тысяч советских воинов были награждены орденами и медалями. Историки считают, что Курская битва окончательно изменила ход Великой Отечественной войны в пользу Советского Союза.</a:t>
            </a:r>
          </a:p>
        </p:txBody>
      </p:sp>
      <p:grpSp>
        <p:nvGrpSpPr>
          <p:cNvPr id="12294" name="Группа 11"/>
          <p:cNvGrpSpPr>
            <a:grpSpLocks/>
          </p:cNvGrpSpPr>
          <p:nvPr/>
        </p:nvGrpSpPr>
        <p:grpSpPr bwMode="auto">
          <a:xfrm>
            <a:off x="-14288" y="-26988"/>
            <a:ext cx="9174163" cy="6884988"/>
            <a:chOff x="-13648" y="-27296"/>
            <a:chExt cx="9173106" cy="6885296"/>
          </a:xfrm>
        </p:grpSpPr>
        <p:pic>
          <p:nvPicPr>
            <p:cNvPr id="12298" name="Рисунок 12"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12299"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0" name="Управляющая кнопка: настраиваемая 9">
            <a:hlinkClick r:id="rId6" action="ppaction://hlinksldjump"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НАЗАД</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Группа 8"/>
          <p:cNvGrpSpPr>
            <a:grpSpLocks/>
          </p:cNvGrpSpPr>
          <p:nvPr/>
        </p:nvGrpSpPr>
        <p:grpSpPr bwMode="auto">
          <a:xfrm>
            <a:off x="1500188" y="0"/>
            <a:ext cx="7643812" cy="6858000"/>
            <a:chOff x="1500188" y="0"/>
            <a:chExt cx="7643812" cy="6858000"/>
          </a:xfrm>
        </p:grpSpPr>
        <p:pic>
          <p:nvPicPr>
            <p:cNvPr id="13324"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9" name="Рисунок 3" descr="123.jpg"/>
          <p:cNvPicPr>
            <a:picLocks noChangeAspect="1"/>
          </p:cNvPicPr>
          <p:nvPr/>
        </p:nvPicPr>
        <p:blipFill>
          <a:blip r:embed="rId3"/>
          <a:srcRect t="13045"/>
          <a:stretch>
            <a:fillRect/>
          </a:stretch>
        </p:blipFill>
        <p:spPr bwMode="auto">
          <a:xfrm flipH="1">
            <a:off x="1857356" y="2294366"/>
            <a:ext cx="7072362" cy="4162317"/>
          </a:xfrm>
          <a:prstGeom prst="rect">
            <a:avLst/>
          </a:prstGeom>
          <a:ln>
            <a:noFill/>
          </a:ln>
          <a:effectLst>
            <a:softEdge rad="112500"/>
          </a:effectLst>
        </p:spPr>
      </p:pic>
      <p:sp>
        <p:nvSpPr>
          <p:cNvPr id="8" name="Прямоугольник 7"/>
          <p:cNvSpPr/>
          <p:nvPr/>
        </p:nvSpPr>
        <p:spPr>
          <a:xfrm>
            <a:off x="2070688" y="214290"/>
            <a:ext cx="5787460" cy="523220"/>
          </a:xfrm>
          <a:prstGeom prst="rect">
            <a:avLst/>
          </a:prstGeom>
        </p:spPr>
        <p:txBody>
          <a:bodyPr>
            <a:spAutoFit/>
          </a:bodyPr>
          <a:lstStyle/>
          <a:p>
            <a:pP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Зарыть топор войны</a:t>
            </a:r>
          </a:p>
        </p:txBody>
      </p:sp>
      <p:sp>
        <p:nvSpPr>
          <p:cNvPr id="13317" name="Прямоугольник 9"/>
          <p:cNvSpPr>
            <a:spLocks noChangeArrowheads="1"/>
          </p:cNvSpPr>
          <p:nvPr/>
        </p:nvSpPr>
        <p:spPr bwMode="auto">
          <a:xfrm>
            <a:off x="1928813" y="785813"/>
            <a:ext cx="7000875" cy="1477962"/>
          </a:xfrm>
          <a:prstGeom prst="rect">
            <a:avLst/>
          </a:prstGeom>
          <a:noFill/>
          <a:ln w="9525">
            <a:noFill/>
            <a:miter lim="800000"/>
            <a:headEnd/>
            <a:tailEnd/>
          </a:ln>
        </p:spPr>
        <p:txBody>
          <a:bodyPr>
            <a:spAutoFit/>
          </a:bodyPr>
          <a:lstStyle/>
          <a:p>
            <a:pPr algn="just" defTabSz="536575"/>
            <a:r>
              <a:rPr lang="ru-RU">
                <a:latin typeface="Times New Roman" pitchFamily="18" charset="0"/>
                <a:cs typeface="Times New Roman" pitchFamily="18" charset="0"/>
              </a:rPr>
              <a:t>	Четыре года назад на многострадальной курской земле открыли большое кладбище для захоронения немецких солдат. Хоронили останки более 21 тысячи военнослужащих немецкие студенты-волонтеры, а местные власти за счет немецкой стороны возвели в соседнем Беседино новую школу и отремонтировали дороги. </a:t>
            </a:r>
          </a:p>
        </p:txBody>
      </p:sp>
      <p:grpSp>
        <p:nvGrpSpPr>
          <p:cNvPr id="13318" name="Группа 11"/>
          <p:cNvGrpSpPr>
            <a:grpSpLocks/>
          </p:cNvGrpSpPr>
          <p:nvPr/>
        </p:nvGrpSpPr>
        <p:grpSpPr bwMode="auto">
          <a:xfrm>
            <a:off x="-14288" y="-26988"/>
            <a:ext cx="9174163" cy="6884988"/>
            <a:chOff x="-13648" y="-27296"/>
            <a:chExt cx="9173106" cy="6885296"/>
          </a:xfrm>
        </p:grpSpPr>
        <p:pic>
          <p:nvPicPr>
            <p:cNvPr id="13322" name="Рисунок 12"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13323"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1" name="Управляющая кнопка: настраиваемая 10">
            <a:hlinkClick r:id="" action="ppaction://hlinkshowjump?jump=nextslide"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ДАЛЕЕ</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Группа 8"/>
          <p:cNvGrpSpPr>
            <a:grpSpLocks/>
          </p:cNvGrpSpPr>
          <p:nvPr/>
        </p:nvGrpSpPr>
        <p:grpSpPr bwMode="auto">
          <a:xfrm>
            <a:off x="1500188" y="0"/>
            <a:ext cx="7643812" cy="6858000"/>
            <a:chOff x="1500188" y="0"/>
            <a:chExt cx="7643812" cy="6858000"/>
          </a:xfrm>
        </p:grpSpPr>
        <p:pic>
          <p:nvPicPr>
            <p:cNvPr id="14348"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8" name="Прямоугольник 7"/>
          <p:cNvSpPr/>
          <p:nvPr/>
        </p:nvSpPr>
        <p:spPr>
          <a:xfrm>
            <a:off x="2070688" y="214290"/>
            <a:ext cx="5930336" cy="523220"/>
          </a:xfrm>
          <a:prstGeom prst="rect">
            <a:avLst/>
          </a:prstGeom>
        </p:spPr>
        <p:txBody>
          <a:bodyPr>
            <a:spAutoFit/>
          </a:bodyPr>
          <a:lstStyle/>
          <a:p>
            <a:pP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Зарыть топор войны</a:t>
            </a:r>
          </a:p>
        </p:txBody>
      </p:sp>
      <p:sp>
        <p:nvSpPr>
          <p:cNvPr id="14340" name="Прямоугольник 8"/>
          <p:cNvSpPr>
            <a:spLocks noChangeArrowheads="1"/>
          </p:cNvSpPr>
          <p:nvPr/>
        </p:nvSpPr>
        <p:spPr bwMode="auto">
          <a:xfrm>
            <a:off x="1857375" y="785813"/>
            <a:ext cx="6929438" cy="2032000"/>
          </a:xfrm>
          <a:prstGeom prst="rect">
            <a:avLst/>
          </a:prstGeom>
          <a:noFill/>
          <a:ln w="9525">
            <a:noFill/>
            <a:miter lim="800000"/>
            <a:headEnd/>
            <a:tailEnd/>
          </a:ln>
        </p:spPr>
        <p:txBody>
          <a:bodyPr>
            <a:spAutoFit/>
          </a:bodyPr>
          <a:lstStyle/>
          <a:p>
            <a:pPr algn="just">
              <a:tabLst>
                <a:tab pos="536575" algn="l"/>
              </a:tabLst>
            </a:pPr>
            <a:r>
              <a:rPr lang="ru-RU">
                <a:latin typeface="Times New Roman" pitchFamily="18" charset="0"/>
                <a:cs typeface="Times New Roman" pitchFamily="18" charset="0"/>
              </a:rPr>
              <a:t>	Этому знаковому событию предшествовала активная кампания коммунистов, выступавших против создания мемориального комплекса для фашистов. Однако, как выразился один из российских ветеранов Курской битвы, появление такого кладбища является «залогом того, что мы никогда больше не будем воевать». Если мы начали хоронить бывших врагов, то можно надеяться, что до противостояния с ними дело больше никогда не дойдёт.</a:t>
            </a:r>
          </a:p>
        </p:txBody>
      </p:sp>
      <p:pic>
        <p:nvPicPr>
          <p:cNvPr id="11" name="Picture 5"/>
          <p:cNvPicPr>
            <a:picLocks noChangeAspect="1" noChangeArrowheads="1"/>
          </p:cNvPicPr>
          <p:nvPr/>
        </p:nvPicPr>
        <p:blipFill>
          <a:blip r:embed="rId3"/>
          <a:srcRect t="10739" b="7159"/>
          <a:stretch>
            <a:fillRect/>
          </a:stretch>
        </p:blipFill>
        <p:spPr bwMode="auto">
          <a:xfrm>
            <a:off x="2081194" y="2792886"/>
            <a:ext cx="6643734" cy="3600083"/>
          </a:xfrm>
          <a:prstGeom prst="rect">
            <a:avLst/>
          </a:prstGeom>
          <a:ln>
            <a:noFill/>
          </a:ln>
          <a:effectLst>
            <a:softEdge rad="112500"/>
          </a:effectLst>
        </p:spPr>
      </p:pic>
      <p:grpSp>
        <p:nvGrpSpPr>
          <p:cNvPr id="14342" name="Группа 11"/>
          <p:cNvGrpSpPr>
            <a:grpSpLocks/>
          </p:cNvGrpSpPr>
          <p:nvPr/>
        </p:nvGrpSpPr>
        <p:grpSpPr bwMode="auto">
          <a:xfrm>
            <a:off x="-14288" y="-26988"/>
            <a:ext cx="9158288" cy="6884988"/>
            <a:chOff x="-13648" y="-27296"/>
            <a:chExt cx="9173106" cy="6885296"/>
          </a:xfrm>
        </p:grpSpPr>
        <p:pic>
          <p:nvPicPr>
            <p:cNvPr id="14346" name="Рисунок 12"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14347"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2" name="Управляющая кнопка: настраиваемая 11">
            <a:hlinkClick r:id="" action="ppaction://hlinkshowjump?jump=nextslide"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ДАЛЕЕ</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31950" y="0"/>
            <a:ext cx="7512050" cy="6858000"/>
          </a:xfrm>
          <a:prstGeom prst="rect">
            <a:avLst/>
          </a:prstGeom>
          <a:noFill/>
          <a:ln w="9525">
            <a:noFill/>
            <a:miter lim="800000"/>
            <a:headEnd/>
            <a:tailEnd/>
          </a:ln>
        </p:spPr>
      </p:pic>
      <p:sp>
        <p:nvSpPr>
          <p:cNvPr id="23" name="Прямоугольник 22"/>
          <p:cNvSpPr/>
          <p:nvPr/>
        </p:nvSpPr>
        <p:spPr bwMode="auto">
          <a:xfrm>
            <a:off x="151923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64" name="Прямоугольник 1"/>
          <p:cNvSpPr>
            <a:spLocks noChangeArrowheads="1"/>
          </p:cNvSpPr>
          <p:nvPr/>
        </p:nvSpPr>
        <p:spPr bwMode="auto">
          <a:xfrm>
            <a:off x="2103438" y="1143000"/>
            <a:ext cx="7040562" cy="1754188"/>
          </a:xfrm>
          <a:prstGeom prst="rect">
            <a:avLst/>
          </a:prstGeom>
          <a:noFill/>
          <a:ln w="9525">
            <a:noFill/>
            <a:miter lim="800000"/>
            <a:headEnd/>
            <a:tailEnd/>
          </a:ln>
        </p:spPr>
        <p:txBody>
          <a:bodyPr>
            <a:spAutoFit/>
          </a:bodyPr>
          <a:lstStyle/>
          <a:p>
            <a:pPr marL="342900" indent="-342900">
              <a:buFontTx/>
              <a:buAutoNum type="arabicPeriod"/>
              <a:defRPr/>
            </a:pPr>
            <a:r>
              <a:rPr lang="en-US" dirty="0">
                <a:latin typeface="Times New Roman" pitchFamily="18" charset="0"/>
                <a:cs typeface="Times New Roman" pitchFamily="18" charset="0"/>
                <a:hlinkClick r:id="rId3"/>
              </a:rPr>
              <a:t>http://sobesednik.ru/incident/20130823-70-let-kurskoi-bitve-5-</a:t>
            </a:r>
            <a:endParaRPr lang="ru-RU" dirty="0">
              <a:latin typeface="Times New Roman" pitchFamily="18" charset="0"/>
              <a:cs typeface="Times New Roman" pitchFamily="18" charset="0"/>
              <a:hlinkClick r:id="rId3"/>
            </a:endParaRPr>
          </a:p>
          <a:p>
            <a:pPr marL="342900" indent="-342900">
              <a:defRPr/>
            </a:pPr>
            <a:r>
              <a:rPr lang="en-US" dirty="0" err="1">
                <a:latin typeface="Times New Roman" pitchFamily="18" charset="0"/>
                <a:cs typeface="Times New Roman" pitchFamily="18" charset="0"/>
                <a:hlinkClick r:id="rId3"/>
              </a:rPr>
              <a:t>vydayushchikhsya</a:t>
            </a:r>
            <a:r>
              <a:rPr lang="en-US" dirty="0">
                <a:latin typeface="Times New Roman" pitchFamily="18" charset="0"/>
                <a:cs typeface="Times New Roman" pitchFamily="18" charset="0"/>
                <a:hlinkClick r:id="rId3"/>
              </a:rPr>
              <a:t>-</a:t>
            </a:r>
            <a:r>
              <a:rPr lang="en-US" dirty="0" err="1">
                <a:latin typeface="Times New Roman" pitchFamily="18" charset="0"/>
                <a:cs typeface="Times New Roman" pitchFamily="18" charset="0"/>
                <a:hlinkClick r:id="rId3"/>
              </a:rPr>
              <a:t>faktov</a:t>
            </a:r>
            <a:r>
              <a:rPr lang="en-US" dirty="0">
                <a:latin typeface="Times New Roman" pitchFamily="18" charset="0"/>
                <a:cs typeface="Times New Roman" pitchFamily="18" charset="0"/>
                <a:hlinkClick r:id="rId3"/>
              </a:rPr>
              <a:t>-ob-</a:t>
            </a:r>
            <a:r>
              <a:rPr lang="en-US" dirty="0" err="1">
                <a:latin typeface="Times New Roman" pitchFamily="18" charset="0"/>
                <a:cs typeface="Times New Roman" pitchFamily="18" charset="0"/>
                <a:hlinkClick r:id="rId3"/>
              </a:rPr>
              <a:t>ognennoi</a:t>
            </a:r>
            <a:r>
              <a:rPr lang="en-US" dirty="0">
                <a:latin typeface="Times New Roman" pitchFamily="18" charset="0"/>
                <a:cs typeface="Times New Roman" pitchFamily="18" charset="0"/>
                <a:hlinkClick r:id="rId3"/>
              </a:rPr>
              <a:t>-</a:t>
            </a:r>
            <a:r>
              <a:rPr lang="en-US" dirty="0" err="1">
                <a:latin typeface="Times New Roman" pitchFamily="18" charset="0"/>
                <a:cs typeface="Times New Roman" pitchFamily="18" charset="0"/>
                <a:hlinkClick r:id="rId3"/>
              </a:rPr>
              <a:t>duge</a:t>
            </a:r>
            <a:endParaRPr lang="ru-RU" dirty="0">
              <a:latin typeface="Times New Roman" pitchFamily="18" charset="0"/>
              <a:cs typeface="Times New Roman" pitchFamily="18" charset="0"/>
            </a:endParaRPr>
          </a:p>
          <a:p>
            <a:pPr>
              <a:defRPr/>
            </a:pPr>
            <a:endParaRPr lang="ru-RU" dirty="0">
              <a:latin typeface="Times New Roman" pitchFamily="18" charset="0"/>
              <a:cs typeface="Times New Roman" pitchFamily="18" charset="0"/>
            </a:endParaRPr>
          </a:p>
          <a:p>
            <a:pPr>
              <a:defRPr/>
            </a:pPr>
            <a:r>
              <a:rPr lang="ru-RU" dirty="0">
                <a:latin typeface="Times New Roman" pitchFamily="18" charset="0"/>
                <a:cs typeface="Times New Roman" pitchFamily="18" charset="0"/>
              </a:rPr>
              <a:t>2. </a:t>
            </a:r>
            <a:r>
              <a:rPr lang="en-US" dirty="0">
                <a:latin typeface="Times New Roman" pitchFamily="18" charset="0"/>
                <a:cs typeface="Times New Roman" pitchFamily="18" charset="0"/>
                <a:hlinkClick r:id="rId4"/>
              </a:rPr>
              <a:t>http://yandex.ru/images/search?text=</a:t>
            </a:r>
            <a:r>
              <a:rPr lang="ru-RU" dirty="0">
                <a:latin typeface="Times New Roman" pitchFamily="18" charset="0"/>
                <a:cs typeface="Times New Roman" pitchFamily="18" charset="0"/>
                <a:hlinkClick r:id="rId4"/>
              </a:rPr>
              <a:t>фото%20курская%20битва&amp;</a:t>
            </a:r>
            <a:r>
              <a:rPr lang="en-US" dirty="0" err="1">
                <a:latin typeface="Times New Roman" pitchFamily="18" charset="0"/>
                <a:cs typeface="Times New Roman" pitchFamily="18" charset="0"/>
                <a:hlinkClick r:id="rId4"/>
              </a:rPr>
              <a:t>img</a:t>
            </a:r>
            <a:r>
              <a:rPr lang="ru-RU" dirty="0">
                <a:latin typeface="Times New Roman" pitchFamily="18" charset="0"/>
                <a:cs typeface="Times New Roman" pitchFamily="18" charset="0"/>
              </a:rPr>
              <a:t> </a:t>
            </a:r>
          </a:p>
          <a:p>
            <a:pPr>
              <a:defRPr/>
            </a:pPr>
            <a:endParaRPr lang="ru-RU" dirty="0">
              <a:latin typeface="Times New Roman" pitchFamily="18" charset="0"/>
              <a:cs typeface="Times New Roman" pitchFamily="18" charset="0"/>
            </a:endParaRPr>
          </a:p>
          <a:p>
            <a:pPr>
              <a:defRPr/>
            </a:pPr>
            <a:r>
              <a:rPr lang="ru-RU" dirty="0">
                <a:latin typeface="Times New Roman" pitchFamily="18" charset="0"/>
                <a:cs typeface="Times New Roman" pitchFamily="18" charset="0"/>
              </a:rPr>
              <a:t>3. </a:t>
            </a:r>
            <a:r>
              <a:rPr lang="ru-RU" dirty="0">
                <a:latin typeface="Times New Roman" pitchFamily="18" charset="0"/>
                <a:cs typeface="Times New Roman" pitchFamily="18" charset="0"/>
                <a:hlinkClick r:id="rId5"/>
              </a:rPr>
              <a:t>http://pedsovet.su/шаблоны презентаций/</a:t>
            </a:r>
            <a:r>
              <a:rPr lang="ru-RU" dirty="0">
                <a:latin typeface="Times New Roman" pitchFamily="18" charset="0"/>
                <a:cs typeface="Times New Roman" pitchFamily="18" charset="0"/>
              </a:rPr>
              <a:t> </a:t>
            </a:r>
          </a:p>
        </p:txBody>
      </p:sp>
      <p:pic>
        <p:nvPicPr>
          <p:cNvPr id="10" name="Рисунок 9" descr="444444444444.jpg"/>
          <p:cNvPicPr>
            <a:picLocks noChangeAspect="1"/>
          </p:cNvPicPr>
          <p:nvPr/>
        </p:nvPicPr>
        <p:blipFill>
          <a:blip r:embed="rId6"/>
          <a:srcRect t="52574"/>
          <a:stretch>
            <a:fillRect/>
          </a:stretch>
        </p:blipFill>
        <p:spPr>
          <a:xfrm>
            <a:off x="1857356" y="3500438"/>
            <a:ext cx="7026015" cy="1947876"/>
          </a:xfrm>
          <a:prstGeom prst="rect">
            <a:avLst/>
          </a:prstGeom>
          <a:ln>
            <a:noFill/>
          </a:ln>
          <a:effectLst>
            <a:softEdge rad="112500"/>
          </a:effectLst>
        </p:spPr>
      </p:pic>
      <p:sp>
        <p:nvSpPr>
          <p:cNvPr id="14" name="Прямоугольник 13"/>
          <p:cNvSpPr/>
          <p:nvPr/>
        </p:nvSpPr>
        <p:spPr>
          <a:xfrm>
            <a:off x="2070688" y="214290"/>
            <a:ext cx="5930336" cy="523220"/>
          </a:xfrm>
          <a:prstGeom prst="rect">
            <a:avLst/>
          </a:prstGeom>
        </p:spPr>
        <p:txBody>
          <a:bodyPr>
            <a:spAutoFit/>
          </a:bodyPr>
          <a:lstStyle/>
          <a:p>
            <a:pP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Интернет источники:</a:t>
            </a:r>
          </a:p>
        </p:txBody>
      </p:sp>
      <p:grpSp>
        <p:nvGrpSpPr>
          <p:cNvPr id="15367" name="Группа 11"/>
          <p:cNvGrpSpPr>
            <a:grpSpLocks/>
          </p:cNvGrpSpPr>
          <p:nvPr/>
        </p:nvGrpSpPr>
        <p:grpSpPr bwMode="auto">
          <a:xfrm>
            <a:off x="-14288" y="-26988"/>
            <a:ext cx="9158288" cy="6884988"/>
            <a:chOff x="-13648" y="-27296"/>
            <a:chExt cx="9173106" cy="6885296"/>
          </a:xfrm>
        </p:grpSpPr>
        <p:pic>
          <p:nvPicPr>
            <p:cNvPr id="15371" name="Рисунок 12" descr="огненная дуга копия.gif"/>
            <p:cNvPicPr>
              <a:picLocks noChangeAspect="1"/>
            </p:cNvPicPr>
            <p:nvPr/>
          </p:nvPicPr>
          <p:blipFill>
            <a:blip r:embed="rId7"/>
            <a:srcRect r="9572"/>
            <a:stretch>
              <a:fillRect/>
            </a:stretch>
          </p:blipFill>
          <p:spPr bwMode="auto">
            <a:xfrm>
              <a:off x="-13648" y="-27296"/>
              <a:ext cx="9173106" cy="6885296"/>
            </a:xfrm>
            <a:prstGeom prst="rect">
              <a:avLst/>
            </a:prstGeom>
            <a:noFill/>
            <a:ln w="9525">
              <a:noFill/>
              <a:miter lim="800000"/>
              <a:headEnd/>
              <a:tailEnd/>
            </a:ln>
          </p:spPr>
        </p:pic>
        <p:pic>
          <p:nvPicPr>
            <p:cNvPr id="15372" name="Рисунок 24" descr="Я помню, я горжусь.gif"/>
            <p:cNvPicPr>
              <a:picLocks noChangeAspect="1"/>
            </p:cNvPicPr>
            <p:nvPr/>
          </p:nvPicPr>
          <p:blipFill>
            <a:blip r:embed="rId8" cstate="email"/>
            <a:srcRect/>
            <a:stretch>
              <a:fillRect/>
            </a:stretch>
          </p:blipFill>
          <p:spPr bwMode="auto">
            <a:xfrm>
              <a:off x="950268" y="5052065"/>
              <a:ext cx="1492239" cy="1438275"/>
            </a:xfrm>
            <a:prstGeom prst="rect">
              <a:avLst/>
            </a:prstGeom>
            <a:noFill/>
            <a:ln w="9525">
              <a:noFill/>
              <a:miter lim="800000"/>
              <a:headEnd/>
              <a:tailEnd/>
            </a:ln>
          </p:spPr>
        </p:pic>
      </p:grpSp>
      <p:sp>
        <p:nvSpPr>
          <p:cNvPr id="18" name="Управляющая кнопка: настраиваемая 17">
            <a:hlinkClick r:id="rId9" action="ppaction://hlinksldjump"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НАЗАД</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Группа 8"/>
          <p:cNvGrpSpPr>
            <a:grpSpLocks/>
          </p:cNvGrpSpPr>
          <p:nvPr/>
        </p:nvGrpSpPr>
        <p:grpSpPr bwMode="auto">
          <a:xfrm>
            <a:off x="1500188" y="0"/>
            <a:ext cx="7643812" cy="6858000"/>
            <a:chOff x="1500188" y="0"/>
            <a:chExt cx="7643812" cy="6858000"/>
          </a:xfrm>
        </p:grpSpPr>
        <p:pic>
          <p:nvPicPr>
            <p:cNvPr id="3083"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11" name="Прямоугольник 10"/>
          <p:cNvSpPr/>
          <p:nvPr/>
        </p:nvSpPr>
        <p:spPr>
          <a:xfrm>
            <a:off x="4419598" y="5143512"/>
            <a:ext cx="4572032" cy="1200329"/>
          </a:xfrm>
          <a:prstGeom prst="rect">
            <a:avLst/>
          </a:prstGeom>
          <a:blipFill>
            <a:blip r:embed="rId3" cstate="email"/>
            <a:stretch>
              <a:fillRect/>
            </a:stretch>
          </a:blipFill>
          <a:ln>
            <a:solidFill>
              <a:srgbClr val="FFFFFF"/>
            </a:solidFill>
          </a:ln>
          <a:scene3d>
            <a:camera prst="orthographicFront"/>
            <a:lightRig rig="threePt" dir="t"/>
          </a:scene3d>
          <a:sp3d>
            <a:bevelT prst="convex"/>
          </a:sp3d>
        </p:spPr>
        <p:txBody>
          <a:bodyPr>
            <a:spAutoFit/>
          </a:bodyPr>
          <a:lstStyle/>
          <a:p>
            <a:pPr>
              <a:defRPr/>
            </a:pPr>
            <a:r>
              <a:rPr lang="ru-RU" dirty="0">
                <a:solidFill>
                  <a:schemeClr val="tx1">
                    <a:lumMod val="85000"/>
                    <a:lumOff val="15000"/>
                  </a:schemeClr>
                </a:solidFill>
                <a:latin typeface="Times New Roman" pitchFamily="18" charset="0"/>
                <a:cs typeface="Times New Roman" pitchFamily="18" charset="0"/>
              </a:rPr>
              <a:t>Автор: </a:t>
            </a:r>
            <a:r>
              <a:rPr lang="ru-RU" dirty="0" err="1">
                <a:solidFill>
                  <a:schemeClr val="tx1">
                    <a:lumMod val="85000"/>
                    <a:lumOff val="15000"/>
                  </a:schemeClr>
                </a:solidFill>
                <a:latin typeface="Times New Roman" pitchFamily="18" charset="0"/>
                <a:cs typeface="Times New Roman" pitchFamily="18" charset="0"/>
              </a:rPr>
              <a:t>Прибылова</a:t>
            </a:r>
            <a:r>
              <a:rPr lang="ru-RU" dirty="0">
                <a:solidFill>
                  <a:schemeClr val="tx1">
                    <a:lumMod val="85000"/>
                    <a:lumOff val="15000"/>
                  </a:schemeClr>
                </a:solidFill>
                <a:latin typeface="Times New Roman" pitchFamily="18" charset="0"/>
                <a:cs typeface="Times New Roman" pitchFamily="18" charset="0"/>
              </a:rPr>
              <a:t> Елизавета – 13 лет</a:t>
            </a:r>
          </a:p>
          <a:p>
            <a:pPr>
              <a:defRPr/>
            </a:pPr>
            <a:r>
              <a:rPr lang="ru-RU" dirty="0">
                <a:solidFill>
                  <a:schemeClr val="tx1">
                    <a:lumMod val="85000"/>
                    <a:lumOff val="15000"/>
                  </a:schemeClr>
                </a:solidFill>
                <a:latin typeface="Times New Roman" pitchFamily="18" charset="0"/>
                <a:cs typeface="Times New Roman" pitchFamily="18" charset="0"/>
              </a:rPr>
              <a:t>ОУ: МОБУ ДОД  ЦДОдД «Радуга» г. Сочи</a:t>
            </a:r>
          </a:p>
          <a:p>
            <a:pPr>
              <a:defRPr/>
            </a:pPr>
            <a:r>
              <a:rPr lang="ru-RU" dirty="0">
                <a:solidFill>
                  <a:schemeClr val="tx1">
                    <a:lumMod val="85000"/>
                    <a:lumOff val="15000"/>
                  </a:schemeClr>
                </a:solidFill>
                <a:latin typeface="Times New Roman" pitchFamily="18" charset="0"/>
                <a:cs typeface="Times New Roman" pitchFamily="18" charset="0"/>
              </a:rPr>
              <a:t>Объединение: «Компьютер – друг»</a:t>
            </a:r>
          </a:p>
          <a:p>
            <a:pPr>
              <a:defRPr/>
            </a:pPr>
            <a:r>
              <a:rPr lang="ru-RU" dirty="0">
                <a:solidFill>
                  <a:schemeClr val="tx1">
                    <a:lumMod val="85000"/>
                    <a:lumOff val="15000"/>
                  </a:schemeClr>
                </a:solidFill>
                <a:latin typeface="Times New Roman" pitchFamily="18" charset="0"/>
                <a:cs typeface="Times New Roman" pitchFamily="18" charset="0"/>
              </a:rPr>
              <a:t>Педагог </a:t>
            </a:r>
            <a:r>
              <a:rPr lang="ru-RU" dirty="0" err="1">
                <a:solidFill>
                  <a:schemeClr val="tx1">
                    <a:lumMod val="85000"/>
                    <a:lumOff val="15000"/>
                  </a:schemeClr>
                </a:solidFill>
                <a:latin typeface="Times New Roman" pitchFamily="18" charset="0"/>
                <a:cs typeface="Times New Roman" pitchFamily="18" charset="0"/>
              </a:rPr>
              <a:t>д</a:t>
            </a:r>
            <a:r>
              <a:rPr lang="ru-RU" dirty="0">
                <a:solidFill>
                  <a:schemeClr val="tx1">
                    <a:lumMod val="85000"/>
                    <a:lumOff val="15000"/>
                  </a:schemeClr>
                </a:solidFill>
                <a:latin typeface="Times New Roman" pitchFamily="18" charset="0"/>
                <a:cs typeface="Times New Roman" pitchFamily="18" charset="0"/>
              </a:rPr>
              <a:t>/о: </a:t>
            </a:r>
            <a:r>
              <a:rPr lang="ru-RU" dirty="0" err="1">
                <a:solidFill>
                  <a:schemeClr val="tx1">
                    <a:lumMod val="85000"/>
                    <a:lumOff val="15000"/>
                  </a:schemeClr>
                </a:solidFill>
                <a:latin typeface="Times New Roman" pitchFamily="18" charset="0"/>
                <a:cs typeface="Times New Roman" pitchFamily="18" charset="0"/>
              </a:rPr>
              <a:t>Прибылова</a:t>
            </a:r>
            <a:r>
              <a:rPr lang="ru-RU" dirty="0">
                <a:solidFill>
                  <a:schemeClr val="tx1">
                    <a:lumMod val="85000"/>
                    <a:lumOff val="15000"/>
                  </a:schemeClr>
                </a:solidFill>
                <a:latin typeface="Times New Roman" pitchFamily="18" charset="0"/>
                <a:cs typeface="Times New Roman" pitchFamily="18" charset="0"/>
              </a:rPr>
              <a:t> Ольга Анатольевна</a:t>
            </a:r>
          </a:p>
        </p:txBody>
      </p:sp>
      <p:sp>
        <p:nvSpPr>
          <p:cNvPr id="3078" name="Прямоугольник 3"/>
          <p:cNvSpPr>
            <a:spLocks noChangeArrowheads="1"/>
          </p:cNvSpPr>
          <p:nvPr/>
        </p:nvSpPr>
        <p:spPr bwMode="auto">
          <a:xfrm>
            <a:off x="1857375" y="476250"/>
            <a:ext cx="7000875" cy="1938338"/>
          </a:xfrm>
          <a:prstGeom prst="rect">
            <a:avLst/>
          </a:prstGeom>
          <a:noFill/>
          <a:ln w="9525">
            <a:noFill/>
            <a:miter lim="800000"/>
            <a:headEnd/>
            <a:tailEnd/>
          </a:ln>
        </p:spPr>
        <p:txBody>
          <a:bodyPr>
            <a:spAutoFit/>
          </a:bodyPr>
          <a:lstStyle/>
          <a:p>
            <a:pPr algn="just" defTabSz="536575"/>
            <a:r>
              <a:rPr lang="ru-RU" b="1">
                <a:latin typeface="Times New Roman" pitchFamily="18" charset="0"/>
                <a:cs typeface="Times New Roman" pitchFamily="18" charset="0"/>
              </a:rPr>
              <a:t>	</a:t>
            </a:r>
            <a:r>
              <a:rPr lang="ru-RU" sz="2400" b="1" i="1">
                <a:latin typeface="Times New Roman" pitchFamily="18" charset="0"/>
                <a:cs typeface="Times New Roman" pitchFamily="18" charset="0"/>
              </a:rPr>
              <a:t>Курская битва, длившаяся 50 дней и ночей,  с 5 июля по 23 августа 1943 года, по своему масштабу и ожесточению не имеет себе равных в мировой истории.  В данной презентации представлены интересные факты о Курской дуге.</a:t>
            </a:r>
          </a:p>
        </p:txBody>
      </p:sp>
      <p:pic>
        <p:nvPicPr>
          <p:cNvPr id="13" name="Рисунок 12" descr="444444444444.jpg"/>
          <p:cNvPicPr>
            <a:picLocks noChangeAspect="1"/>
          </p:cNvPicPr>
          <p:nvPr/>
        </p:nvPicPr>
        <p:blipFill>
          <a:blip r:embed="rId4"/>
          <a:srcRect l="17700" t="52574" r="17700"/>
          <a:stretch>
            <a:fillRect/>
          </a:stretch>
        </p:blipFill>
        <p:spPr>
          <a:xfrm>
            <a:off x="1966894" y="2505068"/>
            <a:ext cx="6905672" cy="2560307"/>
          </a:xfrm>
          <a:prstGeom prst="rect">
            <a:avLst/>
          </a:prstGeom>
          <a:ln>
            <a:noFill/>
          </a:ln>
          <a:effectLst>
            <a:softEdge rad="112500"/>
          </a:effectLst>
        </p:spPr>
      </p:pic>
      <p:grpSp>
        <p:nvGrpSpPr>
          <p:cNvPr id="3080" name="Группа 13"/>
          <p:cNvGrpSpPr>
            <a:grpSpLocks/>
          </p:cNvGrpSpPr>
          <p:nvPr/>
        </p:nvGrpSpPr>
        <p:grpSpPr bwMode="auto">
          <a:xfrm>
            <a:off x="-14288" y="-26988"/>
            <a:ext cx="9158288" cy="6884988"/>
            <a:chOff x="-13648" y="-27296"/>
            <a:chExt cx="9173106" cy="6885296"/>
          </a:xfrm>
        </p:grpSpPr>
        <p:pic>
          <p:nvPicPr>
            <p:cNvPr id="3081" name="Рисунок 14" descr="огненная дуга копия.gif"/>
            <p:cNvPicPr>
              <a:picLocks noChangeAspect="1"/>
            </p:cNvPicPr>
            <p:nvPr/>
          </p:nvPicPr>
          <p:blipFill>
            <a:blip r:embed="rId5"/>
            <a:srcRect r="9572"/>
            <a:stretch>
              <a:fillRect/>
            </a:stretch>
          </p:blipFill>
          <p:spPr bwMode="auto">
            <a:xfrm>
              <a:off x="-13648" y="-27296"/>
              <a:ext cx="9173106" cy="6885296"/>
            </a:xfrm>
            <a:prstGeom prst="rect">
              <a:avLst/>
            </a:prstGeom>
            <a:noFill/>
            <a:ln w="9525">
              <a:noFill/>
              <a:miter lim="800000"/>
              <a:headEnd/>
              <a:tailEnd/>
            </a:ln>
          </p:spPr>
        </p:pic>
        <p:pic>
          <p:nvPicPr>
            <p:cNvPr id="3082" name="Рисунок 24" descr="Я помню, я горжусь.gif"/>
            <p:cNvPicPr>
              <a:picLocks noChangeAspect="1"/>
            </p:cNvPicPr>
            <p:nvPr/>
          </p:nvPicPr>
          <p:blipFill>
            <a:blip r:embed="rId6" cstate="email"/>
            <a:srcRect/>
            <a:stretch>
              <a:fillRect/>
            </a:stretch>
          </p:blipFill>
          <p:spPr bwMode="auto">
            <a:xfrm>
              <a:off x="950268" y="5052065"/>
              <a:ext cx="1492239" cy="1438275"/>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pic>
        <p:nvPicPr>
          <p:cNvPr id="4098" name="Picture 4" descr="Фильм Восход Победы. Днепр Крах 2013 смотреть онлайн бесплатно"/>
          <p:cNvPicPr>
            <a:picLocks noChangeAspect="1" noChangeArrowheads="1"/>
          </p:cNvPicPr>
          <p:nvPr/>
        </p:nvPicPr>
        <p:blipFill>
          <a:blip r:embed="rId3"/>
          <a:srcRect/>
          <a:stretch>
            <a:fillRect/>
          </a:stretch>
        </p:blipFill>
        <p:spPr bwMode="auto">
          <a:xfrm>
            <a:off x="1631950" y="0"/>
            <a:ext cx="7512050" cy="6858000"/>
          </a:xfrm>
          <a:prstGeom prst="rect">
            <a:avLst/>
          </a:prstGeom>
          <a:noFill/>
          <a:ln w="9525">
            <a:noFill/>
            <a:miter lim="800000"/>
            <a:headEnd/>
            <a:tailEnd/>
          </a:ln>
        </p:spPr>
      </p:pic>
      <p:sp>
        <p:nvSpPr>
          <p:cNvPr id="23" name="Прямоугольник 22"/>
          <p:cNvSpPr/>
          <p:nvPr/>
        </p:nvSpPr>
        <p:spPr bwMode="auto">
          <a:xfrm>
            <a:off x="151923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100" name="Рисунок 14" descr="огненная дуга копия.gif"/>
          <p:cNvPicPr>
            <a:picLocks noChangeAspect="1"/>
          </p:cNvPicPr>
          <p:nvPr/>
        </p:nvPicPr>
        <p:blipFill>
          <a:blip r:embed="rId4"/>
          <a:srcRect r="9572"/>
          <a:stretch>
            <a:fillRect/>
          </a:stretch>
        </p:blipFill>
        <p:spPr bwMode="auto">
          <a:xfrm>
            <a:off x="0" y="-26988"/>
            <a:ext cx="9158288" cy="6884988"/>
          </a:xfrm>
          <a:prstGeom prst="rect">
            <a:avLst/>
          </a:prstGeom>
          <a:noFill/>
          <a:ln w="9525">
            <a:noFill/>
            <a:miter lim="800000"/>
            <a:headEnd/>
            <a:tailEnd/>
          </a:ln>
        </p:spPr>
      </p:pic>
      <p:pic>
        <p:nvPicPr>
          <p:cNvPr id="4110" name="Рисунок 25" descr="танк.gif"/>
          <p:cNvPicPr>
            <a:picLocks noChangeAspect="1"/>
          </p:cNvPicPr>
          <p:nvPr/>
        </p:nvPicPr>
        <p:blipFill>
          <a:blip r:embed="rId5"/>
          <a:srcRect/>
          <a:stretch>
            <a:fillRect/>
          </a:stretch>
        </p:blipFill>
        <p:spPr bwMode="auto">
          <a:xfrm>
            <a:off x="5273675" y="3724275"/>
            <a:ext cx="4029075" cy="2265363"/>
          </a:xfrm>
          <a:prstGeom prst="rect">
            <a:avLst/>
          </a:prstGeom>
          <a:noFill/>
          <a:ln w="9525">
            <a:noFill/>
            <a:miter lim="800000"/>
            <a:headEnd/>
            <a:tailEnd/>
          </a:ln>
        </p:spPr>
      </p:pic>
      <p:sp>
        <p:nvSpPr>
          <p:cNvPr id="20" name="Управляющая кнопка: настраиваемая 19">
            <a:hlinkClick r:id="" action="ppaction://hlinkshowjump?jump=endshow"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85000"/>
                    <a:lumOff val="15000"/>
                  </a:schemeClr>
                </a:solidFill>
                <a:latin typeface="Times New Roman" pitchFamily="18" charset="0"/>
                <a:cs typeface="Times New Roman" pitchFamily="18" charset="0"/>
              </a:rPr>
              <a:t>ВЫХОД</a:t>
            </a:r>
          </a:p>
        </p:txBody>
      </p:sp>
      <p:pic>
        <p:nvPicPr>
          <p:cNvPr id="4120" name="Рисунок 24" descr="Я помню, я горжусь.gif"/>
          <p:cNvPicPr>
            <a:picLocks noChangeAspect="1"/>
          </p:cNvPicPr>
          <p:nvPr/>
        </p:nvPicPr>
        <p:blipFill>
          <a:blip r:embed="rId6" cstate="email"/>
          <a:srcRect/>
          <a:stretch>
            <a:fillRect/>
          </a:stretch>
        </p:blipFill>
        <p:spPr bwMode="auto">
          <a:xfrm>
            <a:off x="950913" y="5051425"/>
            <a:ext cx="1492250" cy="1438275"/>
          </a:xfrm>
          <a:prstGeom prst="rect">
            <a:avLst/>
          </a:prstGeom>
          <a:noFill/>
          <a:ln w="9525">
            <a:noFill/>
            <a:miter lim="800000"/>
            <a:headEnd/>
            <a:tailEnd/>
          </a:ln>
        </p:spPr>
      </p:pic>
      <p:sp>
        <p:nvSpPr>
          <p:cNvPr id="3" name="Управляющая кнопка: настраиваемая 2">
            <a:hlinkClick r:id="rId7" action="ppaction://hlinksldjump" highlightClick="1"/>
          </p:cNvPr>
          <p:cNvSpPr/>
          <p:nvPr/>
        </p:nvSpPr>
        <p:spPr bwMode="auto">
          <a:xfrm>
            <a:off x="1993900" y="743120"/>
            <a:ext cx="3997325" cy="500062"/>
          </a:xfrm>
          <a:prstGeom prst="actionButtonBlank">
            <a:avLst/>
          </a:prstGeom>
          <a:solidFill>
            <a:schemeClr val="accent3">
              <a:lumMod val="75000"/>
              <a:alpha val="58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lumMod val="95000"/>
                    <a:lumOff val="5000"/>
                  </a:schemeClr>
                </a:solidFill>
                <a:latin typeface="Times New Roman" pitchFamily="18" charset="0"/>
                <a:cs typeface="Times New Roman" pitchFamily="18" charset="0"/>
              </a:rPr>
              <a:t>1. ТОЛЬКО ЦИФРЫ</a:t>
            </a:r>
          </a:p>
        </p:txBody>
      </p:sp>
      <p:sp>
        <p:nvSpPr>
          <p:cNvPr id="8" name="Управляющая кнопка: настраиваемая 7">
            <a:hlinkClick r:id="rId8" action="ppaction://hlinksldjump" highlightClick="1"/>
          </p:cNvPr>
          <p:cNvSpPr/>
          <p:nvPr/>
        </p:nvSpPr>
        <p:spPr bwMode="auto">
          <a:xfrm>
            <a:off x="1993900" y="1416220"/>
            <a:ext cx="3997325" cy="500062"/>
          </a:xfrm>
          <a:prstGeom prst="actionButtonBlank">
            <a:avLst/>
          </a:prstGeom>
          <a:solidFill>
            <a:schemeClr val="accent3">
              <a:lumMod val="75000"/>
              <a:alpha val="58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lumMod val="95000"/>
                    <a:lumOff val="5000"/>
                  </a:schemeClr>
                </a:solidFill>
                <a:latin typeface="Times New Roman" pitchFamily="18" charset="0"/>
                <a:cs typeface="Times New Roman" pitchFamily="18" charset="0"/>
              </a:rPr>
              <a:t>2. ПОДВИГ РАЗВЕДЧИКОВ</a:t>
            </a:r>
          </a:p>
        </p:txBody>
      </p:sp>
      <p:sp>
        <p:nvSpPr>
          <p:cNvPr id="11" name="Управляющая кнопка: настраиваемая 10">
            <a:hlinkClick r:id="rId9" action="ppaction://hlinksldjump" highlightClick="1"/>
          </p:cNvPr>
          <p:cNvSpPr/>
          <p:nvPr/>
        </p:nvSpPr>
        <p:spPr bwMode="auto">
          <a:xfrm>
            <a:off x="1993900" y="2086145"/>
            <a:ext cx="3997325" cy="500062"/>
          </a:xfrm>
          <a:prstGeom prst="actionButtonBlank">
            <a:avLst/>
          </a:prstGeom>
          <a:solidFill>
            <a:schemeClr val="accent3">
              <a:lumMod val="75000"/>
              <a:alpha val="58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lumMod val="95000"/>
                    <a:lumOff val="5000"/>
                  </a:schemeClr>
                </a:solidFill>
                <a:latin typeface="Times New Roman" pitchFamily="18" charset="0"/>
                <a:cs typeface="Times New Roman" pitchFamily="18" charset="0"/>
              </a:rPr>
              <a:t>3. ЛЕТЧИК - ГЕРОЙ</a:t>
            </a:r>
          </a:p>
        </p:txBody>
      </p:sp>
      <p:sp>
        <p:nvSpPr>
          <p:cNvPr id="14" name="Управляющая кнопка: настраиваемая 13">
            <a:hlinkClick r:id="rId10" action="ppaction://hlinksldjump" highlightClick="1"/>
          </p:cNvPr>
          <p:cNvSpPr/>
          <p:nvPr/>
        </p:nvSpPr>
        <p:spPr bwMode="auto">
          <a:xfrm>
            <a:off x="1993900" y="2749595"/>
            <a:ext cx="3997325" cy="500062"/>
          </a:xfrm>
          <a:prstGeom prst="actionButtonBlank">
            <a:avLst/>
          </a:prstGeom>
          <a:solidFill>
            <a:schemeClr val="accent3">
              <a:lumMod val="75000"/>
              <a:alpha val="58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lumMod val="95000"/>
                    <a:lumOff val="5000"/>
                  </a:schemeClr>
                </a:solidFill>
                <a:latin typeface="Times New Roman" pitchFamily="18" charset="0"/>
                <a:cs typeface="Times New Roman" pitchFamily="18" charset="0"/>
              </a:rPr>
              <a:t>4. САЛЮТ ПОБЕДЫ</a:t>
            </a:r>
          </a:p>
        </p:txBody>
      </p:sp>
      <p:sp>
        <p:nvSpPr>
          <p:cNvPr id="17" name="Управляющая кнопка: настраиваемая 16">
            <a:hlinkClick r:id="rId11" action="ppaction://hlinksldjump" highlightClick="1"/>
          </p:cNvPr>
          <p:cNvSpPr/>
          <p:nvPr/>
        </p:nvSpPr>
        <p:spPr bwMode="auto">
          <a:xfrm>
            <a:off x="1990725" y="3414632"/>
            <a:ext cx="3997325" cy="500063"/>
          </a:xfrm>
          <a:prstGeom prst="actionButtonBlank">
            <a:avLst/>
          </a:prstGeom>
          <a:solidFill>
            <a:schemeClr val="accent3">
              <a:lumMod val="75000"/>
              <a:alpha val="58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lumMod val="95000"/>
                    <a:lumOff val="5000"/>
                  </a:schemeClr>
                </a:solidFill>
                <a:latin typeface="Times New Roman" pitchFamily="18" charset="0"/>
                <a:cs typeface="Times New Roman" pitchFamily="18" charset="0"/>
              </a:rPr>
              <a:t>5. ТОПОР ВОЙНЫ</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31950" y="0"/>
            <a:ext cx="7512050" cy="6858000"/>
          </a:xfrm>
          <a:prstGeom prst="rect">
            <a:avLst/>
          </a:prstGeom>
          <a:noFill/>
          <a:ln w="9525">
            <a:noFill/>
            <a:miter lim="800000"/>
            <a:headEnd/>
            <a:tailEnd/>
          </a:ln>
        </p:spPr>
      </p:pic>
      <p:sp>
        <p:nvSpPr>
          <p:cNvPr id="6" name="Прямоугольник 5"/>
          <p:cNvSpPr/>
          <p:nvPr/>
        </p:nvSpPr>
        <p:spPr>
          <a:xfrm>
            <a:off x="151923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099" name="Picture 4" descr="Фильм Восход Победы. Днепр Крах 2013 смотреть онлайн бесплатно"/>
          <p:cNvPicPr>
            <a:picLocks noChangeAspect="1" noChangeArrowheads="1"/>
          </p:cNvPicPr>
          <p:nvPr/>
        </p:nvPicPr>
        <p:blipFill>
          <a:blip r:embed="rId3"/>
          <a:srcRect/>
          <a:stretch>
            <a:fillRect/>
          </a:stretch>
        </p:blipFill>
        <p:spPr bwMode="auto">
          <a:xfrm>
            <a:off x="1889870" y="2739743"/>
            <a:ext cx="6985006" cy="3929066"/>
          </a:xfrm>
          <a:prstGeom prst="rect">
            <a:avLst/>
          </a:prstGeom>
          <a:ln>
            <a:noFill/>
          </a:ln>
          <a:effectLst>
            <a:softEdge rad="112500"/>
          </a:effectLst>
        </p:spPr>
      </p:pic>
      <p:sp>
        <p:nvSpPr>
          <p:cNvPr id="5125" name="Прямоугольник 1"/>
          <p:cNvSpPr>
            <a:spLocks noChangeArrowheads="1"/>
          </p:cNvSpPr>
          <p:nvPr/>
        </p:nvSpPr>
        <p:spPr bwMode="auto">
          <a:xfrm>
            <a:off x="1857375" y="690563"/>
            <a:ext cx="7072313" cy="2032000"/>
          </a:xfrm>
          <a:prstGeom prst="rect">
            <a:avLst/>
          </a:prstGeom>
          <a:noFill/>
          <a:ln w="9525">
            <a:noFill/>
            <a:miter lim="800000"/>
            <a:headEnd/>
            <a:tailEnd/>
          </a:ln>
        </p:spPr>
        <p:txBody>
          <a:bodyPr>
            <a:spAutoFit/>
          </a:bodyPr>
          <a:lstStyle/>
          <a:p>
            <a:pPr marL="342900" indent="-342900" algn="just"/>
            <a:r>
              <a:rPr lang="ru-RU">
                <a:latin typeface="Times New Roman" pitchFamily="18" charset="0"/>
                <a:cs typeface="Times New Roman" pitchFamily="18" charset="0"/>
              </a:rPr>
              <a:t>	В этом крупнейшем сражении в истории участвовали около двух</a:t>
            </a:r>
          </a:p>
          <a:p>
            <a:pPr marL="342900" indent="-342900" algn="just"/>
            <a:r>
              <a:rPr lang="ru-RU">
                <a:latin typeface="Times New Roman" pitchFamily="18" charset="0"/>
                <a:cs typeface="Times New Roman" pitchFamily="18" charset="0"/>
              </a:rPr>
              <a:t>миллионов человек, шесть тысяч танков, четыре тысячи самолётов. </a:t>
            </a:r>
          </a:p>
          <a:p>
            <a:pPr marL="342900" indent="-342900" algn="just"/>
            <a:r>
              <a:rPr lang="ru-RU">
                <a:latin typeface="Times New Roman" pitchFamily="18" charset="0"/>
                <a:cs typeface="Times New Roman" pitchFamily="18" charset="0"/>
              </a:rPr>
              <a:t>Согласно плану «Цитадель», немцы должны были вернуть себе  </a:t>
            </a:r>
          </a:p>
          <a:p>
            <a:pPr marL="342900" indent="-342900" algn="just"/>
            <a:r>
              <a:rPr lang="ru-RU">
                <a:latin typeface="Times New Roman" pitchFamily="18" charset="0"/>
                <a:cs typeface="Times New Roman" pitchFamily="18" charset="0"/>
              </a:rPr>
              <a:t>стратегическую инициативу, для чего войска вермахта выдвинули </a:t>
            </a:r>
          </a:p>
          <a:p>
            <a:pPr marL="342900" indent="-342900" algn="just"/>
            <a:r>
              <a:rPr lang="ru-RU">
                <a:latin typeface="Times New Roman" pitchFamily="18" charset="0"/>
                <a:cs typeface="Times New Roman" pitchFamily="18" charset="0"/>
              </a:rPr>
              <a:t>мощнейшую наступательную группировку, в которую входило </a:t>
            </a:r>
          </a:p>
          <a:p>
            <a:pPr marL="342900" indent="-342900" algn="just"/>
            <a:r>
              <a:rPr lang="ru-RU">
                <a:latin typeface="Times New Roman" pitchFamily="18" charset="0"/>
                <a:cs typeface="Times New Roman" pitchFamily="18" charset="0"/>
              </a:rPr>
              <a:t>свыше 900 тысяч военнослужащих, примерно 10 тысяч орудий и </a:t>
            </a:r>
          </a:p>
          <a:p>
            <a:pPr marL="342900" indent="-342900" algn="just"/>
            <a:r>
              <a:rPr lang="ru-RU">
                <a:latin typeface="Times New Roman" pitchFamily="18" charset="0"/>
                <a:cs typeface="Times New Roman" pitchFamily="18" charset="0"/>
              </a:rPr>
              <a:t>минометов, 2700 танков, а также порядка 2050 самолетов. </a:t>
            </a:r>
            <a:endParaRPr lang="ru-RU">
              <a:latin typeface="Calibri" pitchFamily="34" charset="0"/>
            </a:endParaRPr>
          </a:p>
        </p:txBody>
      </p:sp>
      <p:sp>
        <p:nvSpPr>
          <p:cNvPr id="12" name="Прямоугольник 11"/>
          <p:cNvSpPr/>
          <p:nvPr/>
        </p:nvSpPr>
        <p:spPr>
          <a:xfrm>
            <a:off x="2070688" y="214290"/>
            <a:ext cx="2928958" cy="523220"/>
          </a:xfrm>
          <a:prstGeom prst="rect">
            <a:avLst/>
          </a:prstGeom>
        </p:spPr>
        <p:txBody>
          <a:bodyPr>
            <a:spAutoFit/>
          </a:bodyPr>
          <a:lstStyle/>
          <a:p>
            <a:pPr algn="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Только цифры </a:t>
            </a:r>
          </a:p>
        </p:txBody>
      </p:sp>
      <p:grpSp>
        <p:nvGrpSpPr>
          <p:cNvPr id="5127" name="Группа 12"/>
          <p:cNvGrpSpPr>
            <a:grpSpLocks/>
          </p:cNvGrpSpPr>
          <p:nvPr/>
        </p:nvGrpSpPr>
        <p:grpSpPr bwMode="auto">
          <a:xfrm>
            <a:off x="-14288" y="-26988"/>
            <a:ext cx="9174163" cy="6884988"/>
            <a:chOff x="-13648" y="-27296"/>
            <a:chExt cx="9173106" cy="6885296"/>
          </a:xfrm>
        </p:grpSpPr>
        <p:pic>
          <p:nvPicPr>
            <p:cNvPr id="5131" name="Рисунок 9"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5132"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6" name="Управляющая кнопка: настраиваемая 15">
            <a:hlinkClick r:id="" action="ppaction://hlinkshowjump?jump=nextslide"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ДАЛЕЕ</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5" name="Прямоугольник 4"/>
          <p:cNvSpPr/>
          <p:nvPr/>
        </p:nvSpPr>
        <p:spPr bwMode="auto">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 name="Рисунок 9" descr="555.jpg"/>
          <p:cNvPicPr>
            <a:picLocks noChangeAspect="1"/>
          </p:cNvPicPr>
          <p:nvPr/>
        </p:nvPicPr>
        <p:blipFill>
          <a:blip r:embed="rId3"/>
          <a:srcRect/>
          <a:stretch>
            <a:fillRect/>
          </a:stretch>
        </p:blipFill>
        <p:spPr>
          <a:xfrm>
            <a:off x="1828782" y="3000372"/>
            <a:ext cx="7143768" cy="3389456"/>
          </a:xfrm>
          <a:prstGeom prst="rect">
            <a:avLst/>
          </a:prstGeom>
          <a:ln>
            <a:noFill/>
          </a:ln>
          <a:effectLst>
            <a:softEdge rad="112500"/>
          </a:effectLst>
        </p:spPr>
      </p:pic>
      <p:grpSp>
        <p:nvGrpSpPr>
          <p:cNvPr id="6149" name="Группа 10"/>
          <p:cNvGrpSpPr>
            <a:grpSpLocks/>
          </p:cNvGrpSpPr>
          <p:nvPr/>
        </p:nvGrpSpPr>
        <p:grpSpPr bwMode="auto">
          <a:xfrm>
            <a:off x="-14288" y="-26988"/>
            <a:ext cx="9158288" cy="6884988"/>
            <a:chOff x="-13648" y="-27296"/>
            <a:chExt cx="9173106" cy="6885296"/>
          </a:xfrm>
        </p:grpSpPr>
        <p:pic>
          <p:nvPicPr>
            <p:cNvPr id="6155" name="Рисунок 11"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6156"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6150" name="Прямоугольник 7"/>
          <p:cNvSpPr>
            <a:spLocks noChangeArrowheads="1"/>
          </p:cNvSpPr>
          <p:nvPr/>
        </p:nvSpPr>
        <p:spPr bwMode="auto">
          <a:xfrm>
            <a:off x="1785938" y="714375"/>
            <a:ext cx="7143750" cy="2308225"/>
          </a:xfrm>
          <a:prstGeom prst="rect">
            <a:avLst/>
          </a:prstGeom>
          <a:noFill/>
          <a:ln w="9525">
            <a:noFill/>
            <a:miter lim="800000"/>
            <a:headEnd/>
            <a:tailEnd/>
          </a:ln>
        </p:spPr>
        <p:txBody>
          <a:bodyPr>
            <a:spAutoFit/>
          </a:bodyPr>
          <a:lstStyle/>
          <a:p>
            <a:pPr marL="342900" indent="-342900"/>
            <a:r>
              <a:rPr lang="ru-RU">
                <a:latin typeface="Times New Roman" pitchFamily="18" charset="0"/>
                <a:cs typeface="Times New Roman" pitchFamily="18" charset="0"/>
              </a:rPr>
              <a:t>	Немецкое командование надеялось также, что ключевую роль</a:t>
            </a:r>
          </a:p>
          <a:p>
            <a:pPr marL="342900" indent="-342900"/>
            <a:r>
              <a:rPr lang="ru-RU">
                <a:latin typeface="Times New Roman" pitchFamily="18" charset="0"/>
                <a:cs typeface="Times New Roman" pitchFamily="18" charset="0"/>
              </a:rPr>
              <a:t>сыграет новейшее вооружение, аналогов которого не было у советской  </a:t>
            </a:r>
          </a:p>
          <a:p>
            <a:pPr marL="342900" indent="-342900"/>
            <a:r>
              <a:rPr lang="ru-RU">
                <a:latin typeface="Times New Roman" pitchFamily="18" charset="0"/>
                <a:cs typeface="Times New Roman" pitchFamily="18" charset="0"/>
              </a:rPr>
              <a:t>армии, а именно танки «Тигр» и «Пантера», истребители «Фокке – </a:t>
            </a:r>
          </a:p>
          <a:p>
            <a:pPr marL="342900" indent="-342900"/>
            <a:r>
              <a:rPr lang="ru-RU">
                <a:latin typeface="Times New Roman" pitchFamily="18" charset="0"/>
                <a:cs typeface="Times New Roman" pitchFamily="18" charset="0"/>
              </a:rPr>
              <a:t>Вульф 190-А» и самолеты-штурмовики «Хейнкель-129».  </a:t>
            </a:r>
          </a:p>
          <a:p>
            <a:pPr marL="342900" indent="-342900"/>
            <a:r>
              <a:rPr lang="ru-RU">
                <a:latin typeface="Times New Roman" pitchFamily="18" charset="0"/>
                <a:cs typeface="Times New Roman" pitchFamily="18" charset="0"/>
              </a:rPr>
              <a:t>	Похоронило эти амбициозные планы лобовое танковое сражение </a:t>
            </a:r>
          </a:p>
          <a:p>
            <a:pPr marL="342900" indent="-342900"/>
            <a:r>
              <a:rPr lang="ru-RU">
                <a:latin typeface="Times New Roman" pitchFamily="18" charset="0"/>
                <a:cs typeface="Times New Roman" pitchFamily="18" charset="0"/>
              </a:rPr>
              <a:t>под Прохоровкой, в котором с обеих сторон участвовали почти 1200 </a:t>
            </a:r>
          </a:p>
          <a:p>
            <a:pPr marL="342900" indent="-342900"/>
            <a:r>
              <a:rPr lang="ru-RU">
                <a:latin typeface="Times New Roman" pitchFamily="18" charset="0"/>
                <a:cs typeface="Times New Roman" pitchFamily="18" charset="0"/>
              </a:rPr>
              <a:t>танков и самоходных орудий. Потеряв за один день боя около 400  </a:t>
            </a:r>
          </a:p>
          <a:p>
            <a:pPr marL="342900" indent="-342900"/>
            <a:r>
              <a:rPr lang="ru-RU">
                <a:latin typeface="Times New Roman" pitchFamily="18" charset="0"/>
                <a:cs typeface="Times New Roman" pitchFamily="18" charset="0"/>
              </a:rPr>
              <a:t>танков,  противник был вынужден отступить.</a:t>
            </a:r>
            <a:endParaRPr lang="ru-RU">
              <a:latin typeface="Calibri" pitchFamily="34" charset="0"/>
            </a:endParaRPr>
          </a:p>
        </p:txBody>
      </p:sp>
      <p:sp>
        <p:nvSpPr>
          <p:cNvPr id="9" name="Прямоугольник 8"/>
          <p:cNvSpPr/>
          <p:nvPr/>
        </p:nvSpPr>
        <p:spPr>
          <a:xfrm>
            <a:off x="2070688" y="214290"/>
            <a:ext cx="2928958" cy="523220"/>
          </a:xfrm>
          <a:prstGeom prst="rect">
            <a:avLst/>
          </a:prstGeom>
        </p:spPr>
        <p:txBody>
          <a:bodyPr>
            <a:spAutoFit/>
          </a:bodyPr>
          <a:lstStyle/>
          <a:p>
            <a:pPr algn="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Только цифры </a:t>
            </a:r>
          </a:p>
        </p:txBody>
      </p:sp>
      <p:sp>
        <p:nvSpPr>
          <p:cNvPr id="15" name="Управляющая кнопка: настраиваемая 14">
            <a:hlinkClick r:id="rId6" action="ppaction://hlinksldjump"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НАЗАД</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Группа 8"/>
          <p:cNvGrpSpPr>
            <a:grpSpLocks/>
          </p:cNvGrpSpPr>
          <p:nvPr/>
        </p:nvGrpSpPr>
        <p:grpSpPr bwMode="auto">
          <a:xfrm>
            <a:off x="1500188" y="0"/>
            <a:ext cx="7643812" cy="6858000"/>
            <a:chOff x="1500188" y="0"/>
            <a:chExt cx="7643812" cy="6858000"/>
          </a:xfrm>
        </p:grpSpPr>
        <p:pic>
          <p:nvPicPr>
            <p:cNvPr id="7180"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7" name="Рисунок 2" descr="fact-article-520-392_kursk.jpg"/>
          <p:cNvPicPr>
            <a:picLocks noChangeAspect="1"/>
          </p:cNvPicPr>
          <p:nvPr/>
        </p:nvPicPr>
        <p:blipFill>
          <a:blip r:embed="rId3"/>
          <a:srcRect/>
          <a:stretch>
            <a:fillRect/>
          </a:stretch>
        </p:blipFill>
        <p:spPr bwMode="auto">
          <a:xfrm>
            <a:off x="1834730" y="2714620"/>
            <a:ext cx="7195328" cy="4093648"/>
          </a:xfrm>
          <a:prstGeom prst="rect">
            <a:avLst/>
          </a:prstGeom>
          <a:ln>
            <a:noFill/>
          </a:ln>
          <a:effectLst>
            <a:softEdge rad="112500"/>
          </a:effectLst>
        </p:spPr>
      </p:pic>
      <p:sp>
        <p:nvSpPr>
          <p:cNvPr id="10" name="Прямоугольник 9"/>
          <p:cNvSpPr/>
          <p:nvPr/>
        </p:nvSpPr>
        <p:spPr>
          <a:xfrm>
            <a:off x="2070688" y="214290"/>
            <a:ext cx="3858634" cy="523220"/>
          </a:xfrm>
          <a:prstGeom prst="rect">
            <a:avLst/>
          </a:prstGeom>
        </p:spPr>
        <p:txBody>
          <a:bodyPr>
            <a:spAutoFit/>
          </a:bodyPr>
          <a:lstStyle/>
          <a:p>
            <a:pPr algn="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Подвиг разведчиков</a:t>
            </a:r>
          </a:p>
        </p:txBody>
      </p:sp>
      <p:sp>
        <p:nvSpPr>
          <p:cNvPr id="7173" name="Прямоугольник 10"/>
          <p:cNvSpPr>
            <a:spLocks noChangeArrowheads="1"/>
          </p:cNvSpPr>
          <p:nvPr/>
        </p:nvSpPr>
        <p:spPr bwMode="auto">
          <a:xfrm>
            <a:off x="1708150" y="785813"/>
            <a:ext cx="7150100" cy="2032000"/>
          </a:xfrm>
          <a:prstGeom prst="rect">
            <a:avLst/>
          </a:prstGeom>
          <a:noFill/>
          <a:ln w="9525">
            <a:noFill/>
            <a:miter lim="800000"/>
            <a:headEnd/>
            <a:tailEnd/>
          </a:ln>
        </p:spPr>
        <p:txBody>
          <a:bodyPr>
            <a:spAutoFit/>
          </a:bodyPr>
          <a:lstStyle/>
          <a:p>
            <a:pPr algn="just" defTabSz="536575"/>
            <a:r>
              <a:rPr lang="ru-RU">
                <a:latin typeface="Times New Roman" pitchFamily="18" charset="0"/>
                <a:cs typeface="Times New Roman" pitchFamily="18" charset="0"/>
              </a:rPr>
              <a:t>	За несколько дней до начала операции швейцарец Рудольф Рёсслер, самый ценный и высокооплачиваемый агент советской разведки, передал в Москву данные о «Цитадели». Его источник информации фигурировал под псевдонимом «Вертер» и до сих пор остается неизвестным. Сам Рёсслер утверждал, что данные были получены от высокопоставленных чинов, которых он знал ещё до войны. </a:t>
            </a:r>
          </a:p>
        </p:txBody>
      </p:sp>
      <p:grpSp>
        <p:nvGrpSpPr>
          <p:cNvPr id="7174" name="Группа 11"/>
          <p:cNvGrpSpPr>
            <a:grpSpLocks/>
          </p:cNvGrpSpPr>
          <p:nvPr/>
        </p:nvGrpSpPr>
        <p:grpSpPr bwMode="auto">
          <a:xfrm>
            <a:off x="-14288" y="-26988"/>
            <a:ext cx="9158288" cy="6884988"/>
            <a:chOff x="-13648" y="-27296"/>
            <a:chExt cx="9173106" cy="6885296"/>
          </a:xfrm>
        </p:grpSpPr>
        <p:pic>
          <p:nvPicPr>
            <p:cNvPr id="7178" name="Рисунок 12"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7179"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1" name="Управляющая кнопка: настраиваемая 10">
            <a:hlinkClick r:id="" action="ppaction://hlinkshowjump?jump=nextslide"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ДАЛЕЕ</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Группа 8"/>
          <p:cNvGrpSpPr>
            <a:grpSpLocks/>
          </p:cNvGrpSpPr>
          <p:nvPr/>
        </p:nvGrpSpPr>
        <p:grpSpPr bwMode="auto">
          <a:xfrm>
            <a:off x="1500188" y="0"/>
            <a:ext cx="7643812" cy="6858000"/>
            <a:chOff x="1500188" y="0"/>
            <a:chExt cx="7643812" cy="6858000"/>
          </a:xfrm>
        </p:grpSpPr>
        <p:pic>
          <p:nvPicPr>
            <p:cNvPr id="8204"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9" name="Прямоугольник 8"/>
          <p:cNvSpPr/>
          <p:nvPr/>
        </p:nvSpPr>
        <p:spPr>
          <a:xfrm>
            <a:off x="2070688" y="214290"/>
            <a:ext cx="3858634" cy="523220"/>
          </a:xfrm>
          <a:prstGeom prst="rect">
            <a:avLst/>
          </a:prstGeom>
        </p:spPr>
        <p:txBody>
          <a:bodyPr>
            <a:spAutoFit/>
          </a:bodyPr>
          <a:lstStyle/>
          <a:p>
            <a:pPr algn="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Подвиг разведчиков</a:t>
            </a:r>
          </a:p>
        </p:txBody>
      </p:sp>
      <p:sp>
        <p:nvSpPr>
          <p:cNvPr id="8196" name="Прямоугольник 9"/>
          <p:cNvSpPr>
            <a:spLocks noChangeArrowheads="1"/>
          </p:cNvSpPr>
          <p:nvPr/>
        </p:nvSpPr>
        <p:spPr bwMode="auto">
          <a:xfrm>
            <a:off x="1857375" y="857250"/>
            <a:ext cx="7072313" cy="20320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Существует гипотеза, что «Вертером» был личный фотограф Гитлера. На Нюрнбергском процессе генерал-полковник Альфред Йодль заявил, что сведения об операции появились в Москве раньше, чем у него на письменном столе. Используя полученные также от Рёсслера подробные данные об особенностях бронетехники, наши войска произвели сплошное минирование местности, что позволило компенсировать разницу в классе вооружений.</a:t>
            </a:r>
            <a:endParaRPr lang="ru-RU"/>
          </a:p>
        </p:txBody>
      </p:sp>
      <p:pic>
        <p:nvPicPr>
          <p:cNvPr id="11" name="Рисунок 10" descr="maloizvestnye-fakty-o-stalingradskoj-bitve-14.jpg"/>
          <p:cNvPicPr>
            <a:picLocks noChangeAspect="1"/>
          </p:cNvPicPr>
          <p:nvPr/>
        </p:nvPicPr>
        <p:blipFill>
          <a:blip r:embed="rId3"/>
          <a:srcRect/>
          <a:stretch>
            <a:fillRect/>
          </a:stretch>
        </p:blipFill>
        <p:spPr>
          <a:xfrm>
            <a:off x="1929940" y="2845398"/>
            <a:ext cx="6999778" cy="3759499"/>
          </a:xfrm>
          <a:prstGeom prst="rect">
            <a:avLst/>
          </a:prstGeom>
          <a:ln>
            <a:noFill/>
          </a:ln>
          <a:effectLst>
            <a:softEdge rad="112500"/>
          </a:effectLst>
        </p:spPr>
      </p:pic>
      <p:grpSp>
        <p:nvGrpSpPr>
          <p:cNvPr id="8198" name="Группа 10"/>
          <p:cNvGrpSpPr>
            <a:grpSpLocks/>
          </p:cNvGrpSpPr>
          <p:nvPr/>
        </p:nvGrpSpPr>
        <p:grpSpPr bwMode="auto">
          <a:xfrm>
            <a:off x="-14288" y="-26988"/>
            <a:ext cx="9174163" cy="6884988"/>
            <a:chOff x="-13648" y="-27296"/>
            <a:chExt cx="9173106" cy="6885296"/>
          </a:xfrm>
        </p:grpSpPr>
        <p:pic>
          <p:nvPicPr>
            <p:cNvPr id="8202" name="Рисунок 11"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8203"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0" name="Управляющая кнопка: настраиваемая 9">
            <a:hlinkClick r:id="rId6" action="ppaction://hlinksldjump"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НАЗАД</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Группа 8"/>
          <p:cNvGrpSpPr>
            <a:grpSpLocks/>
          </p:cNvGrpSpPr>
          <p:nvPr/>
        </p:nvGrpSpPr>
        <p:grpSpPr bwMode="auto">
          <a:xfrm>
            <a:off x="1500188" y="0"/>
            <a:ext cx="7643812" cy="6858000"/>
            <a:chOff x="1500188" y="0"/>
            <a:chExt cx="7643812" cy="6858000"/>
          </a:xfrm>
        </p:grpSpPr>
        <p:pic>
          <p:nvPicPr>
            <p:cNvPr id="9228"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9" name="Picture 2" descr="http://www.aif.ru/pictures/201307/fact-article-520-392_letchik.jpg"/>
          <p:cNvPicPr>
            <a:picLocks noChangeAspect="1" noChangeArrowheads="1"/>
          </p:cNvPicPr>
          <p:nvPr/>
        </p:nvPicPr>
        <p:blipFill>
          <a:blip r:embed="rId3"/>
          <a:srcRect/>
          <a:stretch>
            <a:fillRect/>
          </a:stretch>
        </p:blipFill>
        <p:spPr bwMode="auto">
          <a:xfrm flipH="1">
            <a:off x="1811008" y="2143116"/>
            <a:ext cx="7152114" cy="4214842"/>
          </a:xfrm>
          <a:prstGeom prst="rect">
            <a:avLst/>
          </a:prstGeom>
          <a:ln>
            <a:noFill/>
          </a:ln>
          <a:effectLst>
            <a:softEdge rad="112500"/>
          </a:effectLst>
        </p:spPr>
      </p:pic>
      <p:sp>
        <p:nvSpPr>
          <p:cNvPr id="10" name="Прямоугольник 9"/>
          <p:cNvSpPr/>
          <p:nvPr/>
        </p:nvSpPr>
        <p:spPr>
          <a:xfrm>
            <a:off x="2070688" y="214290"/>
            <a:ext cx="4287262" cy="523220"/>
          </a:xfrm>
          <a:prstGeom prst="rect">
            <a:avLst/>
          </a:prstGeom>
        </p:spPr>
        <p:txBody>
          <a:bodyPr>
            <a:spAutoFit/>
          </a:bodyPr>
          <a:lstStyle/>
          <a:p>
            <a:pPr algn="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Летчик - герой</a:t>
            </a:r>
          </a:p>
        </p:txBody>
      </p:sp>
      <p:sp>
        <p:nvSpPr>
          <p:cNvPr id="9221" name="Прямоугольник 10"/>
          <p:cNvSpPr>
            <a:spLocks noChangeArrowheads="1"/>
          </p:cNvSpPr>
          <p:nvPr/>
        </p:nvSpPr>
        <p:spPr bwMode="auto">
          <a:xfrm>
            <a:off x="1785938" y="714375"/>
            <a:ext cx="7143750" cy="1477963"/>
          </a:xfrm>
          <a:prstGeom prst="rect">
            <a:avLst/>
          </a:prstGeom>
          <a:noFill/>
          <a:ln w="9525">
            <a:noFill/>
            <a:miter lim="800000"/>
            <a:headEnd/>
            <a:tailEnd/>
          </a:ln>
        </p:spPr>
        <p:txBody>
          <a:bodyPr>
            <a:spAutoFit/>
          </a:bodyPr>
          <a:lstStyle/>
          <a:p>
            <a:pPr algn="just" defTabSz="536575"/>
            <a:r>
              <a:rPr lang="ru-RU">
                <a:latin typeface="Times New Roman" pitchFamily="18" charset="0"/>
                <a:cs typeface="Times New Roman" pitchFamily="18" charset="0"/>
              </a:rPr>
              <a:t>	Все читали «Повесть о настоящем человеке» Полевого об Алексее Маресьеве, вернувшемся в строй после ранения и ампутации обеих ног. Оказывается, внимание военных журналистов привлек его подвиг именно в сражении на Курской дуге, за который он был награжден звездой Героя Советского Союза. </a:t>
            </a:r>
          </a:p>
        </p:txBody>
      </p:sp>
      <p:grpSp>
        <p:nvGrpSpPr>
          <p:cNvPr id="9222" name="Группа 11"/>
          <p:cNvGrpSpPr>
            <a:grpSpLocks/>
          </p:cNvGrpSpPr>
          <p:nvPr/>
        </p:nvGrpSpPr>
        <p:grpSpPr bwMode="auto">
          <a:xfrm>
            <a:off x="-14288" y="-26988"/>
            <a:ext cx="9174163" cy="6884988"/>
            <a:chOff x="-13648" y="-27296"/>
            <a:chExt cx="9173106" cy="6885296"/>
          </a:xfrm>
        </p:grpSpPr>
        <p:pic>
          <p:nvPicPr>
            <p:cNvPr id="9226" name="Рисунок 12"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9227"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1" name="Управляющая кнопка: настраиваемая 10">
            <a:hlinkClick r:id="" action="ppaction://hlinkshowjump?jump=nextslide"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ДАЛЕЕ</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Группа 8"/>
          <p:cNvGrpSpPr>
            <a:grpSpLocks/>
          </p:cNvGrpSpPr>
          <p:nvPr/>
        </p:nvGrpSpPr>
        <p:grpSpPr bwMode="auto">
          <a:xfrm>
            <a:off x="1500188" y="0"/>
            <a:ext cx="7643812" cy="6858000"/>
            <a:chOff x="1500188" y="0"/>
            <a:chExt cx="7643812" cy="6858000"/>
          </a:xfrm>
        </p:grpSpPr>
        <p:pic>
          <p:nvPicPr>
            <p:cNvPr id="10252" name="Picture 4" descr="Фильм Восход Победы. Днепр Крах 2013 смотреть онлайн бесплатно"/>
            <p:cNvPicPr>
              <a:picLocks noChangeAspect="1" noChangeArrowheads="1"/>
            </p:cNvPicPr>
            <p:nvPr/>
          </p:nvPicPr>
          <p:blipFill>
            <a:blip r:embed="rId2"/>
            <a:srcRect/>
            <a:stretch>
              <a:fillRect/>
            </a:stretch>
          </p:blipFill>
          <p:spPr bwMode="auto">
            <a:xfrm>
              <a:off x="1612900" y="0"/>
              <a:ext cx="7512050" cy="6858000"/>
            </a:xfrm>
            <a:prstGeom prst="rect">
              <a:avLst/>
            </a:prstGeom>
            <a:noFill/>
            <a:ln w="9525">
              <a:noFill/>
              <a:miter lim="800000"/>
              <a:headEnd/>
              <a:tailEnd/>
            </a:ln>
          </p:spPr>
        </p:pic>
        <p:sp>
          <p:nvSpPr>
            <p:cNvPr id="4" name="Прямоугольник 3"/>
            <p:cNvSpPr/>
            <p:nvPr/>
          </p:nvSpPr>
          <p:spPr>
            <a:xfrm>
              <a:off x="1500188" y="0"/>
              <a:ext cx="7643812" cy="6858000"/>
            </a:xfrm>
            <a:prstGeom prst="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9" name="Прямоугольник 8"/>
          <p:cNvSpPr/>
          <p:nvPr/>
        </p:nvSpPr>
        <p:spPr>
          <a:xfrm>
            <a:off x="2070688" y="214290"/>
            <a:ext cx="5858898" cy="523220"/>
          </a:xfrm>
          <a:prstGeom prst="rect">
            <a:avLst/>
          </a:prstGeom>
        </p:spPr>
        <p:txBody>
          <a:bodyPr>
            <a:spAutoFit/>
          </a:bodyPr>
          <a:lstStyle/>
          <a:p>
            <a:pPr>
              <a:defRPr/>
            </a:pPr>
            <a:r>
              <a:rPr lang="ru-RU" sz="2800" b="1" dirty="0">
                <a:ln w="18415" cmpd="sng">
                  <a:solidFill>
                    <a:schemeClr val="tx2">
                      <a:lumMod val="50000"/>
                    </a:schemeClr>
                  </a:solidFill>
                  <a:prstDash val="solid"/>
                </a:ln>
                <a:solidFill>
                  <a:srgbClr val="FFFFFF"/>
                </a:solidFill>
                <a:effectLst>
                  <a:outerShdw blurRad="38100" dist="38100" dir="2700000" algn="tl">
                    <a:srgbClr val="000000">
                      <a:alpha val="43137"/>
                    </a:srgbClr>
                  </a:outerShdw>
                </a:effectLst>
                <a:latin typeface="Segoe Print" pitchFamily="2" charset="0"/>
              </a:rPr>
              <a:t>Летчик - герой</a:t>
            </a:r>
          </a:p>
        </p:txBody>
      </p:sp>
      <p:sp>
        <p:nvSpPr>
          <p:cNvPr id="10244" name="Прямоугольник 9"/>
          <p:cNvSpPr>
            <a:spLocks noChangeArrowheads="1"/>
          </p:cNvSpPr>
          <p:nvPr/>
        </p:nvSpPr>
        <p:spPr bwMode="auto">
          <a:xfrm>
            <a:off x="1857375" y="714375"/>
            <a:ext cx="7072313" cy="2586038"/>
          </a:xfrm>
          <a:prstGeom prst="rect">
            <a:avLst/>
          </a:prstGeom>
          <a:noFill/>
          <a:ln w="9525">
            <a:noFill/>
            <a:miter lim="800000"/>
            <a:headEnd/>
            <a:tailEnd/>
          </a:ln>
        </p:spPr>
        <p:txBody>
          <a:bodyPr>
            <a:spAutoFit/>
          </a:bodyPr>
          <a:lstStyle/>
          <a:p>
            <a:pPr defTabSz="536575"/>
            <a:r>
              <a:rPr lang="ru-RU">
                <a:latin typeface="Times New Roman" pitchFamily="18" charset="0"/>
                <a:cs typeface="Times New Roman" pitchFamily="18" charset="0"/>
              </a:rPr>
              <a:t>	В то время он служил под Курском в 63-м Гвардейском истребительном авиационном полку и очень переживал из-за того, что командир полка боялся отпускать его на боевые задания. </a:t>
            </a:r>
          </a:p>
          <a:p>
            <a:pPr defTabSz="536575"/>
            <a:r>
              <a:rPr lang="ru-RU">
                <a:latin typeface="Times New Roman" pitchFamily="18" charset="0"/>
                <a:cs typeface="Times New Roman" pitchFamily="18" charset="0"/>
              </a:rPr>
              <a:t>	Однажды командир эскадрильи А. М. Числов взял Алексея с собой в пару на боевой вылет, в котором тот отлично проявил себя и стал полноценным членом полка. 20 июля 1943 года Маресьев вел воздушный бой с превосходящим по численности противником. Он лично сбил два вражеских истребителя и спас жизни двух своих товарищей.</a:t>
            </a:r>
          </a:p>
        </p:txBody>
      </p:sp>
      <p:pic>
        <p:nvPicPr>
          <p:cNvPr id="11" name="Рисунок 10" descr="1346877028_il2.jpg"/>
          <p:cNvPicPr>
            <a:picLocks noChangeAspect="1"/>
          </p:cNvPicPr>
          <p:nvPr/>
        </p:nvPicPr>
        <p:blipFill>
          <a:blip r:embed="rId3"/>
          <a:srcRect/>
          <a:stretch>
            <a:fillRect/>
          </a:stretch>
        </p:blipFill>
        <p:spPr>
          <a:xfrm>
            <a:off x="1952608" y="3252786"/>
            <a:ext cx="7096142" cy="3248048"/>
          </a:xfrm>
          <a:prstGeom prst="rect">
            <a:avLst/>
          </a:prstGeom>
          <a:ln>
            <a:noFill/>
          </a:ln>
          <a:effectLst>
            <a:softEdge rad="112500"/>
          </a:effectLst>
        </p:spPr>
      </p:pic>
      <p:grpSp>
        <p:nvGrpSpPr>
          <p:cNvPr id="10246" name="Группа 10"/>
          <p:cNvGrpSpPr>
            <a:grpSpLocks/>
          </p:cNvGrpSpPr>
          <p:nvPr/>
        </p:nvGrpSpPr>
        <p:grpSpPr bwMode="auto">
          <a:xfrm>
            <a:off x="-14288" y="-26988"/>
            <a:ext cx="9158288" cy="6884988"/>
            <a:chOff x="-13648" y="-27296"/>
            <a:chExt cx="9173106" cy="6885296"/>
          </a:xfrm>
        </p:grpSpPr>
        <p:pic>
          <p:nvPicPr>
            <p:cNvPr id="10250" name="Рисунок 11" descr="огненная дуга копия.gif"/>
            <p:cNvPicPr>
              <a:picLocks noChangeAspect="1"/>
            </p:cNvPicPr>
            <p:nvPr/>
          </p:nvPicPr>
          <p:blipFill>
            <a:blip r:embed="rId4"/>
            <a:srcRect r="9572"/>
            <a:stretch>
              <a:fillRect/>
            </a:stretch>
          </p:blipFill>
          <p:spPr bwMode="auto">
            <a:xfrm>
              <a:off x="-13648" y="-27296"/>
              <a:ext cx="9173106" cy="6885296"/>
            </a:xfrm>
            <a:prstGeom prst="rect">
              <a:avLst/>
            </a:prstGeom>
            <a:noFill/>
            <a:ln w="9525">
              <a:noFill/>
              <a:miter lim="800000"/>
              <a:headEnd/>
              <a:tailEnd/>
            </a:ln>
          </p:spPr>
        </p:pic>
        <p:pic>
          <p:nvPicPr>
            <p:cNvPr id="10251" name="Рисунок 24" descr="Я помню, я горжусь.gif"/>
            <p:cNvPicPr>
              <a:picLocks noChangeAspect="1"/>
            </p:cNvPicPr>
            <p:nvPr/>
          </p:nvPicPr>
          <p:blipFill>
            <a:blip r:embed="rId5" cstate="email"/>
            <a:srcRect/>
            <a:stretch>
              <a:fillRect/>
            </a:stretch>
          </p:blipFill>
          <p:spPr bwMode="auto">
            <a:xfrm>
              <a:off x="950268" y="5052065"/>
              <a:ext cx="1492239" cy="1438275"/>
            </a:xfrm>
            <a:prstGeom prst="rect">
              <a:avLst/>
            </a:prstGeom>
            <a:noFill/>
            <a:ln w="9525">
              <a:noFill/>
              <a:miter lim="800000"/>
              <a:headEnd/>
              <a:tailEnd/>
            </a:ln>
          </p:spPr>
        </p:pic>
      </p:grpSp>
      <p:sp>
        <p:nvSpPr>
          <p:cNvPr id="10" name="Управляющая кнопка: настраиваемая 9">
            <a:hlinkClick r:id="rId6" action="ppaction://hlinksldjump" highlightClick="1"/>
          </p:cNvPr>
          <p:cNvSpPr/>
          <p:nvPr/>
        </p:nvSpPr>
        <p:spPr bwMode="auto">
          <a:xfrm>
            <a:off x="7389813" y="5897563"/>
            <a:ext cx="1643062" cy="500062"/>
          </a:xfrm>
          <a:prstGeom prst="actionButtonBlank">
            <a:avLst/>
          </a:prstGeom>
          <a:solidFill>
            <a:schemeClr val="accent3">
              <a:lumMod val="75000"/>
              <a:alpha val="58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НАЗАД</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pt27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ppt274</Template>
  <TotalTime>308</TotalTime>
  <Words>145</Words>
  <Application>Microsoft Office PowerPoint</Application>
  <PresentationFormat>Экран (4:3)</PresentationFormat>
  <Paragraphs>68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ppt274</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Aslan</dc:creator>
  <cp:lastModifiedBy>Aslan</cp:lastModifiedBy>
  <cp:revision>46</cp:revision>
  <dcterms:created xsi:type="dcterms:W3CDTF">2015-02-27T11:04:40Z</dcterms:created>
  <dcterms:modified xsi:type="dcterms:W3CDTF">2015-03-19T11:59:52Z</dcterms:modified>
</cp:coreProperties>
</file>