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000"/>
    <a:srgbClr val="F9AD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654-2BB8-4206-BB01-D62C6F6BA9C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C42-FDB0-4D04-950B-8D2F39359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654-2BB8-4206-BB01-D62C6F6BA9C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C42-FDB0-4D04-950B-8D2F39359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654-2BB8-4206-BB01-D62C6F6BA9C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C42-FDB0-4D04-950B-8D2F39359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654-2BB8-4206-BB01-D62C6F6BA9C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C42-FDB0-4D04-950B-8D2F39359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654-2BB8-4206-BB01-D62C6F6BA9C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C42-FDB0-4D04-950B-8D2F39359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654-2BB8-4206-BB01-D62C6F6BA9C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C42-FDB0-4D04-950B-8D2F39359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654-2BB8-4206-BB01-D62C6F6BA9C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C42-FDB0-4D04-950B-8D2F39359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654-2BB8-4206-BB01-D62C6F6BA9C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C42-FDB0-4D04-950B-8D2F39359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654-2BB8-4206-BB01-D62C6F6BA9C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C42-FDB0-4D04-950B-8D2F39359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654-2BB8-4206-BB01-D62C6F6BA9C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C42-FDB0-4D04-950B-8D2F39359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654-2BB8-4206-BB01-D62C6F6BA9C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5C42-FDB0-4D04-950B-8D2F39359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A9654-2BB8-4206-BB01-D62C6F6BA9CB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85C42-FDB0-4D04-950B-8D2F39359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46"/>
            <a:ext cx="928694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Виды подач в волейболе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50" y="5429264"/>
            <a:ext cx="8929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Литвинова Елена Александровна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Учитель физической культуры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ГБОУ СОШ №549</a:t>
            </a:r>
          </a:p>
          <a:p>
            <a:r>
              <a:rPr lang="ru-RU" b="1" smtClean="0">
                <a:latin typeface="Arial" pitchFamily="34" charset="0"/>
                <a:cs typeface="Arial" pitchFamily="34" charset="0"/>
              </a:rPr>
              <a:t>Красносельский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р-н, г.Санкт-Петербург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G:\c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4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Из истории волейбола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mbria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71472" y="1214422"/>
            <a:ext cx="3643338" cy="3259326"/>
            <a:chOff x="0" y="1214422"/>
            <a:chExt cx="3643338" cy="325932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1214422"/>
              <a:ext cx="364333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n>
                    <a:solidFill>
                      <a:schemeClr val="tx1"/>
                    </a:solidFill>
                  </a:ln>
                  <a:solidFill>
                    <a:srgbClr val="360000"/>
                  </a:solidFill>
                  <a:latin typeface="Arial" pitchFamily="34" charset="0"/>
                  <a:cs typeface="Arial" pitchFamily="34" charset="0"/>
                </a:rPr>
                <a:t>Волейбол – один из самых популярных в мире видов спорта. Родина волейбола – Соединенные Штаты </a:t>
              </a:r>
              <a:r>
                <a:rPr lang="ru-RU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360000"/>
                  </a:solidFill>
                  <a:latin typeface="Arial" pitchFamily="34" charset="0"/>
                  <a:cs typeface="Arial" pitchFamily="34" charset="0"/>
                </a:rPr>
                <a:t>Америки. </a:t>
              </a:r>
              <a:endParaRPr lang="ru-RU" b="1" dirty="0">
                <a:ln>
                  <a:solidFill>
                    <a:sysClr val="windowText" lastClr="000000"/>
                  </a:solidFill>
                </a:ln>
                <a:solidFill>
                  <a:srgbClr val="3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90" y="2643182"/>
              <a:ext cx="2786082" cy="183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4071934" y="1142984"/>
            <a:ext cx="4643460" cy="3693319"/>
            <a:chOff x="4143372" y="1142984"/>
            <a:chExt cx="4643460" cy="369331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143372" y="1142984"/>
              <a:ext cx="2643206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n>
                    <a:solidFill>
                      <a:schemeClr val="tx1"/>
                    </a:solidFill>
                  </a:ln>
                  <a:solidFill>
                    <a:srgbClr val="360000"/>
                  </a:solidFill>
                  <a:latin typeface="Arial" pitchFamily="34" charset="0"/>
                  <a:cs typeface="Arial" pitchFamily="34" charset="0"/>
                </a:rPr>
                <a:t>Новую игру изобрел в 1895г. Вильям Морган – руководитель физического воспитания в Союзе молодых христиан в городе </a:t>
              </a:r>
              <a:r>
                <a:rPr lang="ru-RU" b="1" dirty="0" err="1" smtClean="0">
                  <a:ln>
                    <a:solidFill>
                      <a:schemeClr val="tx1"/>
                    </a:solidFill>
                  </a:ln>
                  <a:solidFill>
                    <a:srgbClr val="360000"/>
                  </a:solidFill>
                  <a:latin typeface="Arial" pitchFamily="34" charset="0"/>
                  <a:cs typeface="Arial" pitchFamily="34" charset="0"/>
                </a:rPr>
                <a:t>Холиок</a:t>
              </a:r>
              <a:r>
                <a:rPr lang="ru-RU" b="1" dirty="0" smtClean="0">
                  <a:ln>
                    <a:solidFill>
                      <a:schemeClr val="tx1"/>
                    </a:solidFill>
                  </a:ln>
                  <a:solidFill>
                    <a:srgbClr val="360000"/>
                  </a:solidFill>
                  <a:latin typeface="Arial" pitchFamily="34" charset="0"/>
                  <a:cs typeface="Arial" pitchFamily="34" charset="0"/>
                </a:rPr>
                <a:t>. Он предложил перебрасывать мяч через теннисную сетку, натянутую на высоте около 2м. </a:t>
              </a:r>
              <a:endParaRPr lang="ru-RU" b="1" dirty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15140" y="1428736"/>
              <a:ext cx="2071692" cy="26127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928662" y="4214818"/>
            <a:ext cx="7793439" cy="2397268"/>
            <a:chOff x="428596" y="4210209"/>
            <a:chExt cx="7793439" cy="23972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714612" y="4853151"/>
              <a:ext cx="335758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n>
                    <a:solidFill>
                      <a:schemeClr val="tx1"/>
                    </a:solidFill>
                  </a:ln>
                  <a:solidFill>
                    <a:srgbClr val="360000"/>
                  </a:solidFill>
                  <a:latin typeface="Arial" pitchFamily="34" charset="0"/>
                  <a:cs typeface="Arial" pitchFamily="34" charset="0"/>
                </a:rPr>
                <a:t>Название новой игре дал доктор Альфред Холстед – преподаватель </a:t>
              </a:r>
              <a:r>
                <a:rPr lang="ru-RU" b="1" dirty="0" err="1" smtClean="0">
                  <a:ln>
                    <a:solidFill>
                      <a:schemeClr val="tx1"/>
                    </a:solidFill>
                  </a:ln>
                  <a:solidFill>
                    <a:srgbClr val="360000"/>
                  </a:solidFill>
                  <a:latin typeface="Arial" pitchFamily="34" charset="0"/>
                  <a:cs typeface="Arial" pitchFamily="34" charset="0"/>
                </a:rPr>
                <a:t>Спрингфильдского</a:t>
              </a:r>
              <a:r>
                <a:rPr lang="ru-RU" b="1" dirty="0" smtClean="0">
                  <a:ln>
                    <a:solidFill>
                      <a:schemeClr val="tx1"/>
                    </a:solidFill>
                  </a:ln>
                  <a:solidFill>
                    <a:srgbClr val="360000"/>
                  </a:solidFill>
                  <a:latin typeface="Arial" pitchFamily="34" charset="0"/>
                  <a:cs typeface="Arial" pitchFamily="34" charset="0"/>
                </a:rPr>
                <a:t> колледжа: “волейбол” – летающий мяч.</a:t>
              </a:r>
              <a:endParaRPr lang="ru-RU" b="1" dirty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72198" y="4210209"/>
              <a:ext cx="2149837" cy="2219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8596" y="4567399"/>
              <a:ext cx="2357454" cy="1774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3429024"/>
          </a:xfr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Любая игра в волейбол всегда начинается с подачи. Если команда проигрывает подачу, она сразу же проигрывает очко. Сегодня волейболисты используют подачу как средство нападения, причем сильнейшие игроки владеют подачей в совершенстве. Технически подача выглядит следующим образом: игрок располагаясь за линией площадки, подбрасывает мяч и ударом руки отправляет его на площадку противника. Подача должна быть выполнена в течении 5 </a:t>
            </a: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секунд.</a:t>
            </a:r>
            <a:endParaRPr lang="ru-RU" sz="2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737200"/>
            <a:ext cx="5643602" cy="31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Верхняя прямая подача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71546"/>
            <a:ext cx="3286148" cy="5632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  <a:latin typeface="Arial" pitchFamily="34" charset="0"/>
                <a:cs typeface="Arial" pitchFamily="34" charset="0"/>
              </a:rPr>
              <a:t>Удар по мячу наносят выше оси плечевого сустава, стоя лицом к сетке (прямо). Мяч подбрасывают почти над головой и несколько впереди на высоту до 1,5 м. Замах выполняют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  <a:latin typeface="Arial" pitchFamily="34" charset="0"/>
                <a:cs typeface="Arial" pitchFamily="34" charset="0"/>
              </a:rPr>
              <a:t>вверх-назад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  <a:latin typeface="Arial" pitchFamily="34" charset="0"/>
                <a:cs typeface="Arial" pitchFamily="34" charset="0"/>
              </a:rPr>
              <a:t>, руку поднимают и отводят согнутой в локте за голову. Угол сгибания в локтевом суставе (плечо - предплечье) не должен быть меньше 90. Одновременно с замахом прогибаются в грудном и поясничном отделах, правое плечо отводят назад. 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36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142984"/>
            <a:ext cx="4162446" cy="296830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0210">
            <a:off x="6559176" y="4203625"/>
            <a:ext cx="1714512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343">
            <a:off x="3437632" y="4411146"/>
            <a:ext cx="3160216" cy="2100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Верхняя боковая подача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46"/>
            <a:ext cx="3481395" cy="273833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142984"/>
            <a:ext cx="3643322" cy="5324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</a:rPr>
              <a:t>       Удар по мячу наносят выше оси плечевого сустава, стоя боком к сетке. Подбрасывают мяч на высоту до 1,5 м так, чтобы он находился почти над головой. Замах выполняют </a:t>
            </a:r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</a:rPr>
              <a:t>вниз-назад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</a:rPr>
              <a:t>, значительно опуская правое плечо и сгибая правую ногу при переносе веса тела назад. В ударном движении правую махом выносят по дуге </a:t>
            </a:r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</a:rPr>
              <a:t>сзади-вверх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</a:rPr>
              <a:t>; при этом правое плечо поднимают вверх, оставляя левое в том же положении. 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36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37738">
            <a:off x="4249702" y="3926576"/>
            <a:ext cx="1905187" cy="2862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7168">
            <a:off x="6308810" y="3896418"/>
            <a:ext cx="1873453" cy="2668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Нижняя прямая подача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142984"/>
            <a:ext cx="3643322" cy="5324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</a:rPr>
              <a:t>Здесь удар по мячу наносят ниже оси плечевого сустава, когда игрок стоит лицом (прямо) к сетке. Подбрасывают мяч на высоту до 0,5 м впереди над головой. Замах выполняют назад и несколько вверх в плоскости, перпендикулярной опоре. Удар осуществляют маховым движением правой рукой </a:t>
            </a:r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</a:rPr>
              <a:t>сзади-вниз-вперед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</a:rPr>
              <a:t> на уровне пояса и наносят по мячу </a:t>
            </a:r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</a:rPr>
              <a:t>снизу-сзади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</a:rPr>
              <a:t>. После удара руку вытягивают в направлении подачи и затем фиксируют в таком положении.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360000"/>
              </a:solidFill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1142984"/>
            <a:ext cx="3495675" cy="245839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10952">
            <a:off x="5052665" y="4152251"/>
            <a:ext cx="2976576" cy="1975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Нижняя боковая подача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71613"/>
            <a:ext cx="2643206" cy="48013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  <a:latin typeface="Arial" pitchFamily="34" charset="0"/>
                <a:cs typeface="Arial" pitchFamily="34" charset="0"/>
              </a:rPr>
              <a:t>Удар по мячу наносят ниже оси плечевого сустава, стоя боком к сетке. Существуют два варианта выполнения этой подачи. В обычном варианте замах производят в направлении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  <a:latin typeface="Arial" pitchFamily="34" charset="0"/>
                <a:cs typeface="Arial" pitchFamily="34" charset="0"/>
              </a:rPr>
              <a:t>вниз-назад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  <a:latin typeface="Arial" pitchFamily="34" charset="0"/>
                <a:cs typeface="Arial" pitchFamily="34" charset="0"/>
              </a:rPr>
              <a:t> в плоскости, наклонной в опоре примерно под углом 45. Правое плечо при этом отводят назад и опускают. 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36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1571612"/>
            <a:ext cx="4859337" cy="250033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7620" y="4357694"/>
            <a:ext cx="4572000" cy="923330"/>
          </a:xfrm>
          <a:prstGeom prst="rect">
            <a:avLst/>
          </a:prstGeom>
          <a:solidFill>
            <a:srgbClr val="F9AD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  <a:latin typeface="Arial" pitchFamily="34" charset="0"/>
                <a:cs typeface="Arial" pitchFamily="34" charset="0"/>
              </a:rPr>
              <a:t>Сильнейшие волейболисты как правило используют нижнюю прямую подачу.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36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929718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n w="17780" cmpd="sng">
                  <a:solidFill>
                    <a:schemeClr val="accent6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 характеру подачи можно разделить на: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силовые</a:t>
            </a:r>
            <a:b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нацеленные</a:t>
            </a:r>
            <a:b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планирующие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571744"/>
            <a:ext cx="4143404" cy="1323439"/>
          </a:xfrm>
          <a:prstGeom prst="rect">
            <a:avLst/>
          </a:prstGeom>
          <a:solidFill>
            <a:srgbClr val="F9AD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  <a:latin typeface="Arial" pitchFamily="34" charset="0"/>
                <a:cs typeface="Arial" pitchFamily="34" charset="0"/>
              </a:rPr>
              <a:t>Силовые подачи применяются для затруднения приема мяча с целью вызвать ошибку при приеме.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3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286388"/>
            <a:ext cx="8572560" cy="1015663"/>
          </a:xfrm>
          <a:prstGeom prst="rect">
            <a:avLst/>
          </a:prstGeom>
          <a:solidFill>
            <a:srgbClr val="F9AD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  <a:latin typeface="Arial" pitchFamily="34" charset="0"/>
                <a:cs typeface="Arial" pitchFamily="34" charset="0"/>
              </a:rPr>
              <a:t>Особенностью нацеленных подач является направление мяча в уязвимые места площадки противника или на слабого игрока, чтобы затруднить действия команды противника.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3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214818"/>
            <a:ext cx="850112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360000"/>
                </a:solidFill>
                <a:latin typeface="Arial" pitchFamily="34" charset="0"/>
                <a:cs typeface="Arial" pitchFamily="34" charset="0"/>
              </a:rPr>
              <a:t>Планирующие подачи опасны тем, что мяч может изменять траекторию своего полета в самых неожиданных направлениях.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36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2"/>
            <a:ext cx="3513188" cy="321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Источники: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500306"/>
            <a:ext cx="1695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sclubs.ru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000372"/>
            <a:ext cx="3223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www.infosport.ru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500438"/>
            <a:ext cx="2504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wikipedia.org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071678"/>
            <a:ext cx="2613857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volleybolist.ru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517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Виды подач в волейболе</vt:lpstr>
      <vt:lpstr>Из истории волейбола</vt:lpstr>
      <vt:lpstr>Любая игра в волейбол всегда начинается с подачи. Если команда проигрывает подачу, она сразу же проигрывает очко. Сегодня волейболисты используют подачу как средство нападения, причем сильнейшие игроки владеют подачей в совершенстве. Технически подача выглядит следующим образом: игрок располагаясь за линией площадки, подбрасывает мяч и ударом руки отправляет его на площадку противника. Подача должна быть выполнена в течении 5 секунд.</vt:lpstr>
      <vt:lpstr>Верхняя прямая подача</vt:lpstr>
      <vt:lpstr>Верхняя боковая подача</vt:lpstr>
      <vt:lpstr>Нижняя прямая подача</vt:lpstr>
      <vt:lpstr>Нижняя боковая подача</vt:lpstr>
      <vt:lpstr>По характеру подачи можно разделить на: силовые нацеленные планирующие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подач в волейболе</dc:title>
  <dc:creator>Наташа</dc:creator>
  <cp:lastModifiedBy>HOUSE</cp:lastModifiedBy>
  <cp:revision>48</cp:revision>
  <dcterms:created xsi:type="dcterms:W3CDTF">2013-12-21T12:20:44Z</dcterms:created>
  <dcterms:modified xsi:type="dcterms:W3CDTF">2013-12-23T16:43:24Z</dcterms:modified>
</cp:coreProperties>
</file>