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79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B80EE-8182-4F65-8AC7-6158CC82A3BF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0491-A730-43EC-9E6B-541C2C6967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0491-A730-43EC-9E6B-541C2C6967C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93E262-A160-4D6B-8E8E-D030AF02469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4CBB18-0291-436F-94D2-4E0BAF8473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5%D0%B4%D0%B5%D1%80%D0%B0%D0%BB%D1%8C%D0%BD%D0%B0%D1%8F_%D1%81%D0%BB%D1%83%D0%B6%D0%B1%D0%B0_%D0%B3%D0%BE%D1%81%D1%83%D0%B4%D0%B0%D1%80%D1%81%D1%82%D0%B2%D0%B5%D0%BD%D0%BD%D0%BE%D0%B9_%D1%81%D1%82%D0%B0%D1%82%D0%B8%D1%81%D1%82%D0%B8%D0%BA%D0%B8" TargetMode="External"/><Relationship Id="rId3" Type="http://schemas.openxmlformats.org/officeDocument/2006/relationships/hyperlink" Target="http://ru.wikipedia.org/wiki/25_%D0%BE%D0%BA%D1%82%D1%8F%D0%B1%D1%80%D1%8F" TargetMode="External"/><Relationship Id="rId7" Type="http://schemas.openxmlformats.org/officeDocument/2006/relationships/hyperlink" Target="http://ru.wikipedia.org/wiki/2013_%D0%B3%D0%BE%D0%B4" TargetMode="External"/><Relationship Id="rId2" Type="http://schemas.openxmlformats.org/officeDocument/2006/relationships/hyperlink" Target="http://ru.wikipedia.org/wiki/14_%D0%BE%D0%BA%D1%82%D1%8F%D0%B1%D1%8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2007_%D0%B3%D0%BE%D0%B4" TargetMode="External"/><Relationship Id="rId5" Type="http://schemas.openxmlformats.org/officeDocument/2006/relationships/hyperlink" Target="http://ru.wikipedia.org/wiki/%D0%A0%D0%BE%D1%81%D1%81%D0%B8%D0%B9%D1%81%D0%BA%D0%B0%D1%8F_%D0%A4%D0%B5%D0%B4%D0%B5%D1%80%D0%B0%D1%86%D0%B8%D1%8F" TargetMode="External"/><Relationship Id="rId4" Type="http://schemas.openxmlformats.org/officeDocument/2006/relationships/hyperlink" Target="http://ru.wikipedia.org/wiki/2010_%D0%B3%D0%BE%D0%B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828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Население России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ПРЕЗЕНТАЦИЯ  ПО ГЕОГРАФИИ  8 КЛАССА 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ПОДГОТОВИЛА             </a:t>
            </a:r>
            <a:r>
              <a:rPr lang="ru-RU" sz="2400" dirty="0" err="1" smtClean="0">
                <a:solidFill>
                  <a:srgbClr val="00B050"/>
                </a:solidFill>
              </a:rPr>
              <a:t>Молодкина</a:t>
            </a:r>
            <a:r>
              <a:rPr lang="ru-RU" sz="2400" dirty="0" smtClean="0">
                <a:solidFill>
                  <a:srgbClr val="00B050"/>
                </a:solidFill>
              </a:rPr>
              <a:t> О.В.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143000"/>
            <a:ext cx="8183562" cy="418782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По данным переписи 2010 года, сохранилось характерное  для населения России значительное превышение численности женщин над численностью мужчин. Преобладающая  численность женщин характерна для  всех регионов, за исключением Чукотского автономного округа  и  Россия здесь не исключение: подобная ситуация присуща большинству стран мира.</a:t>
            </a:r>
          </a:p>
          <a:p>
            <a:r>
              <a:rPr lang="ru-RU" b="1" dirty="0" smtClean="0"/>
              <a:t> В 2010г. численность женщин превысила  численность мужчин на 10,8 </a:t>
            </a:r>
            <a:r>
              <a:rPr lang="ru-RU" b="1" dirty="0" smtClean="0"/>
              <a:t>млн. </a:t>
            </a:r>
            <a:r>
              <a:rPr lang="ru-RU" b="1" dirty="0" smtClean="0"/>
              <a:t>человек. </a:t>
            </a:r>
            <a:r>
              <a:rPr lang="ru-RU" dirty="0" smtClean="0"/>
              <a:t>В 2002 г.  разница была в 10,0 млн.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214438"/>
            <a:ext cx="8183562" cy="418782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 итогам Всероссийской переписи населения 2010 года средний возраст жителей страны увеличился и  составил 39 лет,</a:t>
            </a:r>
            <a:r>
              <a:rPr lang="ru-RU" dirty="0" smtClean="0"/>
              <a:t> в 2002 г. –   он был равен 38 годам. Самыми «молодыми» по среднему возрасту  населения (27-30 лет) являются Чеченская  и Ингушская республики,  республики Тыва и Дагестан.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Самые «старые»</a:t>
            </a:r>
            <a:r>
              <a:rPr lang="ru-RU" dirty="0" smtClean="0"/>
              <a:t> - (41,5-42г.) – Тульская, Рязанская, Тамбовская, Воронежская и Псковская  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1571612"/>
            <a:ext cx="8183562" cy="4187825"/>
          </a:xfrm>
        </p:spPr>
        <p:txBody>
          <a:bodyPr>
            <a:normAutofit fontScale="47500" lnSpcReduction="20000"/>
          </a:bodyPr>
          <a:lstStyle/>
          <a:p>
            <a:r>
              <a:rPr lang="ru-RU" sz="6700" b="1" dirty="0" smtClean="0"/>
              <a:t>Всероссийская перепись населения 2010 года</a:t>
            </a:r>
            <a:r>
              <a:rPr lang="ru-RU" sz="6700" dirty="0" smtClean="0"/>
              <a:t> — </a:t>
            </a:r>
            <a:r>
              <a:rPr lang="ru-RU" sz="4500" dirty="0" smtClean="0"/>
              <a:t>мероприятие, проводимое на всей территории Российской Федерации по единой государственной статистической методологии в целях получения обобщённых демографических, экономических и социальных </a:t>
            </a:r>
            <a:r>
              <a:rPr lang="ru-RU" sz="4500" dirty="0" smtClean="0"/>
              <a:t>сведений</a:t>
            </a:r>
            <a:r>
              <a:rPr lang="ru-RU" sz="4500" dirty="0" smtClean="0"/>
              <a:t>. Получены данные о численности населения, его размещении по территории  и </a:t>
            </a:r>
            <a:r>
              <a:rPr lang="ru-RU" sz="4500" dirty="0" err="1" smtClean="0"/>
              <a:t>поло-возрастному</a:t>
            </a:r>
            <a:r>
              <a:rPr lang="ru-RU" sz="4500" dirty="0" smtClean="0"/>
              <a:t> составу, об уровне образования </a:t>
            </a:r>
            <a:r>
              <a:rPr lang="ru-RU" sz="4500" dirty="0" smtClean="0"/>
              <a:t>населения </a:t>
            </a:r>
            <a:r>
              <a:rPr lang="ru-RU" sz="4500" b="1" dirty="0" smtClean="0"/>
              <a:t>; </a:t>
            </a:r>
            <a:r>
              <a:rPr lang="ru-RU" sz="4500" dirty="0" smtClean="0"/>
              <a:t>о </a:t>
            </a:r>
            <a:r>
              <a:rPr lang="ru-RU" sz="4500" dirty="0" smtClean="0"/>
              <a:t>состоянии в браке, рождаемости, числе и составе домохозяйств; о национальном составе и гражданстве населения, владении языками, об источниках средств к существованию, занятости.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960438" y="642918"/>
            <a:ext cx="8183562" cy="4187825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Основной тур переписи прошёл с </a:t>
            </a:r>
            <a:r>
              <a:rPr lang="ru-RU" sz="2400" u="sng" dirty="0" smtClean="0">
                <a:hlinkClick r:id="rId2" tooltip="14 октября"/>
              </a:rPr>
              <a:t>14</a:t>
            </a:r>
            <a:r>
              <a:rPr lang="ru-RU" sz="2400" dirty="0" smtClean="0"/>
              <a:t> по </a:t>
            </a:r>
            <a:r>
              <a:rPr lang="ru-RU" sz="2400" u="sng" dirty="0" smtClean="0">
                <a:hlinkClick r:id="rId3" tooltip="25 октября"/>
              </a:rPr>
              <a:t>25 октября</a:t>
            </a:r>
            <a:r>
              <a:rPr lang="ru-RU" sz="2400" dirty="0" smtClean="0"/>
              <a:t> </a:t>
            </a:r>
            <a:r>
              <a:rPr lang="ru-RU" sz="2400" u="sng" dirty="0" smtClean="0">
                <a:hlinkClick r:id="rId4" tooltip="2010 год"/>
              </a:rPr>
              <a:t>2010 года</a:t>
            </a:r>
            <a:r>
              <a:rPr lang="ru-RU" sz="2400" dirty="0" smtClean="0"/>
              <a:t>, в отдельных местах перепись проводится с 1 апреля по 20 декабря 2010 года. Цель переписной кампании — сбор сведений о лицах, находящихся на определённую дату на территории </a:t>
            </a:r>
            <a:r>
              <a:rPr lang="ru-RU" sz="2400" u="sng" dirty="0" smtClean="0">
                <a:hlinkClick r:id="rId5" tooltip="Российская Федерация"/>
              </a:rPr>
              <a:t>Российской Федерации</a:t>
            </a:r>
            <a:r>
              <a:rPr lang="ru-RU" sz="2400" dirty="0" smtClean="0"/>
              <a:t>. Подготовка к проведению переписи начата в </a:t>
            </a:r>
            <a:r>
              <a:rPr lang="ru-RU" sz="2400" u="sng" dirty="0" smtClean="0">
                <a:hlinkClick r:id="rId6" tooltip="2007 год"/>
              </a:rPr>
              <a:t>2007 году</a:t>
            </a:r>
            <a:r>
              <a:rPr lang="ru-RU" sz="2400" dirty="0" smtClean="0"/>
              <a:t>. Обработка полученных сведений, формирование итогов, их публикация и распространение будут осуществлены в </a:t>
            </a:r>
            <a:r>
              <a:rPr lang="ru-RU" sz="2400" u="sng" dirty="0" smtClean="0">
                <a:hlinkClick r:id="rId4" tooltip="2010 год"/>
              </a:rPr>
              <a:t>2010</a:t>
            </a:r>
            <a:r>
              <a:rPr lang="ru-RU" sz="2400" dirty="0" smtClean="0"/>
              <a:t>—</a:t>
            </a:r>
            <a:r>
              <a:rPr lang="ru-RU" sz="2400" u="sng" dirty="0" smtClean="0">
                <a:hlinkClick r:id="rId7" tooltip="2013 год"/>
              </a:rPr>
              <a:t>2013 годах</a:t>
            </a:r>
            <a:r>
              <a:rPr lang="ru-RU" sz="2400" dirty="0" smtClean="0"/>
              <a:t>. Организатором переписи является </a:t>
            </a:r>
            <a:r>
              <a:rPr lang="ru-RU" sz="2400" u="sng" dirty="0" smtClean="0">
                <a:hlinkClick r:id="rId8" tooltip="Федеральная служба государственной статистики"/>
              </a:rPr>
              <a:t>Федеральная служба государственной статистики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960438" y="1214438"/>
            <a:ext cx="8183562" cy="4187825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Согласно полученным результатам </a:t>
            </a:r>
            <a:r>
              <a:rPr lang="ru-RU" sz="3400" b="1" dirty="0" smtClean="0"/>
              <a:t>численность постоянного населения Российской Федерации по состоянию на 14 октября 2010г.  составляла 142, 9 млн. чел. </a:t>
            </a:r>
            <a:r>
              <a:rPr lang="ru-RU" sz="3400" dirty="0" smtClean="0"/>
              <a:t> Было также учтено почти полмиллиона человек, временно (до1 года) находящихся на территории России. По сравнению с переписью 2002 г. – напомню, что тогда  нас было 145,2 млн.чел. -  численность населения уменьшилась на 2,3  млн. человек.</a:t>
            </a:r>
          </a:p>
          <a:p>
            <a:r>
              <a:rPr lang="ru-RU" sz="3400" dirty="0" smtClean="0"/>
              <a:t>В настоящее время Российская Федерация занимает восьмое место в мире</a:t>
            </a:r>
            <a:r>
              <a:rPr lang="ru-RU" sz="3400" b="1" dirty="0" smtClean="0"/>
              <a:t> </a:t>
            </a:r>
            <a:r>
              <a:rPr lang="ru-RU" sz="3400" dirty="0" smtClean="0"/>
              <a:t>по численности населения после Китая, Индии, США, Индонезии, Бразилии, Пакистана и Бангладеш.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143000"/>
            <a:ext cx="8183562" cy="4187825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Перепись 2010 показала, что</a:t>
            </a:r>
            <a:r>
              <a:rPr lang="ru-RU" sz="3100" b="1" dirty="0" smtClean="0"/>
              <a:t>  </a:t>
            </a:r>
            <a:r>
              <a:rPr lang="ru-RU" sz="3100" dirty="0" smtClean="0"/>
              <a:t>ежегодный темп сокращения населения  в </a:t>
            </a:r>
            <a:r>
              <a:rPr lang="ru-RU" sz="3100" dirty="0" err="1" smtClean="0"/>
              <a:t>межпереписной</a:t>
            </a:r>
            <a:r>
              <a:rPr lang="ru-RU" sz="3100" dirty="0" smtClean="0"/>
              <a:t> период по сравнению с предыдущим периодом увеличился в два раза и составил - 288 тыс.чел. или  0,2 процента. </a:t>
            </a:r>
            <a:r>
              <a:rPr lang="ru-RU" sz="3100" b="1" dirty="0" smtClean="0"/>
              <a:t>Этому способствовала продолжающаяся естественная убыль населения (превышение числа умерших над числом родившихся) и сокращение миграционного прироста населения.</a:t>
            </a:r>
            <a:endParaRPr lang="ru-RU" sz="3100" dirty="0" smtClean="0"/>
          </a:p>
          <a:p>
            <a:r>
              <a:rPr lang="ru-RU" sz="3100" b="1" dirty="0" smtClean="0"/>
              <a:t>Сокращение числа жителей  зафиксировано в 62 из 83  регионов, а  рост  - в   21 субъекте Российской Федерации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000125"/>
            <a:ext cx="8183562" cy="418782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лидерах  по негативной тенденции – Дальний Восток и северные регионы. Самое большое уменьшение численности на 14% произошло в Магаданской области.</a:t>
            </a:r>
          </a:p>
          <a:p>
            <a:r>
              <a:rPr lang="ru-RU" b="1" dirty="0" smtClean="0"/>
              <a:t>   </a:t>
            </a:r>
            <a:r>
              <a:rPr lang="ru-RU" sz="4000" b="1" dirty="0" smtClean="0"/>
              <a:t>Максимальный рост численности населения</a:t>
            </a:r>
            <a:r>
              <a:rPr lang="ru-RU" sz="4000" dirty="0" smtClean="0"/>
              <a:t> </a:t>
            </a:r>
            <a:r>
              <a:rPr lang="ru-RU" dirty="0" smtClean="0"/>
              <a:t>-  более 15% -  зафиксирован в   Чеченской Республике и13% -  в  Республике Дагестан.</a:t>
            </a:r>
          </a:p>
          <a:p>
            <a:r>
              <a:rPr lang="ru-RU" dirty="0" smtClean="0"/>
              <a:t>Среди федеральных округов по-прежнему наиболее демографически емкими  остаются Центральный, Приволжский и Сибирский округа, на территории которых проживает более 60 процентов населения страны.</a:t>
            </a:r>
          </a:p>
          <a:p>
            <a:r>
              <a:rPr lang="ru-RU" dirty="0" smtClean="0"/>
              <a:t>По сравнению с данными Всероссийской переписи населения 2002 года, численность населения сократилась в 15 из 18 субъектов  нашего Центрального округа.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071563"/>
            <a:ext cx="8183562" cy="41878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Наиболее значительное сокращение численности жителей (8-9%)  произошло в Костромской,  Курской, Орловской и Тверской областях.</a:t>
            </a:r>
          </a:p>
          <a:p>
            <a:r>
              <a:rPr lang="ru-RU" dirty="0" smtClean="0"/>
              <a:t>  Но, несмотря на потери за </a:t>
            </a:r>
            <a:r>
              <a:rPr lang="ru-RU" dirty="0" err="1" smtClean="0"/>
              <a:t>межпереписной</a:t>
            </a:r>
            <a:r>
              <a:rPr lang="ru-RU" dirty="0" smtClean="0"/>
              <a:t> период,  за счет  притока  мигрантов в г. Москва, Московскую и Белгородскую области, численность населения ЦФО выросла более чем на  один процент  или  более  чем на 400 тыс. человек</a:t>
            </a:r>
          </a:p>
          <a:p>
            <a:r>
              <a:rPr lang="ru-RU" dirty="0" smtClean="0"/>
              <a:t>   Наряду с ЦФО, рост численности показал еще только один федеральный округ  - </a:t>
            </a:r>
            <a:r>
              <a:rPr lang="ru-RU" dirty="0" err="1" smtClean="0"/>
              <a:t>Северо-Кавказский</a:t>
            </a:r>
            <a:r>
              <a:rPr lang="ru-RU" dirty="0" smtClean="0"/>
              <a:t>.  Он прибавил </a:t>
            </a:r>
            <a:r>
              <a:rPr lang="ru-RU" i="1" dirty="0" smtClean="0"/>
              <a:t> +</a:t>
            </a:r>
            <a:r>
              <a:rPr lang="ru-RU" dirty="0" smtClean="0"/>
              <a:t>5,5%</a:t>
            </a:r>
            <a:r>
              <a:rPr lang="ru-RU" i="1" dirty="0" smtClean="0"/>
              <a:t>-</a:t>
            </a:r>
            <a:r>
              <a:rPr lang="ru-RU" dirty="0" smtClean="0"/>
              <a:t> это  самый высокий показатель по России, но в отличие  от ЦФО, на увеличение численности   здесь повлиял традиционно высокий уровень рождаемости.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071563"/>
            <a:ext cx="8183562" cy="41878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Доля городского населения  страны составляет  74%, сельского - 26%.  Горожан 105 млн.,  селян -38 млн. чел. Следует заметить, что  доля городского  населения практически не изменилась. В городах проживает 93% городского населения, остальные живут в поселках городского типа.</a:t>
            </a:r>
          </a:p>
          <a:p>
            <a:r>
              <a:rPr lang="ru-RU" dirty="0" smtClean="0"/>
              <a:t>Около трети горожан страны -   это жители 12 городов – «миллионеров»: Москва,  Санкт-Петербург, Новосибирск, Екатеринбург, Нижний Новгород, Самара, Омск, Казань, Челябинск, Ростов-на-Дону, Уфа, Волгоград.</a:t>
            </a:r>
          </a:p>
          <a:p>
            <a:r>
              <a:rPr lang="ru-RU" dirty="0" smtClean="0"/>
              <a:t>При переписи населения 2010 недосчитал   свой миллион  г. Пермь и  вышел  из числа городов «миллионеров». А вот г. Воронежу  должно быть еще обиднее - до заветного статуса «миллионера» ему не хватило  совсем немного:  25 тыс. чел.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Поговорим о сельских населенных пунктах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межпереписной</a:t>
            </a:r>
            <a:r>
              <a:rPr lang="ru-RU" dirty="0" smtClean="0"/>
              <a:t> период их число  в стране уменьшилось на 8,5 тыс.  Кроме того, было зафиксировано почти 20 тысяч населенных пунктов, в которых население фактически не проживало. По сравнению с прошлой переписью рост таких «деревень-призраков» произошел  почти на 50%.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75</Words>
  <Application>Microsoft Office PowerPoint</Application>
  <PresentationFormat>Экран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Население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Неление России</dc:title>
  <dc:creator>Admin</dc:creator>
  <cp:lastModifiedBy>Admin</cp:lastModifiedBy>
  <cp:revision>4</cp:revision>
  <dcterms:created xsi:type="dcterms:W3CDTF">2013-06-07T18:27:42Z</dcterms:created>
  <dcterms:modified xsi:type="dcterms:W3CDTF">2013-06-07T19:04:45Z</dcterms:modified>
</cp:coreProperties>
</file>