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28" r:id="rId2"/>
    <p:sldId id="329" r:id="rId3"/>
    <p:sldId id="330" r:id="rId4"/>
    <p:sldId id="331" r:id="rId5"/>
    <p:sldId id="332" r:id="rId6"/>
    <p:sldId id="333" r:id="rId7"/>
    <p:sldId id="334" r:id="rId8"/>
    <p:sldId id="335" r:id="rId9"/>
    <p:sldId id="268" r:id="rId10"/>
    <p:sldId id="322" r:id="rId11"/>
    <p:sldId id="291" r:id="rId12"/>
    <p:sldId id="307" r:id="rId13"/>
    <p:sldId id="311" r:id="rId14"/>
    <p:sldId id="271" r:id="rId15"/>
    <p:sldId id="29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A69"/>
    <a:srgbClr val="D3A1A7"/>
    <a:srgbClr val="DCB4B9"/>
    <a:srgbClr val="CC9299"/>
    <a:srgbClr val="A7D175"/>
    <a:srgbClr val="FF0066"/>
    <a:srgbClr val="FF0000"/>
    <a:srgbClr val="29292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98" autoAdjust="0"/>
    <p:restoredTop sz="84236" autoAdjust="0"/>
  </p:normalViewPr>
  <p:slideViewPr>
    <p:cSldViewPr>
      <p:cViewPr>
        <p:scale>
          <a:sx n="66" d="100"/>
          <a:sy n="66" d="100"/>
        </p:scale>
        <p:origin x="-13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17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endParaRPr lang="ru-RU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endParaRPr lang="ru-RU"/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endParaRPr lang="ru-RU"/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fld id="{D3C6B644-FF19-46AF-91BA-C1D3C737F49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endParaRPr lang="ru-RU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fld id="{FE01D4A2-9187-4F8C-9D29-A97C8406ABC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DC2FC2-FCFD-41FE-AFFD-A37DC526C71A}" type="slidenum">
              <a:rPr lang="ru-RU"/>
              <a:pPr/>
              <a:t>1</a:t>
            </a:fld>
            <a:endParaRPr lang="ru-RU"/>
          </a:p>
        </p:txBody>
      </p:sp>
      <p:sp>
        <p:nvSpPr>
          <p:cNvPr id="34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00"/>
              <a:t>МЕЗЕНСКАЯ РОСПИСЬ ПО ДЕРЕВУ, тип росписи деревянных прялок и утвари — ковшей, коробов, братин, сложившийся к началу 19 в. в низовьях реки Мезень. Самая древняя датированная прялка с мезенской росписью относится к 1815, хотя изобразительные мотивы подобной росписи встречаются в рукописных книгах 18 в., выполненных в мезенском регионе. По стилю мезенскую роспись можно отнести к наиболее архаичным видам росписи, дожившим до 20 в. Предметы густо испещрены дробным узором — звездами, крестиками, черточками, выполненным в два цвета: черный — сажа и красный — «земляная краска», охра. Основные мотивы геометрического орнамента — солярные диски, ромбы, кресты — напоминают аналогичные элементы трехгранно-выемчатой резьбы. Среди орнаментов — фризы со стилизованными схематичными изображениями коней и оленей, которые начинаются и обрываются на границах предмета. Выполненные черной и красной красками, фигурки животных словно возникают из геометрического орнамента. Все изображения очень статичны и лишь благодаря многократному повтору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DB8C67-999B-496D-9561-AFDE79922219}" type="slidenum">
              <a:rPr lang="ru-RU"/>
              <a:pPr/>
              <a:t>11</a:t>
            </a:fld>
            <a:endParaRPr lang="ru-RU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/>
              <a:t>Прялка. Фрагмент. “Кони”.  </a:t>
            </a:r>
            <a:endParaRPr lang="ru-RU"/>
          </a:p>
          <a:p>
            <a:r>
              <a:rPr lang="ru-RU"/>
              <a:t> </a:t>
            </a:r>
          </a:p>
          <a:p>
            <a:r>
              <a:rPr lang="ru-RU"/>
              <a:t>1898 год. Архангельская область. Лешуконский район. Палощелье. Роспись. Мастер Новиков Михаил Алексеевич.</a:t>
            </a:r>
          </a:p>
          <a:p>
            <a:r>
              <a:rPr lang="ru-RU"/>
              <a:t>Фрагмент внутренней стороны лопасти мезенской прялки с изображением двух коньков. </a:t>
            </a:r>
          </a:p>
          <a:p>
            <a:r>
              <a:rPr lang="ru-RU"/>
              <a:t>Композиция очень ритмична и музыкальна. Она является организующим центром всей лопасти, которая состоит из горизонтальных рядов. </a:t>
            </a:r>
          </a:p>
          <a:p>
            <a:r>
              <a:rPr lang="ru-RU"/>
              <a:t>Особенно интересны ряды, окаймляющие центральную композицию из курочек, стилизованные фигуры которых в прялках 19 века больше напоминают пушистые барашки верб. </a:t>
            </a:r>
          </a:p>
          <a:p>
            <a:r>
              <a:rPr lang="ru-RU"/>
              <a:t>Этот мотив характерен и для росписи фасадной стороны прялок Палощелья. И также традиционен, как изображение коня и оленя.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19D532-BDC4-49BA-87E8-E55F2A5820C3}" type="slidenum">
              <a:rPr lang="ru-RU"/>
              <a:pPr/>
              <a:t>12</a:t>
            </a:fld>
            <a:endParaRPr lang="ru-RU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/>
              <a:t>Добрый конь осержается,</a:t>
            </a:r>
          </a:p>
          <a:p>
            <a:pPr algn="ctr"/>
            <a:r>
              <a:rPr lang="ru-RU"/>
              <a:t>От сырой земли отделяется,</a:t>
            </a:r>
          </a:p>
          <a:p>
            <a:pPr algn="ctr"/>
            <a:r>
              <a:rPr lang="ru-RU"/>
              <a:t>Поднимается выше лесу стоячего,</a:t>
            </a:r>
          </a:p>
          <a:p>
            <a:pPr algn="ctr"/>
            <a:r>
              <a:rPr lang="ru-RU"/>
              <a:t>Чуть пониже облака ходячего…</a:t>
            </a:r>
          </a:p>
          <a:p>
            <a:pPr algn="ctr"/>
            <a:r>
              <a:rPr lang="ru-RU"/>
              <a:t>Горы и долины промеж ног пропускает, </a:t>
            </a:r>
          </a:p>
          <a:p>
            <a:pPr algn="ctr"/>
            <a:r>
              <a:rPr lang="ru-RU"/>
              <a:t>Малые реки хвостом застилает,</a:t>
            </a:r>
          </a:p>
          <a:p>
            <a:pPr algn="ctr"/>
            <a:r>
              <a:rPr lang="ru-RU"/>
              <a:t>Широкие – перепрыгивает…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C5D928-8C1E-4BC0-89D9-8830C144D4C5}" type="slidenum">
              <a:rPr lang="ru-RU"/>
              <a:pPr/>
              <a:t>14</a:t>
            </a:fld>
            <a:endParaRPr lang="ru-RU"/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lnSpc>
                <a:spcPct val="90000"/>
              </a:lnSpc>
            </a:pPr>
            <a:r>
              <a:rPr lang="ru-RU" sz="1000"/>
              <a:t>    </a:t>
            </a:r>
            <a:r>
              <a:rPr lang="ru-RU" sz="1000" b="1"/>
              <a:t>3.Изучение нового материала:</a:t>
            </a:r>
            <a:endParaRPr lang="ru-RU" sz="1000"/>
          </a:p>
          <a:p>
            <a:pPr marL="228600" indent="-228600">
              <a:lnSpc>
                <a:spcPct val="90000"/>
              </a:lnSpc>
            </a:pPr>
            <a:r>
              <a:rPr lang="ru-RU" sz="1000" b="1" i="1"/>
              <a:t>                         -особенности мезенского коня:</a:t>
            </a:r>
            <a:endParaRPr lang="ru-RU" sz="1000"/>
          </a:p>
          <a:p>
            <a:pPr marL="228600" indent="-228600">
              <a:lnSpc>
                <a:spcPct val="90000"/>
              </a:lnSpc>
            </a:pPr>
            <a:r>
              <a:rPr lang="ru-RU" sz="1000"/>
              <a:t>У разных мезенских мастеров конь рисуется по-разному: в основе туловища может лежать геометрическая фигура прямоугольника, трапеции, параллелограмма, трапеции с сегментом( работа с геометрическими фигурами).</a:t>
            </a:r>
          </a:p>
          <a:p>
            <a:pPr marL="228600" indent="-228600">
              <a:lnSpc>
                <a:spcPct val="90000"/>
              </a:lnSpc>
            </a:pPr>
            <a:r>
              <a:rPr lang="ru-RU" sz="1000"/>
              <a:t>             Но общий образ коня всегда одинаков.</a:t>
            </a:r>
          </a:p>
          <a:p>
            <a:pPr marL="228600" indent="-228600">
              <a:lnSpc>
                <a:spcPct val="90000"/>
              </a:lnSpc>
            </a:pPr>
            <a:r>
              <a:rPr lang="ru-RU" sz="1000"/>
              <a:t>Особенно выделяется мощная крутая шея – именно она составляет основное цветовое пятно коня-солнца. Чёрной линией обводятся только сверху шея и спинка. Хвост рисуется на выступе обводки 3-4 прямыми линиями длиной до земли или почти до земли. Ноги очень длинные, равные длине туловища, занимают половину пространства, отведённого образу коня- солнца.</a:t>
            </a:r>
          </a:p>
          <a:p>
            <a:pPr marL="228600" indent="-228600">
              <a:lnSpc>
                <a:spcPct val="90000"/>
              </a:lnSpc>
            </a:pPr>
            <a:r>
              <a:rPr lang="ru-RU" sz="1000"/>
              <a:t>Конь – символ солнца, а значит, и тепла. Работаем красным цветом:</a:t>
            </a:r>
          </a:p>
          <a:p>
            <a:pPr marL="228600" indent="-228600">
              <a:lnSpc>
                <a:spcPct val="90000"/>
              </a:lnSpc>
              <a:buFontTx/>
              <a:buAutoNum type="arabicPeriod"/>
            </a:pPr>
            <a:r>
              <a:rPr lang="ru-RU" sz="1000"/>
              <a:t>Находим середину строки, чертим недлинную линию.</a:t>
            </a:r>
          </a:p>
          <a:p>
            <a:pPr marL="228600" indent="-228600">
              <a:lnSpc>
                <a:spcPct val="90000"/>
              </a:lnSpc>
              <a:buFontTx/>
              <a:buAutoNum type="arabicPeriod"/>
            </a:pPr>
            <a:r>
              <a:rPr lang="ru-RU" sz="1000"/>
              <a:t> От каждого конца линии проводим вверх линии с наклоном влево и соединяем их прямой горизонтальной линией.</a:t>
            </a:r>
          </a:p>
          <a:p>
            <a:pPr marL="228600" indent="-228600">
              <a:lnSpc>
                <a:spcPct val="90000"/>
              </a:lnSpc>
              <a:buFontTx/>
              <a:buAutoNum type="arabicPeriod"/>
            </a:pPr>
            <a:r>
              <a:rPr lang="ru-RU" sz="1000"/>
              <a:t> Находим середину спины. Пририсовываем наклонную линию для шеи.</a:t>
            </a:r>
          </a:p>
          <a:p>
            <a:pPr marL="228600" indent="-228600">
              <a:lnSpc>
                <a:spcPct val="90000"/>
              </a:lnSpc>
              <a:buFontTx/>
              <a:buAutoNum type="arabicPeriod"/>
            </a:pPr>
            <a:r>
              <a:rPr lang="ru-RU" sz="1000"/>
              <a:t> Рисуем голову.</a:t>
            </a:r>
          </a:p>
          <a:p>
            <a:pPr marL="228600" indent="-228600">
              <a:lnSpc>
                <a:spcPct val="90000"/>
              </a:lnSpc>
              <a:buFontTx/>
              <a:buAutoNum type="arabicPeriod"/>
            </a:pPr>
            <a:r>
              <a:rPr lang="ru-RU" sz="1000"/>
              <a:t> Из нижних уголков туловища проводим изогнутые линии (передняя и задняя ноги).</a:t>
            </a:r>
          </a:p>
          <a:p>
            <a:pPr marL="228600" indent="-228600">
              <a:lnSpc>
                <a:spcPct val="90000"/>
              </a:lnSpc>
              <a:buFontTx/>
              <a:buAutoNum type="arabicPeriod"/>
            </a:pPr>
            <a:r>
              <a:rPr lang="ru-RU" sz="1000"/>
              <a:t> Начиная из центра – проводим ещё две изогнутые линии – для ног, находящихся в середине туловища.</a:t>
            </a:r>
          </a:p>
          <a:p>
            <a:pPr marL="228600" indent="-228600">
              <a:lnSpc>
                <a:spcPct val="90000"/>
              </a:lnSpc>
              <a:buFontTx/>
              <a:buAutoNum type="arabicPeriod"/>
            </a:pPr>
            <a:r>
              <a:rPr lang="ru-RU" sz="1000"/>
              <a:t> Пририсовываем хвост.</a:t>
            </a:r>
          </a:p>
          <a:p>
            <a:pPr marL="228600" indent="-228600">
              <a:lnSpc>
                <a:spcPct val="90000"/>
              </a:lnSpc>
              <a:buFontTx/>
              <a:buAutoNum type="arabicPeriod"/>
            </a:pPr>
            <a:r>
              <a:rPr lang="ru-RU" sz="1000"/>
              <a:t> Рисуем гриву и уздечку.</a:t>
            </a:r>
          </a:p>
          <a:p>
            <a:pPr marL="228600" indent="-228600">
              <a:lnSpc>
                <a:spcPct val="90000"/>
              </a:lnSpc>
            </a:pPr>
            <a:r>
              <a:rPr lang="ru-RU" sz="1000"/>
              <a:t> Вот и поскакал наш конь!</a:t>
            </a:r>
          </a:p>
          <a:p>
            <a:pPr marL="228600" indent="-228600">
              <a:lnSpc>
                <a:spcPct val="90000"/>
              </a:lnSpc>
            </a:pPr>
            <a:endParaRPr lang="ru-RU" sz="10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9A4E3C-AF95-41D4-82EC-41E42DC55868}" type="slidenum">
              <a:rPr lang="ru-RU"/>
              <a:pPr/>
              <a:t>15</a:t>
            </a:fld>
            <a:endParaRPr lang="ru-RU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ru-RU"/>
              <a:t>     </a:t>
            </a:r>
            <a:endParaRPr lang="ru-RU" b="1" i="1"/>
          </a:p>
          <a:p>
            <a:pPr marL="228600" indent="-228600"/>
            <a:r>
              <a:rPr lang="ru-RU" b="1" i="1"/>
              <a:t>                     -практическое задание: изобразить ряд бегущих коней:</a:t>
            </a:r>
            <a:endParaRPr lang="ru-RU"/>
          </a:p>
          <a:p>
            <a:pPr marL="228600" indent="-228600"/>
            <a:r>
              <a:rPr lang="ru-RU"/>
              <a:t>Итак, </a:t>
            </a:r>
          </a:p>
          <a:p>
            <a:pPr marL="228600" indent="-228600"/>
            <a:r>
              <a:rPr lang="ru-RU"/>
              <a:t> - чертим недлинную линию;</a:t>
            </a:r>
          </a:p>
          <a:p>
            <a:pPr marL="228600" indent="-228600"/>
            <a:r>
              <a:rPr lang="ru-RU"/>
              <a:t> - от каждого конца линии проводим вверх линии с наклоном влево и соединяем их прямой горизонтальной линией;</a:t>
            </a:r>
          </a:p>
          <a:p>
            <a:pPr marL="228600" indent="-228600"/>
            <a:r>
              <a:rPr lang="ru-RU"/>
              <a:t> - находим середину спины, пририсовываем наклонную линию для шеи;</a:t>
            </a:r>
          </a:p>
          <a:p>
            <a:pPr marL="228600" indent="-228600"/>
            <a:r>
              <a:rPr lang="ru-RU"/>
              <a:t> - рисуем голову;</a:t>
            </a:r>
          </a:p>
          <a:p>
            <a:pPr marL="228600" indent="-228600"/>
            <a:r>
              <a:rPr lang="ru-RU"/>
              <a:t> - из нижних уголков туловища проводим изогнутые линии для передней и задней ноги;</a:t>
            </a:r>
          </a:p>
          <a:p>
            <a:pPr marL="228600" indent="-228600"/>
            <a:r>
              <a:rPr lang="ru-RU"/>
              <a:t> - находим середину живота, проводим ещё две изогнутые линии – для ног, находящихся в середине туловища;</a:t>
            </a:r>
          </a:p>
          <a:p>
            <a:pPr marL="228600" indent="-228600"/>
            <a:r>
              <a:rPr lang="ru-RU"/>
              <a:t> - пририсовываем хвост;</a:t>
            </a:r>
          </a:p>
          <a:p>
            <a:pPr marL="228600" indent="-228600"/>
            <a:r>
              <a:rPr lang="ru-RU"/>
              <a:t> - рисуем гриву и уздечку.</a:t>
            </a:r>
            <a:endParaRPr lang="ru-RU" b="1" i="1"/>
          </a:p>
          <a:p>
            <a:pPr marL="228600" indent="-228600"/>
            <a:r>
              <a:rPr lang="ru-RU"/>
              <a:t>                                   </a:t>
            </a:r>
            <a:endParaRPr lang="ru-RU" b="1" i="1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749CDE-3BBC-4575-B820-EF2BA3E8E5D8}" type="slidenum">
              <a:rPr lang="ru-RU"/>
              <a:pPr/>
              <a:t>2</a:t>
            </a:fld>
            <a:endParaRPr lang="ru-RU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ru-RU"/>
          </a:p>
          <a:p>
            <a:pPr algn="ctr"/>
            <a:r>
              <a:rPr lang="ru-RU"/>
              <a:t>Спина скакуна</a:t>
            </a:r>
          </a:p>
          <a:p>
            <a:pPr algn="ctr"/>
            <a:r>
              <a:rPr lang="ru-RU"/>
              <a:t>…Люблю я отменную конскую стать,</a:t>
            </a:r>
          </a:p>
          <a:p>
            <a:pPr algn="ctr"/>
            <a:r>
              <a:rPr lang="ru-RU"/>
              <a:t>Весь мир за коня мне не жалко отдать,</a:t>
            </a:r>
          </a:p>
          <a:p>
            <a:pPr algn="ctr"/>
            <a:r>
              <a:rPr lang="ru-RU"/>
              <a:t>Случалось мне в трудном походе устать – </a:t>
            </a:r>
          </a:p>
          <a:p>
            <a:pPr algn="ctr"/>
            <a:r>
              <a:rPr lang="ru-RU"/>
              <a:t>Была неустанна спина скакуна.</a:t>
            </a:r>
          </a:p>
          <a:p>
            <a:pPr algn="ctr"/>
            <a:endParaRPr lang="ru-RU"/>
          </a:p>
          <a:p>
            <a:pPr algn="ctr"/>
            <a:r>
              <a:rPr lang="ru-RU"/>
              <a:t>Конь в битву джигита, как ветер, несёт.</a:t>
            </a:r>
          </a:p>
          <a:p>
            <a:pPr algn="ctr"/>
            <a:r>
              <a:rPr lang="ru-RU"/>
              <a:t>С налёта противника грудью собьёт.</a:t>
            </a:r>
          </a:p>
          <a:p>
            <a:pPr algn="ctr"/>
            <a:r>
              <a:rPr lang="ru-RU"/>
              <a:t>Но пусть на привале твой конь отдохнёт,</a:t>
            </a:r>
          </a:p>
          <a:p>
            <a:pPr algn="ctr"/>
            <a:r>
              <a:rPr lang="ru-RU"/>
              <a:t>От пота туманна спина скакуна.</a:t>
            </a:r>
          </a:p>
          <a:p>
            <a:pPr algn="ctr"/>
            <a:r>
              <a:rPr lang="ru-RU" i="1"/>
              <a:t>Сеиди (1775 – 1836)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7A2707-9E74-448C-9B48-55F0C831D80F}" type="slidenum">
              <a:rPr lang="ru-RU"/>
              <a:pPr/>
              <a:t>3</a:t>
            </a:fld>
            <a:endParaRPr lang="ru-RU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/>
              <a:t>                    Скакун </a:t>
            </a:r>
          </a:p>
          <a:p>
            <a:pPr algn="ctr"/>
            <a:r>
              <a:rPr lang="ru-RU"/>
              <a:t>И разный праздный люд со всех земных краёв,</a:t>
            </a:r>
          </a:p>
          <a:p>
            <a:pPr algn="ctr"/>
            <a:r>
              <a:rPr lang="ru-RU"/>
              <a:t>Чтоб увидать тебя, сюда идти готов.</a:t>
            </a:r>
          </a:p>
          <a:p>
            <a:pPr algn="ctr"/>
            <a:r>
              <a:rPr lang="ru-RU"/>
              <a:t>Тебя хвалить хотят, но не хватает слов.</a:t>
            </a:r>
          </a:p>
          <a:p>
            <a:pPr algn="ctr"/>
            <a:r>
              <a:rPr lang="ru-RU"/>
              <a:t>Кто, оседлав тебя, отправится на лов,</a:t>
            </a:r>
          </a:p>
          <a:p>
            <a:pPr algn="ctr"/>
            <a:r>
              <a:rPr lang="ru-RU"/>
              <a:t>Добычу привезёт на радость нам, скакун.</a:t>
            </a:r>
          </a:p>
          <a:p>
            <a:pPr algn="ctr"/>
            <a:r>
              <a:rPr lang="ru-RU"/>
              <a:t>                               </a:t>
            </a:r>
            <a:r>
              <a:rPr lang="ru-RU" i="1"/>
              <a:t>Мятаджи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95C614-1448-4CC6-A75D-9751F72B2C77}" type="slidenum">
              <a:rPr lang="ru-RU"/>
              <a:pPr/>
              <a:t>4</a:t>
            </a:fld>
            <a:endParaRPr lang="ru-RU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/>
              <a:t>Пшеница</a:t>
            </a:r>
          </a:p>
          <a:p>
            <a:pPr algn="ctr"/>
            <a:r>
              <a:rPr lang="ru-RU"/>
              <a:t>… Прилежно землю я пахал</a:t>
            </a:r>
          </a:p>
          <a:p>
            <a:pPr algn="ctr"/>
            <a:r>
              <a:rPr lang="ru-RU"/>
              <a:t>И в землю семена бросал,</a:t>
            </a:r>
          </a:p>
          <a:p>
            <a:pPr algn="ctr"/>
            <a:r>
              <a:rPr lang="ru-RU"/>
              <a:t>Кнутом конягу подгонял,</a:t>
            </a:r>
          </a:p>
          <a:p>
            <a:pPr algn="ctr"/>
            <a:r>
              <a:rPr lang="ru-RU"/>
              <a:t>Трудился день-деньской…</a:t>
            </a:r>
          </a:p>
          <a:p>
            <a:pPr algn="ctr"/>
            <a:r>
              <a:rPr lang="ru-RU"/>
              <a:t>               </a:t>
            </a:r>
            <a:r>
              <a:rPr lang="ru-RU" i="1"/>
              <a:t>Мятаджи (1822-1884)</a:t>
            </a:r>
          </a:p>
          <a:p>
            <a:pPr algn="ctr"/>
            <a:endParaRPr lang="ru-RU"/>
          </a:p>
          <a:p>
            <a:r>
              <a:rPr lang="ru-RU"/>
              <a:t>Н.К.Рерих «Микула Селянинович»</a:t>
            </a:r>
          </a:p>
          <a:p>
            <a:r>
              <a:rPr lang="ru-RU"/>
              <a:t>Первая рельсовая конка появилась в 1832г. В г. Нью-Йорке. </a:t>
            </a:r>
          </a:p>
          <a:p>
            <a:r>
              <a:rPr lang="ru-RU"/>
              <a:t>Трудились лошади и под землёй в шахтах: использовали маленьких шотландских островных пони.</a:t>
            </a:r>
          </a:p>
          <a:p>
            <a:endParaRPr lang="ru-RU"/>
          </a:p>
          <a:p>
            <a:r>
              <a:rPr lang="ru-RU"/>
              <a:t>           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7BA146-4F85-430D-9B37-E01FE7CC06D8}" type="slidenum">
              <a:rPr lang="ru-RU"/>
              <a:pPr/>
              <a:t>5</a:t>
            </a:fld>
            <a:endParaRPr lang="ru-RU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/>
              <a:t>Он собрался, и, слава богу,</a:t>
            </a:r>
          </a:p>
          <a:p>
            <a:pPr algn="ctr"/>
            <a:r>
              <a:rPr lang="ru-RU"/>
              <a:t>Июля третьего числа</a:t>
            </a:r>
          </a:p>
          <a:p>
            <a:pPr algn="ctr"/>
            <a:r>
              <a:rPr lang="ru-RU"/>
              <a:t>Коляска лёгкая в дорогу</a:t>
            </a:r>
          </a:p>
          <a:p>
            <a:pPr algn="ctr"/>
            <a:r>
              <a:rPr lang="ru-RU"/>
              <a:t>Его по почте понесла…</a:t>
            </a:r>
          </a:p>
          <a:p>
            <a:endParaRPr lang="ru-RU"/>
          </a:p>
          <a:p>
            <a:r>
              <a:rPr lang="ru-RU"/>
              <a:t>Так описывает А.С.Пушкин начало путешествия Онегина по России. Слово «почта» стало обозначать станцию с переменой лошадей. А лошади назывались почтовыми. А места, где их меняли назывались почтовыми станциями. </a:t>
            </a:r>
          </a:p>
          <a:p>
            <a:r>
              <a:rPr lang="ru-RU"/>
              <a:t>Из словаря:</a:t>
            </a:r>
          </a:p>
          <a:p>
            <a:r>
              <a:rPr lang="ru-RU"/>
              <a:t>Извозчик – кучер наёмного экипажа, повозки.</a:t>
            </a:r>
          </a:p>
          <a:p>
            <a:r>
              <a:rPr lang="ru-RU"/>
              <a:t>Кучер – работник, который правит лошадьми в экипаже.</a:t>
            </a:r>
          </a:p>
          <a:p>
            <a:r>
              <a:rPr lang="ru-RU"/>
              <a:t>Ямщик – кучер на ямских лошадях. Ямской  - в старину: относящийся к перевозке на лошадях почты, грузов и пассажиров. </a:t>
            </a:r>
          </a:p>
          <a:p>
            <a:r>
              <a:rPr lang="ru-RU"/>
              <a:t>Русские мужики управляли лошадьми ловко, подгоняли их свистом. За свист их штрафовали. И вот кому-то пришла в голову мысль – повесить под дугой колокольчик. С колокольчиками ездить было веселей. Смотритель, услышав колокольный звон, бросался готовить свежих лошадей: ведь это была почтовая тройка! А почту задерживать нельзя!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78B01C-6631-486D-80EC-B959E85857FD}" type="slidenum">
              <a:rPr lang="ru-RU"/>
              <a:pPr/>
              <a:t>6</a:t>
            </a:fld>
            <a:endParaRPr lang="ru-RU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800"/>
          </a:p>
          <a:p>
            <a:pPr>
              <a:lnSpc>
                <a:spcPct val="80000"/>
              </a:lnSpc>
            </a:pPr>
            <a:r>
              <a:rPr lang="ru-RU" sz="800"/>
              <a:t>Очень долго лошадь была единственным средством передвижения на Руси: её запрягали в телегу, в сани. Если дорога была широкой и по ней могла скакать не одна, а несколько лошадей, то дорога называлась трактом. Вдоль тракта располагались станции – места, где можно было отдохнуть, поменять лошадей. </a:t>
            </a:r>
          </a:p>
          <a:p>
            <a:pPr>
              <a:lnSpc>
                <a:spcPct val="80000"/>
              </a:lnSpc>
            </a:pPr>
            <a:endParaRPr lang="ru-RU" sz="800"/>
          </a:p>
          <a:p>
            <a:pPr algn="ctr">
              <a:lnSpc>
                <a:spcPct val="80000"/>
              </a:lnSpc>
            </a:pPr>
            <a:r>
              <a:rPr lang="ru-RU" sz="800"/>
              <a:t>     Дорога </a:t>
            </a:r>
          </a:p>
          <a:p>
            <a:pPr algn="ctr">
              <a:lnSpc>
                <a:spcPct val="80000"/>
              </a:lnSpc>
            </a:pPr>
            <a:r>
              <a:rPr lang="ru-RU" sz="800"/>
              <a:t>Тускло месяц дальной</a:t>
            </a:r>
          </a:p>
          <a:p>
            <a:pPr algn="ctr">
              <a:lnSpc>
                <a:spcPct val="80000"/>
              </a:lnSpc>
            </a:pPr>
            <a:r>
              <a:rPr lang="ru-RU" sz="800"/>
              <a:t>Светит сквозь тумана,</a:t>
            </a:r>
          </a:p>
          <a:p>
            <a:pPr algn="ctr">
              <a:lnSpc>
                <a:spcPct val="80000"/>
              </a:lnSpc>
            </a:pPr>
            <a:r>
              <a:rPr lang="ru-RU" sz="800"/>
              <a:t>И лежит печально</a:t>
            </a:r>
          </a:p>
          <a:p>
            <a:pPr algn="ctr">
              <a:lnSpc>
                <a:spcPct val="80000"/>
              </a:lnSpc>
            </a:pPr>
            <a:r>
              <a:rPr lang="ru-RU" sz="800"/>
              <a:t>Снежная поляна.</a:t>
            </a:r>
          </a:p>
          <a:p>
            <a:pPr algn="ctr">
              <a:lnSpc>
                <a:spcPct val="80000"/>
              </a:lnSpc>
            </a:pPr>
            <a:r>
              <a:rPr lang="ru-RU" sz="800"/>
              <a:t>Белые с морозу,</a:t>
            </a:r>
          </a:p>
          <a:p>
            <a:pPr algn="ctr">
              <a:lnSpc>
                <a:spcPct val="80000"/>
              </a:lnSpc>
            </a:pPr>
            <a:r>
              <a:rPr lang="ru-RU" sz="800"/>
              <a:t>Вдоль пути рядами</a:t>
            </a:r>
          </a:p>
          <a:p>
            <a:pPr algn="ctr">
              <a:lnSpc>
                <a:spcPct val="80000"/>
              </a:lnSpc>
            </a:pPr>
            <a:r>
              <a:rPr lang="ru-RU" sz="800"/>
              <a:t>Тянутся берёзы</a:t>
            </a:r>
          </a:p>
          <a:p>
            <a:pPr algn="ctr">
              <a:lnSpc>
                <a:spcPct val="80000"/>
              </a:lnSpc>
            </a:pPr>
            <a:r>
              <a:rPr lang="ru-RU" sz="800"/>
              <a:t>С голыми сучками.</a:t>
            </a:r>
          </a:p>
          <a:p>
            <a:pPr algn="ctr">
              <a:lnSpc>
                <a:spcPct val="80000"/>
              </a:lnSpc>
            </a:pPr>
            <a:r>
              <a:rPr lang="ru-RU" sz="800"/>
              <a:t>Тройка мчится лихо,</a:t>
            </a:r>
          </a:p>
          <a:p>
            <a:pPr algn="ctr">
              <a:lnSpc>
                <a:spcPct val="80000"/>
              </a:lnSpc>
            </a:pPr>
            <a:r>
              <a:rPr lang="ru-RU" sz="800"/>
              <a:t>Колокольчик звонок:</a:t>
            </a:r>
          </a:p>
          <a:p>
            <a:pPr algn="ctr">
              <a:lnSpc>
                <a:spcPct val="80000"/>
              </a:lnSpc>
            </a:pPr>
            <a:r>
              <a:rPr lang="ru-RU" sz="800"/>
              <a:t>Напевает тихо</a:t>
            </a:r>
          </a:p>
          <a:p>
            <a:pPr algn="ctr">
              <a:lnSpc>
                <a:spcPct val="80000"/>
              </a:lnSpc>
            </a:pPr>
            <a:r>
              <a:rPr lang="ru-RU" sz="800"/>
              <a:t>Мой ямщик спросонок.</a:t>
            </a:r>
          </a:p>
          <a:p>
            <a:pPr algn="ctr">
              <a:lnSpc>
                <a:spcPct val="80000"/>
              </a:lnSpc>
            </a:pPr>
            <a:r>
              <a:rPr lang="ru-RU" sz="800"/>
              <a:t>Я в кибитке валкой </a:t>
            </a:r>
          </a:p>
          <a:p>
            <a:pPr algn="ctr">
              <a:lnSpc>
                <a:spcPct val="80000"/>
              </a:lnSpc>
            </a:pPr>
            <a:r>
              <a:rPr lang="ru-RU" sz="800"/>
              <a:t>Еду да тоскую:</a:t>
            </a:r>
          </a:p>
          <a:p>
            <a:pPr algn="ctr">
              <a:lnSpc>
                <a:spcPct val="80000"/>
              </a:lnSpc>
            </a:pPr>
            <a:r>
              <a:rPr lang="ru-RU" sz="800"/>
              <a:t>Скучно мне и жалко</a:t>
            </a:r>
          </a:p>
          <a:p>
            <a:pPr algn="ctr">
              <a:lnSpc>
                <a:spcPct val="80000"/>
              </a:lnSpc>
            </a:pPr>
            <a:r>
              <a:rPr lang="ru-RU" sz="800"/>
              <a:t>Сторону родную.</a:t>
            </a:r>
          </a:p>
          <a:p>
            <a:pPr algn="ctr">
              <a:lnSpc>
                <a:spcPct val="80000"/>
              </a:lnSpc>
            </a:pPr>
            <a:r>
              <a:rPr lang="ru-RU" sz="1800" i="1"/>
              <a:t>Н.П.Огарёв (1813 – 1877)</a:t>
            </a:r>
          </a:p>
          <a:p>
            <a:pPr algn="ctr">
              <a:lnSpc>
                <a:spcPct val="80000"/>
              </a:lnSpc>
            </a:pPr>
            <a:endParaRPr lang="ru-RU" sz="1800" i="1"/>
          </a:p>
          <a:p>
            <a:pPr algn="ctr">
              <a:lnSpc>
                <a:spcPct val="80000"/>
              </a:lnSpc>
            </a:pPr>
            <a:endParaRPr lang="ru-RU" sz="1800" i="1"/>
          </a:p>
          <a:p>
            <a:pPr>
              <a:lnSpc>
                <a:spcPct val="80000"/>
              </a:lnSpc>
            </a:pPr>
            <a:r>
              <a:rPr lang="ru-RU" sz="1800"/>
              <a:t>Стихи поэтов народов дореволюционной России.</a:t>
            </a:r>
          </a:p>
          <a:p>
            <a:pPr>
              <a:lnSpc>
                <a:spcPct val="80000"/>
              </a:lnSpc>
            </a:pPr>
            <a:endParaRPr lang="ru-RU" sz="800" b="1"/>
          </a:p>
          <a:p>
            <a:pPr>
              <a:lnSpc>
                <a:spcPct val="80000"/>
              </a:lnSpc>
            </a:pPr>
            <a:r>
              <a:rPr lang="ru-RU" sz="1800"/>
              <a:t>одов дореволюционной России (19-начало 20 в.) 1987г.;Русские поэты 18-19 веков, антология, М. «Детская литература», 1985. Библиотека мировой литературы для детей.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3313A7-82A9-46CA-9F61-FCBE7429861E}" type="slidenum">
              <a:rPr lang="ru-RU"/>
              <a:pPr/>
              <a:t>7</a:t>
            </a:fld>
            <a:endParaRPr lang="ru-RU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/>
              <a:t>2.Вступительная беседа:</a:t>
            </a:r>
            <a:endParaRPr lang="ru-RU"/>
          </a:p>
          <a:p>
            <a:r>
              <a:rPr lang="ru-RU"/>
              <a:t>Конь в славянском фольклоре – это символ солнца, крестьянского благополучия, труда, моральной чистоты, доблести в ратном деле, оберег- покровитель. Летающие и скачущие до небес кони- излюбленные образы русского фольклора. С детства  и навсегда врезаются в память строки : «Конь бежит – земля дрожит, из ушей дым валит, из ноздрей пламя пышет».Конь и солнце неразделимы- Сивка-Бурка («сивый» - светлый, сияющий), Солнечный конь, Конь- солнышко. Дневное солнышко мчалось по небу, увлекаемое солнечными конями, а ночное солнце – плыло по подземным водам, влекомое  водоплавающей птицей – уткой. Кони</a:t>
            </a:r>
          </a:p>
          <a:p>
            <a:pPr algn="ctr"/>
            <a:r>
              <a:rPr lang="ru-RU"/>
              <a:t>Мчатся, мчатся кони</a:t>
            </a:r>
          </a:p>
          <a:p>
            <a:pPr algn="ctr"/>
            <a:r>
              <a:rPr lang="ru-RU"/>
              <a:t>По дороге пыльной,</a:t>
            </a:r>
          </a:p>
          <a:p>
            <a:pPr algn="ctr"/>
            <a:r>
              <a:rPr lang="ru-RU"/>
              <a:t>Прыгает телега, брякает, трещит,</a:t>
            </a:r>
          </a:p>
          <a:p>
            <a:pPr algn="ctr"/>
            <a:r>
              <a:rPr lang="ru-RU"/>
              <a:t>Мчатся, мчатся кони</a:t>
            </a:r>
          </a:p>
          <a:p>
            <a:pPr algn="ctr"/>
            <a:r>
              <a:rPr lang="ru-RU"/>
              <a:t>По камням неровным,</a:t>
            </a:r>
          </a:p>
          <a:p>
            <a:pPr algn="ctr"/>
            <a:r>
              <a:rPr lang="ru-RU"/>
              <a:t>Далеко разносится </a:t>
            </a:r>
          </a:p>
          <a:p>
            <a:pPr algn="ctr"/>
            <a:r>
              <a:rPr lang="ru-RU"/>
              <a:t>грот их копыт.</a:t>
            </a:r>
          </a:p>
          <a:p>
            <a:pPr algn="ctr"/>
            <a:r>
              <a:rPr lang="ru-RU"/>
              <a:t>Мчатся, мчатся кони,</a:t>
            </a:r>
          </a:p>
          <a:p>
            <a:pPr algn="ctr"/>
            <a:r>
              <a:rPr lang="ru-RU"/>
              <a:t>Пыль столбом клубится,</a:t>
            </a:r>
          </a:p>
          <a:p>
            <a:pPr algn="ctr"/>
            <a:r>
              <a:rPr lang="ru-RU"/>
              <a:t>А кругом пестреют </a:t>
            </a:r>
          </a:p>
          <a:p>
            <a:pPr algn="ctr"/>
            <a:r>
              <a:rPr lang="ru-RU"/>
              <a:t>травы и цветы.</a:t>
            </a:r>
          </a:p>
          <a:p>
            <a:pPr algn="ctr"/>
            <a:r>
              <a:rPr lang="ru-RU"/>
              <a:t>Мчатся, мчатся кони,</a:t>
            </a:r>
          </a:p>
          <a:p>
            <a:pPr algn="ctr"/>
            <a:r>
              <a:rPr lang="ru-RU"/>
              <a:t>И в пыли мелькают</a:t>
            </a:r>
          </a:p>
          <a:p>
            <a:pPr algn="ctr"/>
            <a:r>
              <a:rPr lang="ru-RU"/>
              <a:t>Головы, копыта, гривы и хвосты.</a:t>
            </a:r>
          </a:p>
          <a:p>
            <a:pPr algn="ctr"/>
            <a:r>
              <a:rPr lang="ru-RU"/>
              <a:t>                             </a:t>
            </a:r>
            <a:r>
              <a:rPr lang="ru-RU" i="1"/>
              <a:t>Костя Райкин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B8677D-250F-4DF7-A58D-86D385E529DA}" type="slidenum">
              <a:rPr lang="ru-RU"/>
              <a:pPr/>
              <a:t>8</a:t>
            </a:fld>
            <a:endParaRPr lang="ru-RU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религиозных верованиях, в мифах, легендах народов Европы и Азии лошадь занимала особое место. Верховный бог германцев Один по большей части изображался на восьминогом коне Слейпнире; греческий бог Соднца Гелиос, согласно мифу, ежедневно мчится по небу на огненной колеснице, запряжённой четвёркой коней. Солнечный бог шумеров Уту, индусское божество Сурья и многие другие боги древних народов Земли верили, что Солнце везут по небу лошади, запряжённые в повозки.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A01A04-5B8D-4732-8834-417B9CB0B596}" type="slidenum">
              <a:rPr lang="ru-RU"/>
              <a:pPr/>
              <a:t>9</a:t>
            </a:fld>
            <a:endParaRPr lang="ru-RU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Вот и бегут по мезенским прялкам кони, указывая на солнечное движение по небосводу. Нужно успеть солнышку всю землю осветить, обскакать, подарить тепло и радость всему живому. Видимо поэтому у мезенских коней такие длинные, гибкие, быстрые ноги! А грива состоит из множества лучиков. И ещё одна особенность: конь всегда с уздечкой, значит, приручен.Объезженная лошадь- важный символ власти.</a:t>
            </a:r>
            <a:endParaRPr lang="ru-RU" b="1"/>
          </a:p>
          <a:p>
            <a:pPr algn="ctr"/>
            <a:endParaRPr lang="ru-RU"/>
          </a:p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E2A1CE-6154-404B-BDC8-C108227268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comb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BBC2B-B2A0-4315-935F-2D7D98CE4F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comb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1174D-323A-4714-B47C-37C49F0238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comb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1BBFA81-A2E9-49D8-BDF4-4386BB3D1E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comb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53AB201-B8FD-417E-89F0-7E56E21B0E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comb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161C6AE-A981-4BA3-BC8E-4CE5FDE4AB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comb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67949C0-A0FA-4AB7-A828-0D7C8DCE84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comb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45FF73D-5E47-40BC-B59E-C9D633687E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comb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F863D-EB1B-4259-ACE0-1AA5009F98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comb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EC06E-216A-495C-9176-0EA15D66BB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comb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FC80E-04B7-4B77-97E0-23EE290243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comb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FF863-178D-4DD5-86F8-830CD1B74C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comb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39FBA-FADB-401F-9B42-50A17EE3C8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comb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44A26-B694-4260-B586-AD6E1813A2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comb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D1D42-3AE2-4877-90DC-7974D55F08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comb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D8D14D-7699-489D-AEC8-2AA0457E92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comb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fld id="{8DF853DE-F915-4F02-B244-58E5CBF0204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 advClick="0" advTm="6000">
    <p:comb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1.gi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Образ коня </a:t>
            </a:r>
            <a:br>
              <a:rPr lang="ru-RU" sz="4800" b="1" i="1" dirty="0" smtClean="0">
                <a:solidFill>
                  <a:srgbClr val="FF0000"/>
                </a:solidFill>
              </a:rPr>
            </a:br>
            <a:r>
              <a:rPr lang="ru-RU" sz="4800" b="1" i="1" dirty="0" smtClean="0">
                <a:solidFill>
                  <a:srgbClr val="FF0000"/>
                </a:solidFill>
              </a:rPr>
              <a:t>в Мезенской росписи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344068" name="Object 4"/>
          <p:cNvGraphicFramePr>
            <a:graphicFrameLocks noChangeAspect="1"/>
          </p:cNvGraphicFramePr>
          <p:nvPr/>
        </p:nvGraphicFramePr>
        <p:xfrm>
          <a:off x="323850" y="260350"/>
          <a:ext cx="8437563" cy="657225"/>
        </p:xfrm>
        <a:graphic>
          <a:graphicData uri="http://schemas.openxmlformats.org/presentationml/2006/ole">
            <p:oleObj spid="_x0000_s344068" name="Точечный рисунок" r:id="rId4" imgW="8438095" imgH="657317" progId="PBrush">
              <p:embed/>
            </p:oleObj>
          </a:graphicData>
        </a:graphic>
      </p:graphicFrame>
      <p:graphicFrame>
        <p:nvGraphicFramePr>
          <p:cNvPr id="344069" name="Object 5"/>
          <p:cNvGraphicFramePr>
            <a:graphicFrameLocks noChangeAspect="1"/>
          </p:cNvGraphicFramePr>
          <p:nvPr/>
        </p:nvGraphicFramePr>
        <p:xfrm>
          <a:off x="395288" y="5876925"/>
          <a:ext cx="8437562" cy="657225"/>
        </p:xfrm>
        <a:graphic>
          <a:graphicData uri="http://schemas.openxmlformats.org/presentationml/2006/ole">
            <p:oleObj spid="_x0000_s344069" name="Точечный рисунок" r:id="rId5" imgW="8438095" imgH="657317" progId="PBrush">
              <p:embed/>
            </p:oleObj>
          </a:graphicData>
        </a:graphic>
      </p:graphicFrame>
      <p:graphicFrame>
        <p:nvGraphicFramePr>
          <p:cNvPr id="344070" name="Object 6"/>
          <p:cNvGraphicFramePr>
            <a:graphicFrameLocks noChangeAspect="1"/>
          </p:cNvGraphicFramePr>
          <p:nvPr/>
        </p:nvGraphicFramePr>
        <p:xfrm>
          <a:off x="250825" y="908050"/>
          <a:ext cx="457200" cy="5143500"/>
        </p:xfrm>
        <a:graphic>
          <a:graphicData uri="http://schemas.openxmlformats.org/presentationml/2006/ole">
            <p:oleObj spid="_x0000_s344070" name="Точечный рисунок" r:id="rId6" imgW="457143" imgH="5144218" progId="PBrush">
              <p:embed/>
            </p:oleObj>
          </a:graphicData>
        </a:graphic>
      </p:graphicFrame>
      <p:graphicFrame>
        <p:nvGraphicFramePr>
          <p:cNvPr id="344071" name="Object 7"/>
          <p:cNvGraphicFramePr>
            <a:graphicFrameLocks noChangeAspect="1"/>
          </p:cNvGraphicFramePr>
          <p:nvPr/>
        </p:nvGraphicFramePr>
        <p:xfrm>
          <a:off x="8243888" y="908050"/>
          <a:ext cx="457200" cy="5143500"/>
        </p:xfrm>
        <a:graphic>
          <a:graphicData uri="http://schemas.openxmlformats.org/presentationml/2006/ole">
            <p:oleObj spid="_x0000_s344071" name="Точечный рисунок" r:id="rId7" imgW="457143" imgH="5144218" progId="PBrush">
              <p:embed/>
            </p:oleObj>
          </a:graphicData>
        </a:graphic>
      </p:graphicFrame>
    </p:spTree>
  </p:cSld>
  <p:clrMapOvr>
    <a:masterClrMapping/>
  </p:clrMapOvr>
  <p:transition spd="med" advClick="0" advTm="6000">
    <p:comb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>
                <a:solidFill>
                  <a:srgbClr val="FF0000"/>
                </a:solidFill>
              </a:rPr>
              <a:t/>
            </a:r>
            <a:br>
              <a:rPr lang="ru-RU" sz="4000" b="1" i="1">
                <a:solidFill>
                  <a:srgbClr val="FF0000"/>
                </a:solidFill>
              </a:rPr>
            </a:br>
            <a:r>
              <a:rPr lang="ru-RU" sz="4000" b="1" i="1">
                <a:solidFill>
                  <a:srgbClr val="FF0000"/>
                </a:solidFill>
              </a:rPr>
              <a:t/>
            </a:r>
            <a:br>
              <a:rPr lang="ru-RU" sz="4000" b="1" i="1">
                <a:solidFill>
                  <a:srgbClr val="FF0000"/>
                </a:solidFill>
              </a:rPr>
            </a:br>
            <a:r>
              <a:rPr lang="ru-RU" sz="4000" b="1" i="1">
                <a:solidFill>
                  <a:srgbClr val="FF0000"/>
                </a:solidFill>
              </a:rPr>
              <a:t/>
            </a:r>
            <a:br>
              <a:rPr lang="ru-RU" sz="4000" b="1" i="1">
                <a:solidFill>
                  <a:srgbClr val="FF0000"/>
                </a:solidFill>
              </a:rPr>
            </a:br>
            <a:endParaRPr lang="ru-RU" sz="4000" b="1" i="1">
              <a:solidFill>
                <a:srgbClr val="FF0000"/>
              </a:solidFill>
            </a:endParaRPr>
          </a:p>
        </p:txBody>
      </p:sp>
      <p:pic>
        <p:nvPicPr>
          <p:cNvPr id="310276" name="Picture 4" descr="P102071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981075"/>
            <a:ext cx="6761162" cy="5072063"/>
          </a:xfrm>
          <a:noFill/>
          <a:ln/>
        </p:spPr>
      </p:pic>
    </p:spTree>
  </p:cSld>
  <p:clrMapOvr>
    <a:masterClrMapping/>
  </p:clrMapOvr>
  <p:transition spd="med" advClick="0" advTm="6000"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43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/>
              <a:t/>
            </a:r>
            <a:br>
              <a:rPr lang="ru-RU" sz="2400"/>
            </a:br>
            <a:r>
              <a:rPr lang="ru-RU" sz="2400"/>
              <a:t/>
            </a:r>
            <a:br>
              <a:rPr lang="ru-RU" sz="2400"/>
            </a:br>
            <a:r>
              <a:rPr lang="ru-RU" sz="2400"/>
              <a:t/>
            </a:r>
            <a:br>
              <a:rPr lang="ru-RU" sz="2400"/>
            </a:br>
            <a:endParaRPr lang="ru-RU" sz="2400"/>
          </a:p>
        </p:txBody>
      </p:sp>
      <p:pic>
        <p:nvPicPr>
          <p:cNvPr id="176136" name="Picture 8" descr="pr_3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24075" y="549275"/>
            <a:ext cx="5040313" cy="4648200"/>
          </a:xfrm>
          <a:ln/>
        </p:spPr>
      </p:pic>
      <p:pic>
        <p:nvPicPr>
          <p:cNvPr id="176138" name="Picture 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31763" y="260350"/>
            <a:ext cx="531812" cy="6434138"/>
          </a:xfrm>
          <a:noFill/>
          <a:ln/>
        </p:spPr>
      </p:pic>
      <p:pic>
        <p:nvPicPr>
          <p:cNvPr id="176142" name="Picture 1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8448675" y="333375"/>
            <a:ext cx="522288" cy="6335713"/>
          </a:xfrm>
          <a:noFill/>
          <a:ln/>
        </p:spPr>
      </p:pic>
      <p:sp>
        <p:nvSpPr>
          <p:cNvPr id="176145" name="Rectangle 17"/>
          <p:cNvSpPr>
            <a:spLocks noChangeArrowheads="1"/>
          </p:cNvSpPr>
          <p:nvPr/>
        </p:nvSpPr>
        <p:spPr bwMode="auto">
          <a:xfrm>
            <a:off x="3276600" y="5924550"/>
            <a:ext cx="4321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 i="0">
                <a:solidFill>
                  <a:schemeClr val="tx2"/>
                </a:solidFill>
              </a:rPr>
              <a:t>Прялка. Фрагмент. «Кони» 1898г.</a:t>
            </a:r>
          </a:p>
        </p:txBody>
      </p:sp>
    </p:spTree>
  </p:cSld>
  <p:clrMapOvr>
    <a:masterClrMapping/>
  </p:clrMapOvr>
  <p:transition spd="med" advClick="0" advTm="6000"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>
                <a:solidFill>
                  <a:srgbClr val="FF0000"/>
                </a:solidFill>
              </a:rPr>
              <a:t>Изделия современных мастеров</a:t>
            </a:r>
          </a:p>
        </p:txBody>
      </p:sp>
      <p:pic>
        <p:nvPicPr>
          <p:cNvPr id="265220" name="Picture 4" descr="new_0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16013" y="1557338"/>
            <a:ext cx="7510462" cy="4076700"/>
          </a:xfrm>
          <a:noFill/>
          <a:ln/>
        </p:spPr>
      </p:pic>
    </p:spTree>
  </p:cSld>
  <p:clrMapOvr>
    <a:masterClrMapping/>
  </p:clrMapOvr>
  <p:transition spd="med" advClick="0" advTm="6000">
    <p:comb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>
                <a:solidFill>
                  <a:srgbClr val="FF0000"/>
                </a:solidFill>
              </a:rPr>
              <a:t/>
            </a:r>
            <a:br>
              <a:rPr lang="ru-RU" sz="2800" b="1" i="1">
                <a:solidFill>
                  <a:srgbClr val="FF0000"/>
                </a:solidFill>
              </a:rPr>
            </a:br>
            <a:r>
              <a:rPr lang="ru-RU" sz="2800" b="1" i="1">
                <a:solidFill>
                  <a:srgbClr val="FF0000"/>
                </a:solidFill>
              </a:rPr>
              <a:t/>
            </a:r>
            <a:br>
              <a:rPr lang="ru-RU" sz="2800" b="1" i="1">
                <a:solidFill>
                  <a:srgbClr val="FF0000"/>
                </a:solidFill>
              </a:rPr>
            </a:br>
            <a:r>
              <a:rPr lang="ru-RU" sz="2800" b="1" i="1">
                <a:solidFill>
                  <a:srgbClr val="FF0000"/>
                </a:solidFill>
              </a:rPr>
              <a:t/>
            </a:r>
            <a:br>
              <a:rPr lang="ru-RU" sz="2800" b="1" i="1">
                <a:solidFill>
                  <a:srgbClr val="FF0000"/>
                </a:solidFill>
              </a:rPr>
            </a:br>
            <a:r>
              <a:rPr lang="ru-RU" sz="2800" b="1" i="1">
                <a:solidFill>
                  <a:srgbClr val="FF0000"/>
                </a:solidFill>
              </a:rPr>
              <a:t/>
            </a:r>
            <a:br>
              <a:rPr lang="ru-RU" sz="2800" b="1" i="1">
                <a:solidFill>
                  <a:srgbClr val="FF0000"/>
                </a:solidFill>
              </a:rPr>
            </a:br>
            <a:r>
              <a:rPr lang="ru-RU" sz="2800" b="1" i="1">
                <a:solidFill>
                  <a:srgbClr val="FF0000"/>
                </a:solidFill>
              </a:rPr>
              <a:t/>
            </a:r>
            <a:br>
              <a:rPr lang="ru-RU" sz="2800" b="1" i="1">
                <a:solidFill>
                  <a:srgbClr val="FF0000"/>
                </a:solidFill>
              </a:rPr>
            </a:br>
            <a:r>
              <a:rPr lang="ru-RU" sz="2800" b="1" i="1">
                <a:solidFill>
                  <a:srgbClr val="FF0000"/>
                </a:solidFill>
              </a:rPr>
              <a:t/>
            </a:r>
            <a:br>
              <a:rPr lang="ru-RU" sz="2800" b="1" i="1">
                <a:solidFill>
                  <a:srgbClr val="FF0000"/>
                </a:solidFill>
              </a:rPr>
            </a:br>
            <a:endParaRPr lang="ru-RU" sz="2800" b="1" i="1">
              <a:solidFill>
                <a:srgbClr val="FF0000"/>
              </a:solidFill>
            </a:endParaRP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229600" cy="4525962"/>
          </a:xfrm>
        </p:spPr>
        <p:txBody>
          <a:bodyPr/>
          <a:lstStyle/>
          <a:p>
            <a:endParaRPr lang="ru-RU"/>
          </a:p>
        </p:txBody>
      </p:sp>
      <p:pic>
        <p:nvPicPr>
          <p:cNvPr id="280583" name="Picture 7" descr="new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628775"/>
            <a:ext cx="8101012" cy="439737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comb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z="4000" b="1" i="1" u="sng">
                <a:solidFill>
                  <a:srgbClr val="FF0000"/>
                </a:solidFill>
              </a:rPr>
              <a:t>Как нарисовать коня</a:t>
            </a:r>
          </a:p>
        </p:txBody>
      </p:sp>
      <p:graphicFrame>
        <p:nvGraphicFramePr>
          <p:cNvPr id="54284" name="Object 1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339975" y="1628775"/>
          <a:ext cx="4392613" cy="3509963"/>
        </p:xfrm>
        <a:graphic>
          <a:graphicData uri="http://schemas.openxmlformats.org/presentationml/2006/ole">
            <p:oleObj spid="_x0000_s54284" name="Точечный рисунок" r:id="rId4" imgW="6628571" imgH="5296639" progId="PBrush">
              <p:embed/>
            </p:oleObj>
          </a:graphicData>
        </a:graphic>
      </p:graphicFrame>
      <p:graphicFrame>
        <p:nvGraphicFramePr>
          <p:cNvPr id="54280" name="Object 8"/>
          <p:cNvGraphicFramePr>
            <a:graphicFrameLocks noChangeAspect="1"/>
          </p:cNvGraphicFramePr>
          <p:nvPr>
            <p:ph sz="quarter" idx="2"/>
          </p:nvPr>
        </p:nvGraphicFramePr>
        <p:xfrm>
          <a:off x="323850" y="5300663"/>
          <a:ext cx="8569325" cy="1281112"/>
        </p:xfrm>
        <a:graphic>
          <a:graphicData uri="http://schemas.openxmlformats.org/presentationml/2006/ole">
            <p:oleObj spid="_x0000_s54280" name="Точечный рисунок" r:id="rId5" imgW="5609524" imgH="838095" progId="PBrush">
              <p:embed/>
            </p:oleObj>
          </a:graphicData>
        </a:graphic>
      </p:graphicFrame>
      <p:pic>
        <p:nvPicPr>
          <p:cNvPr id="54287" name="Picture 15" descr="BD21298_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2411413" y="5949950"/>
            <a:ext cx="123825" cy="123825"/>
          </a:xfrm>
          <a:noFill/>
          <a:ln/>
        </p:spPr>
      </p:pic>
      <p:sp>
        <p:nvSpPr>
          <p:cNvPr id="54282" name="Text Box 10"/>
          <p:cNvSpPr txBox="1">
            <a:spLocks noChangeArrowheads="1"/>
          </p:cNvSpPr>
          <p:nvPr/>
        </p:nvSpPr>
        <p:spPr bwMode="auto">
          <a:xfrm flipV="1">
            <a:off x="4500563" y="5661025"/>
            <a:ext cx="426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>
            <a:spAutoFit/>
          </a:bodyPr>
          <a:lstStyle/>
          <a:p>
            <a:endParaRPr lang="ru-RU" sz="1800" i="0"/>
          </a:p>
        </p:txBody>
      </p:sp>
      <p:pic>
        <p:nvPicPr>
          <p:cNvPr id="54289" name="Picture 17" descr="BD21298_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4572000" y="5876925"/>
            <a:ext cx="114300" cy="114300"/>
          </a:xfrm>
          <a:noFill/>
          <a:ln/>
        </p:spPr>
      </p:pic>
      <p:pic>
        <p:nvPicPr>
          <p:cNvPr id="54291" name="Picture 19" descr="BD21298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9563" y="5805488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94" name="Picture 22" descr="11a3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3059113" y="4941888"/>
            <a:ext cx="576262" cy="560387"/>
          </a:xfrm>
          <a:prstGeom prst="rect">
            <a:avLst/>
          </a:prstGeom>
          <a:noFill/>
        </p:spPr>
      </p:pic>
      <p:pic>
        <p:nvPicPr>
          <p:cNvPr id="54298" name="Picture 26" descr="11a3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5364163" y="5013325"/>
            <a:ext cx="576262" cy="560388"/>
          </a:xfrm>
          <a:prstGeom prst="rect">
            <a:avLst/>
          </a:prstGeom>
          <a:noFill/>
        </p:spPr>
      </p:pic>
      <p:pic>
        <p:nvPicPr>
          <p:cNvPr id="54304" name="Picture 32" descr="11a3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1187450" y="4941888"/>
            <a:ext cx="576263" cy="560387"/>
          </a:xfrm>
          <a:prstGeom prst="rect">
            <a:avLst/>
          </a:prstGeom>
          <a:noFill/>
        </p:spPr>
      </p:pic>
      <p:pic>
        <p:nvPicPr>
          <p:cNvPr id="54310" name="Picture 38" descr="11a3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7451725" y="4868863"/>
            <a:ext cx="576263" cy="560387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0"/>
                                        <p:tgtEl>
                                          <p:spTgt spid="54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4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4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3000"/>
                                        <p:tgtEl>
                                          <p:spTgt spid="54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u="sng">
                <a:solidFill>
                  <a:srgbClr val="FF0000"/>
                </a:solidFill>
              </a:rPr>
              <a:t>Рисуем коня</a:t>
            </a:r>
          </a:p>
        </p:txBody>
      </p:sp>
      <p:pic>
        <p:nvPicPr>
          <p:cNvPr id="192516" name="Picture 4" descr="ris_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836613"/>
            <a:ext cx="1622425" cy="1701800"/>
          </a:xfrm>
          <a:prstGeom prst="rect">
            <a:avLst/>
          </a:prstGeom>
          <a:noFill/>
        </p:spPr>
      </p:pic>
      <p:pic>
        <p:nvPicPr>
          <p:cNvPr id="192517" name="Picture 5" descr="ris_54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836613"/>
            <a:ext cx="1509712" cy="1584325"/>
          </a:xfrm>
          <a:prstGeom prst="rect">
            <a:avLst/>
          </a:prstGeom>
          <a:noFill/>
        </p:spPr>
      </p:pic>
      <p:pic>
        <p:nvPicPr>
          <p:cNvPr id="192518" name="Picture 6" descr="t_46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116013" y="2997200"/>
            <a:ext cx="7200900" cy="3600450"/>
          </a:xfrm>
          <a:noFill/>
          <a:ln/>
        </p:spPr>
      </p:pic>
    </p:spTree>
  </p:cSld>
  <p:clrMapOvr>
    <a:masterClrMapping/>
  </p:clrMapOvr>
  <p:transition spd="med" advClick="0" advTm="6000"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>
                <a:solidFill>
                  <a:srgbClr val="FF0000"/>
                </a:solidFill>
              </a:rPr>
              <a:t>Конь в жизни человека:</a:t>
            </a:r>
            <a:br>
              <a:rPr lang="ru-RU" sz="2800" b="1">
                <a:solidFill>
                  <a:srgbClr val="FF0000"/>
                </a:solidFill>
              </a:rPr>
            </a:br>
            <a:endParaRPr lang="ru-RU" sz="2800" b="1">
              <a:solidFill>
                <a:srgbClr val="FF0000"/>
              </a:solidFill>
            </a:endParaRPr>
          </a:p>
        </p:txBody>
      </p:sp>
      <p:pic>
        <p:nvPicPr>
          <p:cNvPr id="162823" name="Picture 7" descr="всадник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9338" y="1557338"/>
            <a:ext cx="3827462" cy="4110037"/>
          </a:xfrm>
          <a:noFill/>
          <a:ln/>
        </p:spPr>
      </p:pic>
      <p:sp>
        <p:nvSpPr>
          <p:cNvPr id="162825" name="Text Box 9"/>
          <p:cNvSpPr txBox="1">
            <a:spLocks noChangeArrowheads="1"/>
          </p:cNvSpPr>
          <p:nvPr/>
        </p:nvSpPr>
        <p:spPr bwMode="auto">
          <a:xfrm>
            <a:off x="395288" y="2565400"/>
            <a:ext cx="45370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i="0"/>
              <a:t>Хорошо вышколенный боевой конь не только нёс своего господина, но и помогал ему в бою. Мощные удары копытами были опасными для всех.</a:t>
            </a:r>
            <a:r>
              <a:rPr lang="ru-RU" i="0"/>
              <a:t>                     </a:t>
            </a:r>
          </a:p>
        </p:txBody>
      </p:sp>
      <p:sp>
        <p:nvSpPr>
          <p:cNvPr id="162826" name="Text Box 10"/>
          <p:cNvSpPr txBox="1">
            <a:spLocks noChangeArrowheads="1"/>
          </p:cNvSpPr>
          <p:nvPr/>
        </p:nvSpPr>
        <p:spPr bwMode="auto">
          <a:xfrm>
            <a:off x="1887538" y="1719263"/>
            <a:ext cx="2995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ru-RU" b="1" i="0" u="sng">
                <a:solidFill>
                  <a:srgbClr val="993300"/>
                </a:solidFill>
              </a:rPr>
              <a:t> лошадь на войне</a:t>
            </a:r>
          </a:p>
        </p:txBody>
      </p:sp>
    </p:spTree>
  </p:cSld>
  <p:clrMapOvr>
    <a:masterClrMapping/>
  </p:clrMapOvr>
  <p:transition spd="med" advClick="0" advTm="6000"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ru-RU" sz="2400" b="1" u="sng">
                <a:solidFill>
                  <a:srgbClr val="993300"/>
                </a:solidFill>
              </a:rPr>
              <a:t>лошадь и охота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0" y="1989138"/>
            <a:ext cx="4038600" cy="4525962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b="1"/>
              <a:t>Почти во всех странах</a:t>
            </a:r>
          </a:p>
          <a:p>
            <a:pPr>
              <a:buFontTx/>
              <a:buNone/>
            </a:pPr>
            <a:r>
              <a:rPr lang="ru-RU" sz="2400" b="1"/>
              <a:t>мира, где распространён</a:t>
            </a:r>
          </a:p>
          <a:p>
            <a:pPr>
              <a:buFontTx/>
              <a:buNone/>
            </a:pPr>
            <a:r>
              <a:rPr lang="ru-RU" sz="2400" b="1"/>
              <a:t>конный спорт,</a:t>
            </a:r>
          </a:p>
          <a:p>
            <a:pPr>
              <a:buFontTx/>
              <a:buNone/>
            </a:pPr>
            <a:r>
              <a:rPr lang="ru-RU" sz="2400" b="1"/>
              <a:t>существует и конная</a:t>
            </a:r>
          </a:p>
          <a:p>
            <a:pPr>
              <a:buFontTx/>
              <a:buNone/>
            </a:pPr>
            <a:r>
              <a:rPr lang="ru-RU" sz="2400" b="1"/>
              <a:t>охота. </a:t>
            </a:r>
          </a:p>
        </p:txBody>
      </p:sp>
      <p:graphicFrame>
        <p:nvGraphicFramePr>
          <p:cNvPr id="161800" name="Object 8"/>
          <p:cNvGraphicFramePr>
            <a:graphicFrameLocks noChangeAspect="1"/>
          </p:cNvGraphicFramePr>
          <p:nvPr>
            <p:ph sz="half" idx="2"/>
          </p:nvPr>
        </p:nvGraphicFramePr>
        <p:xfrm>
          <a:off x="827088" y="1412875"/>
          <a:ext cx="2271712" cy="4525963"/>
        </p:xfrm>
        <a:graphic>
          <a:graphicData uri="http://schemas.openxmlformats.org/presentationml/2006/ole">
            <p:oleObj spid="_x0000_s355330" name="Точечный рисунок" r:id="rId4" imgW="2409524" imgH="4800000" progId="PBrush">
              <p:embed/>
            </p:oleObj>
          </a:graphicData>
        </a:graphic>
      </p:graphicFrame>
    </p:spTree>
  </p:cSld>
  <p:clrMapOvr>
    <a:masterClrMapping/>
  </p:clrMapOvr>
  <p:transition spd="med" advClick="0" advTm="6000"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ru-RU" sz="2400" b="1" u="sng">
                <a:solidFill>
                  <a:srgbClr val="993300"/>
                </a:solidFill>
              </a:rPr>
              <a:t>лошадь и труд человека</a:t>
            </a:r>
          </a:p>
        </p:txBody>
      </p:sp>
      <p:pic>
        <p:nvPicPr>
          <p:cNvPr id="178180" name="Picture 4" descr="roerich-mikul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1412875"/>
            <a:ext cx="8697912" cy="3609975"/>
          </a:xfrm>
          <a:noFill/>
          <a:ln/>
        </p:spPr>
      </p:pic>
      <p:sp>
        <p:nvSpPr>
          <p:cNvPr id="178183" name="Text Box 7"/>
          <p:cNvSpPr txBox="1">
            <a:spLocks noChangeArrowheads="1"/>
          </p:cNvSpPr>
          <p:nvPr/>
        </p:nvSpPr>
        <p:spPr bwMode="auto">
          <a:xfrm>
            <a:off x="539750" y="6092825"/>
            <a:ext cx="8170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i="0"/>
              <a:t> </a:t>
            </a:r>
            <a:endParaRPr lang="ru-RU" sz="2000" b="1"/>
          </a:p>
        </p:txBody>
      </p:sp>
      <p:sp>
        <p:nvSpPr>
          <p:cNvPr id="178184" name="Rectangle 8"/>
          <p:cNvSpPr>
            <a:spLocks noChangeArrowheads="1"/>
          </p:cNvSpPr>
          <p:nvPr/>
        </p:nvSpPr>
        <p:spPr bwMode="auto">
          <a:xfrm>
            <a:off x="323850" y="5589588"/>
            <a:ext cx="8496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b="1" i="0"/>
              <a:t>Человек запрягал лошадь в повозку, в соху: что-то перевозил, возделывал землю.</a:t>
            </a:r>
          </a:p>
        </p:txBody>
      </p:sp>
    </p:spTree>
  </p:cSld>
  <p:clrMapOvr>
    <a:masterClrMapping/>
  </p:clrMapOvr>
  <p:transition spd="med" advClick="0" advTm="6000"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u="sng">
                <a:solidFill>
                  <a:srgbClr val="993300"/>
                </a:solidFill>
              </a:rPr>
              <a:t/>
            </a:r>
            <a:br>
              <a:rPr lang="ru-RU" sz="2400" b="1" u="sng">
                <a:solidFill>
                  <a:srgbClr val="993300"/>
                </a:solidFill>
              </a:rPr>
            </a:br>
            <a:r>
              <a:rPr lang="ru-RU" sz="2400" b="1" u="sng">
                <a:solidFill>
                  <a:srgbClr val="993300"/>
                </a:solidFill>
              </a:rPr>
              <a:t/>
            </a:r>
            <a:br>
              <a:rPr lang="ru-RU" sz="2400" b="1" u="sng">
                <a:solidFill>
                  <a:srgbClr val="993300"/>
                </a:solidFill>
              </a:rPr>
            </a:br>
            <a:r>
              <a:rPr lang="ru-RU" sz="2400" b="1" u="sng">
                <a:solidFill>
                  <a:srgbClr val="993300"/>
                </a:solidFill>
              </a:rPr>
              <a:t/>
            </a:r>
            <a:br>
              <a:rPr lang="ru-RU" sz="2400" b="1" u="sng">
                <a:solidFill>
                  <a:srgbClr val="993300"/>
                </a:solidFill>
              </a:rPr>
            </a:br>
            <a:r>
              <a:rPr lang="ru-RU" sz="2400" b="1" u="sng">
                <a:solidFill>
                  <a:srgbClr val="993300"/>
                </a:solidFill>
              </a:rPr>
              <a:t/>
            </a:r>
            <a:br>
              <a:rPr lang="ru-RU" sz="2400" b="1" u="sng">
                <a:solidFill>
                  <a:srgbClr val="993300"/>
                </a:solidFill>
              </a:rPr>
            </a:br>
            <a:r>
              <a:rPr lang="ru-RU" sz="2400" b="1" u="sng">
                <a:solidFill>
                  <a:srgbClr val="993300"/>
                </a:solidFill>
              </a:rPr>
              <a:t/>
            </a:r>
            <a:br>
              <a:rPr lang="ru-RU" sz="2400" b="1" u="sng">
                <a:solidFill>
                  <a:srgbClr val="993300"/>
                </a:solidFill>
              </a:rPr>
            </a:br>
            <a:endParaRPr lang="ru-RU" sz="2400" b="1" u="sng">
              <a:solidFill>
                <a:srgbClr val="993300"/>
              </a:solidFill>
            </a:endParaRPr>
          </a:p>
        </p:txBody>
      </p:sp>
      <p:pic>
        <p:nvPicPr>
          <p:cNvPr id="165892" name="Picture 4" descr="театр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284163"/>
            <a:ext cx="9144000" cy="6132512"/>
          </a:xfrm>
          <a:noFill/>
          <a:ln/>
        </p:spPr>
      </p:pic>
      <p:sp>
        <p:nvSpPr>
          <p:cNvPr id="165895" name="Rectangle 7"/>
          <p:cNvSpPr>
            <a:spLocks noChangeArrowheads="1"/>
          </p:cNvSpPr>
          <p:nvPr/>
        </p:nvSpPr>
        <p:spPr bwMode="auto">
          <a:xfrm>
            <a:off x="2700338" y="549275"/>
            <a:ext cx="357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i="0" u="sng">
                <a:solidFill>
                  <a:srgbClr val="993300"/>
                </a:solidFill>
              </a:rPr>
              <a:t>лошадь как транспорт</a:t>
            </a:r>
          </a:p>
        </p:txBody>
      </p:sp>
    </p:spTree>
  </p:cSld>
  <p:clrMapOvr>
    <a:masterClrMapping/>
  </p:clrMapOvr>
  <p:transition spd="med" advClick="0" advTm="6000"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7" name="Rectangle 5"/>
          <p:cNvSpPr>
            <a:spLocks noGrp="1" noChangeArrowheads="1"/>
          </p:cNvSpPr>
          <p:nvPr>
            <p:ph type="title"/>
          </p:nvPr>
        </p:nvSpPr>
        <p:spPr>
          <a:xfrm>
            <a:off x="684213" y="5648325"/>
            <a:ext cx="8147050" cy="1209675"/>
          </a:xfrm>
        </p:spPr>
        <p:txBody>
          <a:bodyPr/>
          <a:lstStyle/>
          <a:p>
            <a:r>
              <a:rPr lang="ru-RU" sz="2400" b="1"/>
              <a:t>Очень долго лошадь была единственным средством передвижения на Руси: её запрягали в телегу, в сани.</a:t>
            </a:r>
          </a:p>
        </p:txBody>
      </p:sp>
      <p:pic>
        <p:nvPicPr>
          <p:cNvPr id="166920" name="Picture 8" descr="сани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188913"/>
            <a:ext cx="8135938" cy="5518150"/>
          </a:xfrm>
        </p:spPr>
      </p:pic>
    </p:spTree>
  </p:cSld>
  <p:clrMapOvr>
    <a:masterClrMapping/>
  </p:clrMapOvr>
  <p:transition spd="med" advClick="0" advTm="6000"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/>
              <a:t>В древности люди думали, что Солнце – бог, который каждый день пересекает небо с востока на запад в золотой колеснице, а вечером исчезает под горизонтом.</a:t>
            </a:r>
          </a:p>
        </p:txBody>
      </p:sp>
      <p:pic>
        <p:nvPicPr>
          <p:cNvPr id="179204" name="Picture 4" descr="колесница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2060575"/>
            <a:ext cx="8697913" cy="3790950"/>
          </a:xfrm>
          <a:noFill/>
          <a:ln/>
        </p:spPr>
      </p:pic>
    </p:spTree>
  </p:cSld>
  <p:clrMapOvr>
    <a:masterClrMapping/>
  </p:clrMapOvr>
  <p:transition spd="med" advClick="0" advTm="6000"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12" name="Picture 8" descr="pony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70125" y="260350"/>
            <a:ext cx="4505325" cy="5473700"/>
          </a:xfrm>
        </p:spPr>
      </p:pic>
      <p:sp>
        <p:nvSpPr>
          <p:cNvPr id="175121" name="Rectangle 17"/>
          <p:cNvSpPr>
            <a:spLocks noChangeArrowheads="1"/>
          </p:cNvSpPr>
          <p:nvPr/>
        </p:nvSpPr>
        <p:spPr bwMode="auto">
          <a:xfrm>
            <a:off x="2195513" y="5876925"/>
            <a:ext cx="6469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 i="0">
                <a:solidFill>
                  <a:schemeClr val="tx2"/>
                </a:solidFill>
              </a:rPr>
              <a:t>Пегас, крылатый конь греческой мифологии</a:t>
            </a:r>
          </a:p>
        </p:txBody>
      </p:sp>
    </p:spTree>
  </p:cSld>
  <p:clrMapOvr>
    <a:masterClrMapping/>
  </p:clrMapOvr>
  <p:transition spd="med" advClick="0" advTm="6000"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>
                <a:solidFill>
                  <a:srgbClr val="FF0000"/>
                </a:solidFill>
              </a:rPr>
              <a:t>Солнце и конь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400"/>
              <a:t>  	</a:t>
            </a:r>
            <a:r>
              <a:rPr lang="ru-RU" sz="1800"/>
              <a:t>Раньше люди верили, что Солнце совершает за одни сутки один оборот вокруг Земли. Считалось, что бог Солнца каждый день пересекает небо с востока на запад в золотой колеснице, а вечером исчезает за горизонтом…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/>
              <a:t>	Вот и бегут по мезенским прялкам кони, указывая на солнечное движение по небосводу. Нужно успеть солнышку всю землю обскакать, осветить, подарить тепло и радость всему живому. Видимо поэтому у мезенских коней такие длинные, гибкие, быстрые  ноги. А грива состоит из множества лучиков.</a:t>
            </a:r>
          </a:p>
        </p:txBody>
      </p:sp>
      <p:pic>
        <p:nvPicPr>
          <p:cNvPr id="45073" name="Picture 17" descr="pr_3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0" y="1557338"/>
            <a:ext cx="3157538" cy="4413250"/>
          </a:xfrm>
          <a:noFill/>
          <a:ln/>
        </p:spPr>
      </p:pic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7035800" y="349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 i="0"/>
          </a:p>
        </p:txBody>
      </p:sp>
      <p:graphicFrame>
        <p:nvGraphicFramePr>
          <p:cNvPr id="45067" name="Object 11"/>
          <p:cNvGraphicFramePr>
            <a:graphicFrameLocks noChangeAspect="1"/>
          </p:cNvGraphicFramePr>
          <p:nvPr/>
        </p:nvGraphicFramePr>
        <p:xfrm>
          <a:off x="8369300" y="333375"/>
          <a:ext cx="519113" cy="6264275"/>
        </p:xfrm>
        <a:graphic>
          <a:graphicData uri="http://schemas.openxmlformats.org/presentationml/2006/ole">
            <p:oleObj spid="_x0000_s45067" name="Точечный рисунок" r:id="rId5" imgW="428798" imgH="5180952" progId="PBrush">
              <p:embed/>
            </p:oleObj>
          </a:graphicData>
        </a:graphic>
      </p:graphicFrame>
      <p:graphicFrame>
        <p:nvGraphicFramePr>
          <p:cNvPr id="45068" name="Object 12"/>
          <p:cNvGraphicFramePr>
            <a:graphicFrameLocks noChangeAspect="1"/>
          </p:cNvGraphicFramePr>
          <p:nvPr/>
        </p:nvGraphicFramePr>
        <p:xfrm>
          <a:off x="323850" y="333375"/>
          <a:ext cx="517525" cy="6264275"/>
        </p:xfrm>
        <a:graphic>
          <a:graphicData uri="http://schemas.openxmlformats.org/presentationml/2006/ole">
            <p:oleObj spid="_x0000_s45068" name="Точечный рисунок" r:id="rId6" imgW="428798" imgH="5180952" progId="PBrush">
              <p:embed/>
            </p:oleObj>
          </a:graphicData>
        </a:graphic>
      </p:graphicFrame>
    </p:spTree>
  </p:cSld>
  <p:clrMapOvr>
    <a:masterClrMapping/>
  </p:clrMapOvr>
  <p:transition spd="med" advClick="0" advTm="6000">
    <p:comb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1721</TotalTime>
  <Words>1484</Words>
  <Application>Microsoft Office PowerPoint</Application>
  <PresentationFormat>Экран (4:3)</PresentationFormat>
  <Paragraphs>170</Paragraphs>
  <Slides>15</Slides>
  <Notes>13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Оформление по умолчанию</vt:lpstr>
      <vt:lpstr>Точечный рисунок</vt:lpstr>
      <vt:lpstr>Образ коня  в Мезенской росписи</vt:lpstr>
      <vt:lpstr>Конь в жизни человека: </vt:lpstr>
      <vt:lpstr>лошадь и охота</vt:lpstr>
      <vt:lpstr>лошадь и труд человека</vt:lpstr>
      <vt:lpstr>     </vt:lpstr>
      <vt:lpstr>Очень долго лошадь была единственным средством передвижения на Руси: её запрягали в телегу, в сани.</vt:lpstr>
      <vt:lpstr>В древности люди думали, что Солнце – бог, который каждый день пересекает небо с востока на запад в золотой колеснице, а вечером исчезает под горизонтом.</vt:lpstr>
      <vt:lpstr>Слайд 8</vt:lpstr>
      <vt:lpstr>Солнце и конь</vt:lpstr>
      <vt:lpstr>   </vt:lpstr>
      <vt:lpstr>   </vt:lpstr>
      <vt:lpstr>Изделия современных мастеров</vt:lpstr>
      <vt:lpstr>      </vt:lpstr>
      <vt:lpstr>Как нарисовать коня</vt:lpstr>
      <vt:lpstr>Рисуем коня</vt:lpstr>
    </vt:vector>
  </TitlesOfParts>
  <Company>Hell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Слава</dc:creator>
  <cp:lastModifiedBy>Alexander</cp:lastModifiedBy>
  <cp:revision>90</cp:revision>
  <dcterms:created xsi:type="dcterms:W3CDTF">2007-02-12T16:18:51Z</dcterms:created>
  <dcterms:modified xsi:type="dcterms:W3CDTF">2014-11-08T13:19:15Z</dcterms:modified>
</cp:coreProperties>
</file>