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60" r:id="rId7"/>
    <p:sldId id="266" r:id="rId8"/>
    <p:sldId id="273" r:id="rId9"/>
    <p:sldId id="274" r:id="rId10"/>
    <p:sldId id="261" r:id="rId11"/>
    <p:sldId id="264" r:id="rId12"/>
    <p:sldId id="265" r:id="rId13"/>
    <p:sldId id="271" r:id="rId14"/>
    <p:sldId id="267" r:id="rId15"/>
    <p:sldId id="268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30C1C-B804-44B1-AA8A-45CFECD10681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D5878-C3D6-4437-A17B-189408E4D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D5878-C3D6-4437-A17B-189408E4D21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EE00-7813-4664-831D-C39976E1FA3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2895-1538-4963-88C1-DA8F6700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EE00-7813-4664-831D-C39976E1FA3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2895-1538-4963-88C1-DA8F6700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EE00-7813-4664-831D-C39976E1FA3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2895-1538-4963-88C1-DA8F6700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EE00-7813-4664-831D-C39976E1FA3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2895-1538-4963-88C1-DA8F6700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EE00-7813-4664-831D-C39976E1FA3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2895-1538-4963-88C1-DA8F6700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EE00-7813-4664-831D-C39976E1FA3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2895-1538-4963-88C1-DA8F6700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EE00-7813-4664-831D-C39976E1FA3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2895-1538-4963-88C1-DA8F6700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EE00-7813-4664-831D-C39976E1FA3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2895-1538-4963-88C1-DA8F6700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EE00-7813-4664-831D-C39976E1FA3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2895-1538-4963-88C1-DA8F6700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EE00-7813-4664-831D-C39976E1FA3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2895-1538-4963-88C1-DA8F6700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EE00-7813-4664-831D-C39976E1FA3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7C2895-1538-4963-88C1-DA8F6700E4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E6EE00-7813-4664-831D-C39976E1FA3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7C2895-1538-4963-88C1-DA8F6700E4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по теме: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ЗАКОН ВСЕМИРНОГО ТЯГОТЕНИЯ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900" dirty="0" smtClean="0">
                <a:solidFill>
                  <a:srgbClr val="FFC000"/>
                </a:solidFill>
              </a:rPr>
              <a:t>9 класс</a:t>
            </a:r>
            <a:endParaRPr lang="ru-RU" sz="39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Если я узрел больше других, то только потому, что стоял на плечах гигантов.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Исаак Ньютон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3" name="Picture 3" descr="C:\Documents and Settings\Таня\Мои документы\Ньютон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1752600" cy="2600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501317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1665 </a:t>
            </a:r>
            <a:r>
              <a:rPr lang="ru-RU" dirty="0" smtClean="0"/>
              <a:t>– открыл закон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1686 </a:t>
            </a:r>
            <a:r>
              <a:rPr lang="ru-RU" dirty="0" smtClean="0"/>
              <a:t>– опубликовал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«Математические начала натуральной философии»</a:t>
            </a:r>
            <a:r>
              <a:rPr lang="ru-RU" dirty="0" smtClean="0"/>
              <a:t>,</a:t>
            </a:r>
          </a:p>
          <a:p>
            <a:r>
              <a:rPr lang="ru-RU" dirty="0" smtClean="0"/>
              <a:t> то есть на современном языке    «Математические основы физики»</a:t>
            </a:r>
            <a:endParaRPr lang="ru-RU" dirty="0"/>
          </a:p>
        </p:txBody>
      </p:sp>
      <p:pic>
        <p:nvPicPr>
          <p:cNvPr id="5124" name="Picture 4" descr="C:\Documents and Settings\Таня\Мои документы\Ньютон\image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276872"/>
            <a:ext cx="3816424" cy="2664296"/>
          </a:xfrm>
          <a:prstGeom prst="rect">
            <a:avLst/>
          </a:prstGeom>
          <a:noFill/>
        </p:spPr>
      </p:pic>
      <p:pic>
        <p:nvPicPr>
          <p:cNvPr id="11" name="Рисунок 10" descr="Prinicipia-tit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9" y="2276873"/>
            <a:ext cx="2016224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04088"/>
            <a:ext cx="692311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Динамика закона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C:\Documents and Settings\Таня\Мои документы\Ньютон\images (1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420888"/>
            <a:ext cx="3024336" cy="3672408"/>
          </a:xfrm>
          <a:prstGeom prst="rect">
            <a:avLst/>
          </a:prstGeom>
          <a:noFill/>
        </p:spPr>
      </p:pic>
      <p:pic>
        <p:nvPicPr>
          <p:cNvPr id="6149" name="Picture 5" descr="C:\Documents and Settings\Таня\Мои документы\Ньютон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1781175" cy="2562225"/>
          </a:xfrm>
          <a:prstGeom prst="rect">
            <a:avLst/>
          </a:prstGeom>
          <a:noFill/>
        </p:spPr>
      </p:pic>
      <p:pic>
        <p:nvPicPr>
          <p:cNvPr id="6150" name="Picture 6" descr="C:\Documents and Settings\Таня\Мои документы\Ньютон\images (1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916832"/>
            <a:ext cx="2520280" cy="25202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5013176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Гипотез на измышляю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                 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И.Ньютон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ЗАКОН ВСЕМИРНОГО ТЯГОТЕНИЯ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 descr="C:\Documents and Settings\Таня\Мои документы\Ньютон\1-10-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3571875" cy="1905000"/>
          </a:xfrm>
          <a:prstGeom prst="rect">
            <a:avLst/>
          </a:prstGeom>
          <a:noFill/>
        </p:spPr>
      </p:pic>
      <p:pic>
        <p:nvPicPr>
          <p:cNvPr id="7174" name="Picture 6" descr="C:\Documents and Settings\Таня\Мои документы\Ньютон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04864"/>
            <a:ext cx="3384376" cy="187220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4437112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Два любых тела притягиваются друг к другу с силой, прямо пропорциональной массе каждого из них и обратно пропорциональной квадрату расстояния между ними.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          Когда формула дает 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            точный результат?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0" name="Picture 2" descr="C:\Documents and Settings\Таня\Мои документы\Ньютон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2880320" cy="36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19872" y="2420888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000" dirty="0" smtClean="0"/>
              <a:t>Если размеры тел пренебрежимо малы по </a:t>
            </a:r>
          </a:p>
          <a:p>
            <a:pPr marL="342900" indent="-342900"/>
            <a:r>
              <a:rPr lang="ru-RU" sz="2000" dirty="0" smtClean="0"/>
              <a:t>       сравнению с расстоянием между ними;</a:t>
            </a:r>
          </a:p>
          <a:p>
            <a:pPr marL="342900" indent="-342900">
              <a:buAutoNum type="arabicParenR" startAt="2"/>
            </a:pPr>
            <a:r>
              <a:rPr lang="ru-RU" sz="2000" dirty="0" smtClean="0"/>
              <a:t>Если оба тела однородны и имеют шарообразную форму;</a:t>
            </a:r>
          </a:p>
          <a:p>
            <a:pPr marL="342900" indent="-342900">
              <a:buAutoNum type="arabicParenR" startAt="2"/>
            </a:pPr>
            <a:r>
              <a:rPr lang="ru-RU" sz="2000" dirty="0" smtClean="0"/>
              <a:t>Если одно из взаимодействующих тел – шар, размеры и масса которого значительно больше, чем у второго тела (любой формы), находящегося на поверхности этого шара или вблизи него.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Гравитационная постоянная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 descr="C:\Documents and Settings\Таня\Мои документы\Ньютон\cavendish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2349500" cy="3251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3848" y="2132856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1798 – экспериментальное доказательство </a:t>
            </a:r>
          </a:p>
          <a:p>
            <a:r>
              <a:rPr lang="ru-RU" dirty="0" smtClean="0"/>
              <a:t>               английским химиком (открыл водород) </a:t>
            </a:r>
          </a:p>
          <a:p>
            <a:r>
              <a:rPr lang="ru-RU" dirty="0" smtClean="0"/>
              <a:t>               и физиком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Генри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Каведнишем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9" name="Picture 3" descr="C:\Documents and Settings\Таня\Мои документы\Ньютон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645024"/>
            <a:ext cx="2143125" cy="2133600"/>
          </a:xfrm>
          <a:prstGeom prst="rect">
            <a:avLst/>
          </a:prstGeom>
          <a:noFill/>
        </p:spPr>
      </p:pic>
      <p:pic>
        <p:nvPicPr>
          <p:cNvPr id="9221" name="Picture 5" descr="C:\Documents and Settings\Таня\Мои документы\Ньютон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645024"/>
            <a:ext cx="201622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СВОЙСТВА ГРАВИТАЦИОННЫХ СИЛ: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 descr="C:\Documents and Settings\Таня\Мои документы\Ньютон\53292745_newto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4463834" cy="43894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8064" y="1844824"/>
            <a:ext cx="3995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Универсальные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Дальнодействия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Только силы притяжения (не бывает гравитационного отталкивания)</a:t>
            </a:r>
          </a:p>
          <a:p>
            <a:pPr marL="342900" indent="-342900">
              <a:buAutoNum type="arabicPeriod"/>
            </a:pPr>
            <a:r>
              <a:rPr lang="ru-RU" dirty="0" smtClean="0"/>
              <a:t>Силы центральные</a:t>
            </a:r>
          </a:p>
          <a:p>
            <a:pPr marL="342900" indent="-342900">
              <a:buAutoNum type="arabicPeriod"/>
            </a:pPr>
            <a:r>
              <a:rPr lang="ru-RU" dirty="0" smtClean="0"/>
              <a:t>Гравитационное взаимодействие нельзя ослабить или устранить с помощью какого-либо экрана</a:t>
            </a:r>
          </a:p>
          <a:p>
            <a:pPr marL="342900" indent="-342900">
              <a:buAutoNum type="arabicPeriod"/>
            </a:pPr>
            <a:r>
              <a:rPr lang="ru-RU" dirty="0" smtClean="0"/>
              <a:t>Гравитационное взаимодействие передается посредством гравитационного поля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67" name="Picture 3" descr="C:\Documents and Settings\Таня\Мои документы\Ньютон\isaac-newt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16832"/>
            <a:ext cx="4460734" cy="45365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1844824"/>
            <a:ext cx="38164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Было бы правильным сказать, что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НЬЮТОН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не только привел в порядок всю совокупность известных в то время данных, но и приписать его гению изумительную способность предвидеть последующие открытия и дальнейшее развитие науки.             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Нильс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БОР</a:t>
            </a:r>
          </a:p>
          <a:p>
            <a:r>
              <a:rPr lang="ru-RU" sz="2400" dirty="0" smtClean="0"/>
              <a:t>                                      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ПРИМЕНЕНИЕ (значение закона):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 Множество разнородных явлений (падение тел на Землю, видимое движение Луны и Солнца, отливы и приливы…) – проявление одного закона.</a:t>
            </a:r>
            <a:br>
              <a:rPr lang="ru-RU" sz="2000" dirty="0" smtClean="0"/>
            </a:br>
            <a:r>
              <a:rPr lang="ru-RU" sz="2000" dirty="0" smtClean="0"/>
              <a:t>Закон всемирного тяготения вместе с законами движения Ньютона составил основу классической и небесной механики.</a:t>
            </a:r>
          </a:p>
          <a:p>
            <a:pPr>
              <a:buNone/>
            </a:pPr>
            <a:r>
              <a:rPr lang="ru-RU" sz="2000" dirty="0" smtClean="0"/>
              <a:t>2. Объяснил устойчивость Солнечной системы, движение планет и других тел (Луна-Земля, Земля-Солнце…).</a:t>
            </a:r>
          </a:p>
          <a:p>
            <a:pPr>
              <a:buNone/>
            </a:pPr>
            <a:r>
              <a:rPr lang="ru-RU" sz="2000" dirty="0" smtClean="0"/>
              <a:t>3. Позволил вычислить массу планет и их плотность, массу Солнца …</a:t>
            </a:r>
          </a:p>
          <a:p>
            <a:pPr>
              <a:buNone/>
            </a:pPr>
            <a:r>
              <a:rPr lang="ru-RU" sz="2000" dirty="0" smtClean="0"/>
              <a:t>4. Объясняет морские приливы и отливы притяжением Луны.</a:t>
            </a:r>
          </a:p>
          <a:p>
            <a:pPr>
              <a:buNone/>
            </a:pPr>
            <a:r>
              <a:rPr lang="ru-RU" sz="2000" dirty="0" smtClean="0"/>
              <a:t>5. Позволил открыть новые планеты – Уран, Нептун, (Плутон).</a:t>
            </a:r>
          </a:p>
          <a:p>
            <a:pPr>
              <a:buNone/>
            </a:pPr>
            <a:r>
              <a:rPr lang="ru-RU" sz="2000" dirty="0" smtClean="0"/>
              <a:t>6. Определить время и место солнечных и лунных затмений.</a:t>
            </a:r>
          </a:p>
          <a:p>
            <a:pPr>
              <a:buNone/>
            </a:pPr>
            <a:r>
              <a:rPr lang="ru-RU" sz="2000" dirty="0" smtClean="0"/>
              <a:t>7. Применим для всех звездных систем.</a:t>
            </a:r>
          </a:p>
          <a:p>
            <a:pPr>
              <a:buNone/>
            </a:pPr>
            <a:r>
              <a:rPr lang="ru-RU" sz="2000" dirty="0" smtClean="0"/>
              <a:t>8. Позволяет определить местоположение космических аппаратов…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3314" name="Picture 2" descr="C:\Documents and Settings\Таня\Мои документы\Ньютон\isaac-newton-tomb-parado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340768"/>
            <a:ext cx="3200400" cy="5040560"/>
          </a:xfrm>
          <a:prstGeom prst="rect">
            <a:avLst/>
          </a:prstGeom>
          <a:noFill/>
        </p:spPr>
      </p:pic>
      <p:pic>
        <p:nvPicPr>
          <p:cNvPr id="13318" name="Picture 6" descr="C:\Documents and Settings\Таня\Мои документы\Ньютон\images (2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1885950" cy="24288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83768" y="1124744"/>
            <a:ext cx="29523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Не знаю, чем я могу казаться миру, но сам себе я кажусь только мальчиком, играющим на морском берегу, развлекающимся тем, что до поры до времени отыскиваю камешек более цветистый, чем обыкновенно, или красивую раковину, в то время как великий океан истины расстилается передо мной неисследованным.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</a:t>
            </a:r>
            <a:endParaRPr lang="ru-RU" sz="2000" dirty="0"/>
          </a:p>
        </p:txBody>
      </p:sp>
      <p:pic>
        <p:nvPicPr>
          <p:cNvPr id="13319" name="Picture 7" descr="C:\Documents and Settings\Таня\Мои документы\Ньютон\220px-StatueOfIsaacNew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77072"/>
            <a:ext cx="1800200" cy="2268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S Mincho" pitchFamily="49" charset="-128"/>
                <a:ea typeface="MS Mincho" pitchFamily="49" charset="-128"/>
              </a:rPr>
              <a:t>Цели  урока: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2800" dirty="0" smtClean="0"/>
              <a:t>    </a:t>
            </a:r>
            <a:r>
              <a:rPr lang="ru-RU" sz="4000" dirty="0" smtClean="0"/>
              <a:t>-  познакомить с историей открытия одного из </a:t>
            </a:r>
            <a:br>
              <a:rPr lang="ru-RU" sz="4000" dirty="0" smtClean="0"/>
            </a:br>
            <a:r>
              <a:rPr lang="ru-RU" sz="4000" dirty="0" smtClean="0"/>
              <a:t>    фундаментальных законов нашего мира;</a:t>
            </a:r>
            <a:br>
              <a:rPr lang="ru-RU" sz="4000" dirty="0" smtClean="0"/>
            </a:br>
            <a:r>
              <a:rPr lang="ru-RU" sz="4000" dirty="0" smtClean="0"/>
              <a:t>-  выявить свойства сил гравитации;</a:t>
            </a:r>
            <a:br>
              <a:rPr lang="ru-RU" sz="4000" dirty="0" smtClean="0"/>
            </a:br>
            <a:r>
              <a:rPr lang="ru-RU" sz="4000" dirty="0" smtClean="0"/>
              <a:t>-  рассмотреть границы применимости закона;</a:t>
            </a:r>
            <a:br>
              <a:rPr lang="ru-RU" sz="4000" dirty="0" smtClean="0"/>
            </a:br>
            <a:r>
              <a:rPr lang="ru-RU" sz="4000" dirty="0" smtClean="0"/>
              <a:t>-  значение закона (применение).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400" dirty="0" smtClean="0"/>
              <a:t>        </a:t>
            </a:r>
            <a:r>
              <a:rPr lang="ru-RU" sz="3800" b="1" dirty="0" smtClean="0">
                <a:solidFill>
                  <a:srgbClr val="FF0000"/>
                </a:solidFill>
              </a:rPr>
              <a:t>Ньютон </a:t>
            </a:r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</a:rPr>
              <a:t>– величайший из гениев и счастливейший  </a:t>
            </a:r>
            <a:br>
              <a:rPr lang="ru-RU" sz="3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</a:rPr>
              <a:t>        из них, потому что система мира только одна и</a:t>
            </a:r>
            <a:br>
              <a:rPr lang="ru-RU" sz="3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</a:rPr>
              <a:t>        открыть ее можно только однажды.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</a:t>
            </a:r>
            <a:r>
              <a:rPr lang="ru-RU" sz="3800" dirty="0" smtClean="0">
                <a:solidFill>
                  <a:schemeClr val="accent2">
                    <a:lumMod val="75000"/>
                  </a:schemeClr>
                </a:solidFill>
              </a:rPr>
              <a:t>Ж.Лагранж</a:t>
            </a:r>
            <a:br>
              <a:rPr lang="ru-RU" sz="3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S Mincho" pitchFamily="49" charset="-128"/>
                <a:ea typeface="MS Mincho" pitchFamily="49" charset="-128"/>
              </a:rPr>
              <a:t>План урока   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1. Универсальность закона.</a:t>
            </a:r>
            <a:br>
              <a:rPr lang="ru-RU" dirty="0" smtClean="0"/>
            </a:br>
            <a:r>
              <a:rPr lang="ru-RU" dirty="0" smtClean="0"/>
              <a:t>2. История открытия.</a:t>
            </a:r>
            <a:br>
              <a:rPr lang="ru-RU" dirty="0" smtClean="0"/>
            </a:br>
            <a:r>
              <a:rPr lang="ru-RU" dirty="0" smtClean="0"/>
              <a:t>3. Динамика  и свойства сил тяготения.</a:t>
            </a:r>
            <a:br>
              <a:rPr lang="ru-RU" dirty="0" smtClean="0"/>
            </a:br>
            <a:r>
              <a:rPr lang="ru-RU" dirty="0" smtClean="0"/>
              <a:t>4. Формулировка и математическая запись,    </a:t>
            </a:r>
            <a:br>
              <a:rPr lang="ru-RU" dirty="0" smtClean="0"/>
            </a:br>
            <a:r>
              <a:rPr lang="ru-RU" dirty="0" smtClean="0"/>
              <a:t>     характеристика величин.</a:t>
            </a:r>
            <a:br>
              <a:rPr lang="ru-RU" dirty="0" smtClean="0"/>
            </a:br>
            <a:r>
              <a:rPr lang="ru-RU" dirty="0" smtClean="0"/>
              <a:t>5. Границы применимости закона.</a:t>
            </a:r>
            <a:br>
              <a:rPr lang="ru-RU" dirty="0" smtClean="0"/>
            </a:br>
            <a:r>
              <a:rPr lang="ru-RU" dirty="0" smtClean="0"/>
              <a:t>6. Значение закона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           </a:t>
            </a:r>
            <a:r>
              <a:rPr lang="ru-RU" dirty="0" smtClean="0">
                <a:solidFill>
                  <a:srgbClr val="FF0000"/>
                </a:solidFill>
              </a:rPr>
              <a:t>ГЕНИЙ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это терпение мысли, сосредоточенной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в известном направлении.         </a:t>
            </a:r>
            <a:r>
              <a:rPr lang="ru-RU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Исаак Ньютон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a typeface="MS Mincho" pitchFamily="49" charset="-128"/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a typeface="MS Mincho" pitchFamily="49" charset="-128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a typeface="MS Mincho" pitchFamily="49" charset="-128"/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a typeface="MS Mincho" pitchFamily="49" charset="-128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a typeface="MS Mincho" pitchFamily="49" charset="-128"/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a typeface="MS Mincho" pitchFamily="49" charset="-128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a typeface="MS Mincho" pitchFamily="49" charset="-128"/>
              </a:rPr>
              <a:t>        Закон всемирного тяготения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a typeface="MS Mincho" pitchFamily="49" charset="-128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a typeface="MS Mincho" pitchFamily="49" charset="-128"/>
              </a:rPr>
              <a:t> ( 4 закон Ньютона, закон гравитации )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a typeface="MS Mincho" pitchFamily="49" charset="-128"/>
              </a:rPr>
            </a:b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a typeface="MS Mincho" pitchFamily="49" charset="-128"/>
              </a:rPr>
              <a:t>   </a:t>
            </a:r>
            <a:r>
              <a:rPr lang="en-US" sz="3100" b="1" dirty="0" smtClean="0">
                <a:solidFill>
                  <a:schemeClr val="accent2">
                    <a:lumMod val="50000"/>
                  </a:schemeClr>
                </a:solidFill>
                <a:ea typeface="MS Mincho" pitchFamily="49" charset="-128"/>
              </a:rPr>
              <a:t>gravitas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ea typeface="MS Mincho" pitchFamily="49" charset="-128"/>
              </a:rPr>
              <a:t>(лат.) - тяготение</a:t>
            </a:r>
            <a:endParaRPr lang="ru-RU" sz="3100" b="1" dirty="0">
              <a:solidFill>
                <a:schemeClr val="accent2">
                  <a:lumMod val="50000"/>
                </a:schemeClr>
              </a:solidFill>
              <a:ea typeface="MS Mincho" pitchFamily="49" charset="-12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2924944"/>
            <a:ext cx="2857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635896" y="2924944"/>
            <a:ext cx="5050904" cy="3933056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НЬЮТОН Исаак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(25 декабря 1642 г.  - 20 марта 1727 г.)</a:t>
            </a:r>
            <a:br>
              <a:rPr lang="ru-RU" sz="2000" dirty="0" smtClean="0"/>
            </a:br>
            <a:r>
              <a:rPr lang="ru-RU" sz="2800" dirty="0" smtClean="0"/>
              <a:t>английский математик, механик, астроном и физик</a:t>
            </a:r>
            <a:br>
              <a:rPr lang="ru-RU" sz="2800" dirty="0" smtClean="0"/>
            </a:br>
            <a:endParaRPr lang="ru-RU" sz="1600" dirty="0" smtClean="0"/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Такой человек может быть понят, только если представить его как сцену, на которой разворачивается борьба за вечную истину.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А. Эйнштейн о Ньютоне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45024" y="764704"/>
            <a:ext cx="5698976" cy="4926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Этапы жизни: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Documents and Settings\Таня\Мои документы\Ньютон\0009-010-Detstvo-K-schastju-dlja-chelovechestva-Njutona-otpravili-uchitsja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2915816" cy="3744417"/>
          </a:xfrm>
          <a:prstGeom prst="rect">
            <a:avLst/>
          </a:prstGeom>
          <a:noFill/>
        </p:spPr>
      </p:pic>
      <p:pic>
        <p:nvPicPr>
          <p:cNvPr id="4099" name="Picture 3" descr="C:\Documents and Settings\Таня\Мои документы\Ньютон\images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941168"/>
            <a:ext cx="2657475" cy="17240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59832" y="1340768"/>
            <a:ext cx="5976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1642 – родился в семье фермера из </a:t>
            </a:r>
            <a:r>
              <a:rPr lang="ru-RU" dirty="0" err="1" smtClean="0"/>
              <a:t>Вулсторпа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1661-1664 – учеба в Тринити колледже в Кембридже</a:t>
            </a:r>
          </a:p>
          <a:p>
            <a:r>
              <a:rPr lang="ru-RU" dirty="0" smtClean="0"/>
              <a:t>1665-1667 – эпидемия чумы (открытие законов)</a:t>
            </a:r>
          </a:p>
          <a:p>
            <a:r>
              <a:rPr lang="ru-RU" dirty="0" smtClean="0"/>
              <a:t>1667-1668 – назначен магистром, затем профессором</a:t>
            </a:r>
            <a:br>
              <a:rPr lang="ru-RU" dirty="0" smtClean="0"/>
            </a:br>
            <a:r>
              <a:rPr lang="ru-RU" dirty="0" smtClean="0"/>
              <a:t>             математики и оптики, возглавил кафедру</a:t>
            </a:r>
          </a:p>
          <a:p>
            <a:r>
              <a:rPr lang="ru-RU" dirty="0" smtClean="0"/>
              <a:t>1671 – создал зеркальный телескоп</a:t>
            </a:r>
          </a:p>
          <a:p>
            <a:r>
              <a:rPr lang="ru-RU" dirty="0" smtClean="0"/>
              <a:t>1672 – стал членом Лондонского королевского </a:t>
            </a:r>
            <a:r>
              <a:rPr lang="ru-RU" dirty="0" err="1" smtClean="0"/>
              <a:t>общест</a:t>
            </a:r>
            <a:r>
              <a:rPr lang="ru-RU" dirty="0" smtClean="0"/>
              <a:t>.</a:t>
            </a:r>
          </a:p>
          <a:p>
            <a:pPr marL="342900" indent="-342900">
              <a:buAutoNum type="arabicPlain" startAt="1686"/>
            </a:pPr>
            <a:r>
              <a:rPr lang="ru-RU" dirty="0" smtClean="0"/>
              <a:t> - опубликовал «Математические начала …»</a:t>
            </a:r>
          </a:p>
          <a:p>
            <a:pPr marL="342900" indent="-342900"/>
            <a:r>
              <a:rPr lang="ru-RU" dirty="0" smtClean="0"/>
              <a:t>1699 – управляющий Королевским монетным двором</a:t>
            </a:r>
          </a:p>
          <a:p>
            <a:pPr marL="342900" indent="-342900"/>
            <a:r>
              <a:rPr lang="ru-RU" dirty="0" smtClean="0"/>
              <a:t>1691-1693 – болезнь Ньютона</a:t>
            </a:r>
          </a:p>
          <a:p>
            <a:pPr marL="342900" indent="-342900"/>
            <a:r>
              <a:rPr lang="ru-RU" dirty="0" smtClean="0"/>
              <a:t>1708 – получил рыцарское звание</a:t>
            </a:r>
          </a:p>
          <a:p>
            <a:pPr marL="342900" indent="-342900"/>
            <a:r>
              <a:rPr lang="ru-RU" dirty="0" smtClean="0"/>
              <a:t>1727 – умер в возрасте 84 лет.</a:t>
            </a:r>
          </a:p>
        </p:txBody>
      </p:sp>
      <p:pic>
        <p:nvPicPr>
          <p:cNvPr id="12" name="Рисунок 11" descr="220px-Woolsthorpe_man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013176"/>
            <a:ext cx="2299712" cy="156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Современники Ньютона не могли объяснить: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/>
              <a:t>   -</a:t>
            </a:r>
            <a:r>
              <a:rPr lang="ru-RU" sz="3200" dirty="0" smtClean="0"/>
              <a:t>падение тел на </a:t>
            </a:r>
            <a:br>
              <a:rPr lang="ru-RU" sz="3200" dirty="0" smtClean="0"/>
            </a:br>
            <a:r>
              <a:rPr lang="ru-RU" sz="3200" dirty="0" smtClean="0"/>
              <a:t>  Землю;</a:t>
            </a:r>
            <a:br>
              <a:rPr lang="ru-RU" sz="3200" dirty="0" smtClean="0"/>
            </a:br>
            <a:r>
              <a:rPr lang="ru-RU" sz="3200" dirty="0" smtClean="0"/>
              <a:t>-движение Луны</a:t>
            </a:r>
            <a:br>
              <a:rPr lang="ru-RU" sz="3200" dirty="0" smtClean="0"/>
            </a:br>
            <a:r>
              <a:rPr lang="ru-RU" sz="3200" dirty="0" smtClean="0"/>
              <a:t>  вокруг Земли;                  </a:t>
            </a:r>
          </a:p>
          <a:p>
            <a:pPr>
              <a:buNone/>
            </a:pPr>
            <a:r>
              <a:rPr lang="ru-RU" sz="3200" dirty="0" smtClean="0"/>
              <a:t>   - движение планет</a:t>
            </a:r>
            <a:br>
              <a:rPr lang="ru-RU" sz="3200" dirty="0" smtClean="0"/>
            </a:br>
            <a:r>
              <a:rPr lang="ru-RU" sz="3200" dirty="0" smtClean="0"/>
              <a:t>  вокруг Солнца;</a:t>
            </a:r>
          </a:p>
          <a:p>
            <a:pPr>
              <a:buNone/>
            </a:pPr>
            <a:r>
              <a:rPr lang="ru-RU" sz="3200" dirty="0" smtClean="0"/>
              <a:t>   - существование</a:t>
            </a:r>
          </a:p>
          <a:p>
            <a:pPr>
              <a:buNone/>
            </a:pPr>
            <a:r>
              <a:rPr lang="ru-RU" sz="3200" dirty="0" smtClean="0"/>
              <a:t>      приливов и </a:t>
            </a:r>
            <a:br>
              <a:rPr lang="ru-RU" sz="3200" dirty="0" smtClean="0"/>
            </a:br>
            <a:r>
              <a:rPr lang="ru-RU" sz="3200" dirty="0" smtClean="0"/>
              <a:t>   отливов. 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/>
          </a:p>
        </p:txBody>
      </p:sp>
      <p:pic>
        <p:nvPicPr>
          <p:cNvPr id="3075" name="Picture 3" descr="C:\Documents and Settings\Таня\Мои документы\Ньютон\50947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132856"/>
            <a:ext cx="2304256" cy="3289548"/>
          </a:xfrm>
          <a:prstGeom prst="rect">
            <a:avLst/>
          </a:prstGeom>
          <a:noFill/>
        </p:spPr>
      </p:pic>
      <p:pic>
        <p:nvPicPr>
          <p:cNvPr id="7" name="Picture 2" descr="C:\Documents and Settings\Таня\Мои документы\Ньютон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132856"/>
            <a:ext cx="2448272" cy="1657350"/>
          </a:xfrm>
          <a:prstGeom prst="rect">
            <a:avLst/>
          </a:prstGeom>
          <a:noFill/>
        </p:spPr>
      </p:pic>
      <p:pic>
        <p:nvPicPr>
          <p:cNvPr id="3078" name="Picture 6" descr="C:\Documents and Settings\Таня\Мои документы\Ньютон\images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221088"/>
            <a:ext cx="1905000" cy="125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103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   СОБЫТИЯ, ПРЕДШЕСТВУЮЩИЕ 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              ОТКРЫТИЮ ЗАКОНА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5" name="Picture 3" descr="C:\Documents and Settings\Таня\Мои документы\Ньютон\kopernik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88840"/>
            <a:ext cx="5524500" cy="3962400"/>
          </a:xfrm>
          <a:prstGeom prst="rect">
            <a:avLst/>
          </a:prstGeom>
          <a:noFill/>
        </p:spPr>
      </p:pic>
      <p:pic>
        <p:nvPicPr>
          <p:cNvPr id="8197" name="Picture 5" descr="C:\Documents and Settings\Таня\Мои документы\Ньютон\1973_4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1656184" cy="115212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55576" y="3501008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Гипотеза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Николая    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КОПЕРНИКА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том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что все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планеты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движутся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вокруг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Солнца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    СОБЫТИЯ, ПРЕДШЕСТВУЮЩИЕ  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                ОТКРЫТИЮ ЗАКОНА:</a:t>
            </a:r>
            <a:endParaRPr lang="ru-RU" sz="4000" dirty="0"/>
          </a:p>
        </p:txBody>
      </p:sp>
      <p:pic>
        <p:nvPicPr>
          <p:cNvPr id="14338" name="Picture 2" descr="C:\Documents and Settings\Таня\Мои документы\Ньютон\загруженное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1819275" cy="2505075"/>
          </a:xfrm>
          <a:prstGeom prst="rect">
            <a:avLst/>
          </a:prstGeom>
          <a:noFill/>
        </p:spPr>
      </p:pic>
      <p:pic>
        <p:nvPicPr>
          <p:cNvPr id="14339" name="Picture 3" descr="C:\Documents and Settings\Таня\Мои документы\Ньютон\загруженное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916832"/>
            <a:ext cx="1762125" cy="2381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800" y="1844824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Сбор эмпирических данных (измерения положения планет, выполненные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Тихо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Браге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581128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Тихо Браге  </a:t>
            </a:r>
            <a:r>
              <a:rPr lang="ru-RU" sz="2400" dirty="0" smtClean="0"/>
              <a:t>(1546 – 1601) – датский астроном, астролог и алхимик эпохи Возрождения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4340" name="Picture 4" descr="C:\Documents and Settings\Таня\Мои документы\Ньютон\images (2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437112"/>
            <a:ext cx="3031232" cy="1882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      СОБЫТИЯ, ПРЕДШЕСТВУЮЩИЕ  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                ОТКРЫТИЮ ЗАКОНА</a:t>
            </a:r>
            <a:endParaRPr lang="ru-RU" sz="4000" dirty="0"/>
          </a:p>
        </p:txBody>
      </p:sp>
      <p:pic>
        <p:nvPicPr>
          <p:cNvPr id="15364" name="Picture 4" descr="C:\Documents and Settings\Таня\Мои документы\Ньютон\images (2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21088"/>
            <a:ext cx="1914525" cy="2390775"/>
          </a:xfrm>
          <a:prstGeom prst="rect">
            <a:avLst/>
          </a:prstGeom>
          <a:noFill/>
        </p:spPr>
      </p:pic>
      <p:pic>
        <p:nvPicPr>
          <p:cNvPr id="15365" name="Picture 5" descr="C:\Documents and Settings\Таня\Мои документы\Ньютон\kepler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1872208" cy="2592288"/>
          </a:xfrm>
          <a:prstGeom prst="rect">
            <a:avLst/>
          </a:prstGeom>
          <a:noFill/>
        </p:spPr>
      </p:pic>
      <p:pic>
        <p:nvPicPr>
          <p:cNvPr id="15366" name="Picture 6" descr="C:\Documents and Settings\Таня\Мои документы\Ньютон\kep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221088"/>
            <a:ext cx="2540000" cy="2260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71800" y="2060848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Анализ данных и их обобщение в эмпирических законах, сделанных 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Иоганном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Кеплером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9" name="Picture 9" descr="C:\Documents and Settings\Таня\Мои документы\Ньютон\0002EO-2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772816"/>
            <a:ext cx="1800200" cy="187220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771800" y="4005064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Иоганн </a:t>
            </a:r>
            <a:r>
              <a:rPr lang="ru-RU" sz="2000" b="1" dirty="0" smtClean="0">
                <a:solidFill>
                  <a:srgbClr val="FF0000"/>
                </a:solidFill>
              </a:rPr>
              <a:t>КЕПЛЕР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000" dirty="0" smtClean="0"/>
              <a:t>(1571 – 1630) – немецкий математик, астроном, механик, оптик и астролог, первооткрыватель законов движения планет Солнечной системы.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535</TotalTime>
  <Words>451</Words>
  <Application>Microsoft Office PowerPoint</Application>
  <PresentationFormat>Экран (4:3)</PresentationFormat>
  <Paragraphs>80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Урок по теме:</vt:lpstr>
      <vt:lpstr>Цели  урока:</vt:lpstr>
      <vt:lpstr>План урока    </vt:lpstr>
      <vt:lpstr>           Закон всемирного тяготения  ( 4 закон Ньютона, закон гравитации )    gravitas (лат.) - тяготение</vt:lpstr>
      <vt:lpstr>Этапы жизни:</vt:lpstr>
      <vt:lpstr>Современники Ньютона не могли объяснить:</vt:lpstr>
      <vt:lpstr>      СОБЫТИЯ, ПРЕДШЕСТВУЮЩИЕ                    ОТКРЫТИЮ ЗАКОНА</vt:lpstr>
      <vt:lpstr>     СОБЫТИЯ, ПРЕДШЕСТВУЮЩИЕ                    ОТКРЫТИЮ ЗАКОНА:</vt:lpstr>
      <vt:lpstr>       СОБЫТИЯ, ПРЕДШЕСТВУЮЩИЕ                    ОТКРЫТИЮ ЗАКОНА</vt:lpstr>
      <vt:lpstr>Если я узрел больше других, то только потому, что стоял на плечах гигантов. Исаак Ньютон</vt:lpstr>
      <vt:lpstr>Динамика закона </vt:lpstr>
      <vt:lpstr>ЗАКОН ВСЕМИРНОГО ТЯГОТЕНИЯ</vt:lpstr>
      <vt:lpstr>           Когда формула дает               точный результат?</vt:lpstr>
      <vt:lpstr>Гравитационная постоянная</vt:lpstr>
      <vt:lpstr>СВОЙСТВА ГРАВИТАЦИОННЫХ СИЛ:</vt:lpstr>
      <vt:lpstr>Слайд 16</vt:lpstr>
      <vt:lpstr>ПРИМЕНЕНИЕ (значение закона):</vt:lpstr>
      <vt:lpstr>Слайд 18</vt:lpstr>
    </vt:vector>
  </TitlesOfParts>
  <Company>ООО "Таня"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теме:</dc:title>
  <dc:creator>Таня</dc:creator>
  <cp:lastModifiedBy>Таня</cp:lastModifiedBy>
  <cp:revision>54</cp:revision>
  <dcterms:created xsi:type="dcterms:W3CDTF">2013-10-25T17:14:50Z</dcterms:created>
  <dcterms:modified xsi:type="dcterms:W3CDTF">2013-10-27T12:37:14Z</dcterms:modified>
</cp:coreProperties>
</file>