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4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h5.ggpht.com/_lNZvwK7Z6Ks/TdVJx4lIZ0I/AAAAAAAAtXI/RBcolUnLZuQ/s1600-h/clip_image019%5b3%5d.jp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lh6.ggpht.com/_lNZvwK7Z6Ks/TdVJcVNjzGI/AAAAAAAAtUw/m54A4dzSEAM/s1600-h/clip_image002%5b3%5d.jpg" TargetMode="Externa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iroland.com/wp-content/uploads/2012/03/&#1057;&#1072;&#1074;&#1072;&#1085;&#1085;&#1072;_&#1040;&#1092;&#1088;&#1080;&#1082;&#1080;_Savanna_of_Africa-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iroland.com/wp-content/uploads/2012/03/&#1057;&#1072;&#1074;&#1072;&#1085;&#1085;&#1072;_&#1040;&#1092;&#1088;&#1080;&#1082;&#1080;_Savanna_of_Africa-2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miroland.com/wp-content/uploads/2012/03/&#1057;&#1072;&#1074;&#1072;&#1085;&#1085;&#1072;_&#1040;&#1092;&#1088;&#1080;&#1082;&#1080;_Savanna_of_Africa-3.jpg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6984776" cy="5832648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764704"/>
            <a:ext cx="7128792" cy="51125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МБОУ «</a:t>
            </a:r>
            <a:r>
              <a:rPr lang="ru-RU" sz="2400" b="1" dirty="0" err="1" smtClean="0">
                <a:solidFill>
                  <a:srgbClr val="00B050"/>
                </a:solidFill>
              </a:rPr>
              <a:t>Чульская</a:t>
            </a:r>
            <a:r>
              <a:rPr lang="ru-RU" sz="2400" b="1" dirty="0" smtClean="0">
                <a:solidFill>
                  <a:srgbClr val="00B050"/>
                </a:solidFill>
              </a:rPr>
              <a:t> основная общеобразовательная школа»  </a:t>
            </a:r>
          </a:p>
          <a:p>
            <a:endParaRPr lang="ru-RU" sz="1600" b="1" dirty="0">
              <a:solidFill>
                <a:srgbClr val="00B050"/>
              </a:solidFill>
            </a:endParaRPr>
          </a:p>
          <a:p>
            <a:endParaRPr lang="ru-RU" sz="1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Природные зоны Африки</a:t>
            </a:r>
          </a:p>
          <a:p>
            <a:pPr algn="ctr"/>
            <a:endParaRPr lang="ru-RU" sz="3600" b="1" dirty="0">
              <a:solidFill>
                <a:srgbClr val="00B050"/>
              </a:solidFill>
            </a:endParaRPr>
          </a:p>
          <a:p>
            <a:endParaRPr lang="ru-RU" sz="3600" b="1" dirty="0" smtClean="0">
              <a:solidFill>
                <a:srgbClr val="00B050"/>
              </a:solidFill>
            </a:endParaRPr>
          </a:p>
          <a:p>
            <a:endParaRPr lang="ru-RU" sz="1600" b="1" dirty="0" smtClean="0">
              <a:solidFill>
                <a:srgbClr val="00B050"/>
              </a:solidFill>
            </a:endParaRPr>
          </a:p>
          <a:p>
            <a:endParaRPr lang="ru-RU" sz="1600" b="1" dirty="0">
              <a:solidFill>
                <a:srgbClr val="00B050"/>
              </a:solidFill>
            </a:endParaRPr>
          </a:p>
          <a:p>
            <a:endParaRPr lang="ru-RU" sz="1600" b="1" dirty="0" smtClean="0">
              <a:solidFill>
                <a:srgbClr val="00B050"/>
              </a:solidFill>
            </a:endParaRPr>
          </a:p>
          <a:p>
            <a:endParaRPr lang="ru-RU" sz="1600" b="1" dirty="0">
              <a:solidFill>
                <a:srgbClr val="00B050"/>
              </a:solidFill>
            </a:endParaRPr>
          </a:p>
          <a:p>
            <a:endParaRPr lang="ru-RU" sz="1600" b="1" dirty="0">
              <a:solidFill>
                <a:srgbClr val="00B050"/>
              </a:solidFill>
            </a:endParaRPr>
          </a:p>
          <a:p>
            <a:r>
              <a:rPr lang="ru-RU" sz="2400" b="1" dirty="0" smtClean="0">
                <a:solidFill>
                  <a:srgbClr val="00B050"/>
                </a:solidFill>
              </a:rPr>
              <a:t>Выполнила: </a:t>
            </a:r>
            <a:r>
              <a:rPr lang="ru-RU" sz="2400" b="1" dirty="0" err="1" smtClean="0">
                <a:solidFill>
                  <a:srgbClr val="00B050"/>
                </a:solidFill>
              </a:rPr>
              <a:t>Демко</a:t>
            </a:r>
            <a:r>
              <a:rPr lang="ru-RU" sz="2400" b="1" dirty="0" smtClean="0">
                <a:solidFill>
                  <a:srgbClr val="00B050"/>
                </a:solidFill>
              </a:rPr>
              <a:t> Е.Н</a:t>
            </a:r>
            <a:endParaRPr lang="ru-RU" sz="2400" b="1" dirty="0">
              <a:solidFill>
                <a:srgbClr val="00B050"/>
              </a:solidFill>
            </a:endParaRPr>
          </a:p>
          <a:p>
            <a:endParaRPr lang="ru-RU" sz="3600" b="1" dirty="0" smtClean="0">
              <a:solidFill>
                <a:srgbClr val="00B050"/>
              </a:solidFill>
            </a:endParaRPr>
          </a:p>
          <a:p>
            <a:endParaRPr lang="ru-RU" sz="3600" b="1" dirty="0" smtClean="0">
              <a:solidFill>
                <a:srgbClr val="00B050"/>
              </a:solidFill>
            </a:endParaRPr>
          </a:p>
          <a:p>
            <a:endParaRPr lang="ru-RU" sz="8000" b="1" dirty="0">
              <a:solidFill>
                <a:srgbClr val="00B050"/>
              </a:solidFill>
            </a:endParaRPr>
          </a:p>
          <a:p>
            <a:endParaRPr lang="ru-RU" sz="8000" b="1" dirty="0" smtClean="0">
              <a:solidFill>
                <a:srgbClr val="00B050"/>
              </a:solidFill>
            </a:endParaRPr>
          </a:p>
          <a:p>
            <a:endParaRPr lang="ru-RU" sz="3600" b="1" dirty="0" smtClean="0">
              <a:solidFill>
                <a:srgbClr val="00B050"/>
              </a:solidFill>
            </a:endParaRPr>
          </a:p>
          <a:p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  <a:effectLst/>
              </a:rPr>
              <a:t>В оазисах Сахары распространена финиковая пальма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4161769"/>
            <a:ext cx="3744416" cy="257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lip_image01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556792"/>
            <a:ext cx="3600401" cy="26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p_image00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4019617" cy="26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807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B050"/>
                </a:solidFill>
                <a:effectLst/>
              </a:rPr>
              <a:t>Средиземноморская природная зона</a:t>
            </a:r>
          </a:p>
        </p:txBody>
      </p:sp>
      <p:pic>
        <p:nvPicPr>
          <p:cNvPr id="4" name="Объект 3" descr="Средиземноморская природная зона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3068960"/>
            <a:ext cx="4032448" cy="29523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436096" y="4149080"/>
            <a:ext cx="3528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Зона субтропических жестколистных вечнозеленых лесов и кустарников занимает крайний север и юг материка. </a:t>
            </a:r>
          </a:p>
        </p:txBody>
      </p:sp>
      <p:pic>
        <p:nvPicPr>
          <p:cNvPr id="5" name="Рисунок 4" descr="жестколистные вечнозеленые леса и кустарни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3"/>
            <a:ext cx="4680520" cy="2592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3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8000" b="1" dirty="0" smtClean="0">
                <a:solidFill>
                  <a:srgbClr val="00B050"/>
                </a:solidFill>
              </a:rPr>
              <a:t>Спасибо за</a:t>
            </a:r>
          </a:p>
          <a:p>
            <a:pPr marL="82296" indent="0" algn="ctr">
              <a:buNone/>
            </a:pPr>
            <a:r>
              <a:rPr lang="ru-RU" sz="8000" b="1" dirty="0" smtClean="0">
                <a:solidFill>
                  <a:srgbClr val="00B050"/>
                </a:solidFill>
              </a:rPr>
              <a:t>Внимание!</a:t>
            </a:r>
            <a:endParaRPr lang="ru-RU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484708"/>
            <a:ext cx="6768752" cy="424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476673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Африка – </a:t>
            </a:r>
            <a:r>
              <a:rPr lang="ru-RU" sz="1600" b="1" dirty="0">
                <a:solidFill>
                  <a:srgbClr val="00B050"/>
                </a:solidFill>
              </a:rPr>
              <a:t>это континент, где преобладают равнины, самые высокие температуры на Земле и контрастные природные комплексы. Здесь находятся величайшие пустыни мира и крупные массивы  влажных экваториальных лесов. Снежные шапки высочайших горных вершин поднимаются над бескрайними просторами жарких саванн. На этом материке сохранился уникальный животный мир низких широт, в частности, самые крупные млекопитающие суши – слоны, бегемоты, носороги, жирафы, гориллы.</a:t>
            </a:r>
          </a:p>
        </p:txBody>
      </p:sp>
    </p:spTree>
    <p:extLst>
      <p:ext uri="{BB962C8B-B14F-4D97-AF65-F5344CB8AC3E}">
        <p14:creationId xmlns:p14="http://schemas.microsoft.com/office/powerpoint/2010/main" val="20548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6279" y="3212976"/>
            <a:ext cx="7486162" cy="1656184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marL="82296" indent="0">
              <a:buNone/>
            </a:pPr>
            <a:r>
              <a:rPr lang="ru-RU" sz="2100" b="1" dirty="0">
                <a:solidFill>
                  <a:srgbClr val="00B05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Африка </a:t>
            </a:r>
            <a:r>
              <a:rPr lang="ru-RU" sz="2300" b="1" dirty="0">
                <a:solidFill>
                  <a:srgbClr val="00B050"/>
                </a:solidFill>
              </a:rPr>
              <a:t>– одно из немногих мест на Земле </a:t>
            </a:r>
            <a:r>
              <a:rPr lang="ru-RU" sz="2300" b="1" dirty="0" smtClean="0">
                <a:solidFill>
                  <a:srgbClr val="00B050"/>
                </a:solidFill>
              </a:rPr>
              <a:t>географическая зональность по всем правилам. На крайнем севере и юге расположились </a:t>
            </a:r>
            <a:r>
              <a:rPr lang="ru-RU" sz="2300" b="1" dirty="0">
                <a:solidFill>
                  <a:srgbClr val="00B050"/>
                </a:solidFill>
              </a:rPr>
              <a:t>зоны жестколистных вечнозелёных лесов и кустарников, затем следуют зоны полупустынь и пустынь, саванн, переменно- и постоянно-влажных лесов. Широтная зональность нарушается лишь на территории гор и нагорий, но их на материке немного.</a:t>
            </a:r>
          </a:p>
          <a:p>
            <a:endParaRPr lang="ru-RU" sz="2300" dirty="0"/>
          </a:p>
        </p:txBody>
      </p:sp>
      <p:pic>
        <p:nvPicPr>
          <p:cNvPr id="4" name="Рисунок 3" descr="Тропические леса Африки – источни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278" y="404664"/>
            <a:ext cx="3453714" cy="259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1" y="404664"/>
            <a:ext cx="3895607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25071"/>
            <a:ext cx="2592288" cy="17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9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44163" cy="144016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B050"/>
                </a:solidFill>
                <a:effectLst/>
              </a:rPr>
              <a:t>Влажный экваториальный лес-</a:t>
            </a:r>
            <a:r>
              <a:rPr lang="ru-RU" sz="2400" b="1" dirty="0">
                <a:solidFill>
                  <a:srgbClr val="7030A0"/>
                </a:solidFill>
                <a:effectLst/>
              </a:rPr>
              <a:t/>
            </a:r>
            <a:br>
              <a:rPr lang="ru-RU" sz="2400" b="1" dirty="0">
                <a:solidFill>
                  <a:srgbClr val="7030A0"/>
                </a:solidFill>
                <a:effectLst/>
              </a:rPr>
            </a:br>
            <a:r>
              <a:rPr lang="ru-RU" sz="2400" b="1" dirty="0">
                <a:solidFill>
                  <a:srgbClr val="00B050"/>
                </a:solidFill>
                <a:effectLst/>
              </a:rPr>
              <a:t>это природная зона, для которой характерна вечнозеленая растительность, расположенная ярусами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2132856"/>
            <a:ext cx="4001648" cy="411554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>Здесь </a:t>
            </a:r>
            <a:r>
              <a:rPr lang="ru-RU" sz="1600" b="1" dirty="0">
                <a:solidFill>
                  <a:srgbClr val="00B050"/>
                </a:solidFill>
              </a:rPr>
              <a:t>насчитывается более </a:t>
            </a:r>
            <a:r>
              <a:rPr lang="ru-RU" sz="1600" b="1" dirty="0" smtClean="0">
                <a:solidFill>
                  <a:srgbClr val="00B050"/>
                </a:solidFill>
              </a:rPr>
              <a:t>3 </a:t>
            </a:r>
            <a:r>
              <a:rPr lang="ru-RU" sz="1600" b="1" dirty="0">
                <a:solidFill>
                  <a:srgbClr val="00B050"/>
                </a:solidFill>
              </a:rPr>
              <a:t>тысяч древесных видов. Верхние ярусы представлены в основном крупными деревьями: фикусами, деревьями семейства </a:t>
            </a:r>
            <a:r>
              <a:rPr lang="ru-RU" sz="1600" b="1" dirty="0" err="1">
                <a:solidFill>
                  <a:srgbClr val="00B050"/>
                </a:solidFill>
              </a:rPr>
              <a:t>комбретовых</a:t>
            </a:r>
            <a:r>
              <a:rPr lang="ru-RU" sz="1600" b="1" dirty="0">
                <a:solidFill>
                  <a:srgbClr val="00B050"/>
                </a:solidFill>
              </a:rPr>
              <a:t>, пальмовыми деревьями. В нижних ярусах широко распространены каучуконосы, масличная пальма, хлебные, банановые и кофейные деревья, древовидные папоротники, эпифиты и лианы.</a:t>
            </a:r>
          </a:p>
        </p:txBody>
      </p:sp>
      <p:pic>
        <p:nvPicPr>
          <p:cNvPr id="4" name="Рисунок 3" descr="Растительный мир джунглей Афр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396044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9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Pictures\hish-ekles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3528391" cy="262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/>
              </a:rPr>
              <a:t>Животный мир- экваториальных</a:t>
            </a:r>
            <a:br>
              <a:rPr lang="ru-RU" sz="2400" b="1" dirty="0" smtClean="0">
                <a:solidFill>
                  <a:srgbClr val="00B050"/>
                </a:solidFill>
                <a:effectLst/>
              </a:rPr>
            </a:br>
            <a:r>
              <a:rPr lang="ru-RU" sz="2400" b="1" dirty="0" smtClean="0">
                <a:solidFill>
                  <a:srgbClr val="00B050"/>
                </a:solidFill>
                <a:effectLst/>
              </a:rPr>
              <a:t>лесов</a:t>
            </a:r>
            <a:endParaRPr lang="ru-RU" sz="24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184" y="1447800"/>
            <a:ext cx="2705504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600" b="1" dirty="0">
                <a:solidFill>
                  <a:srgbClr val="00B050"/>
                </a:solidFill>
              </a:rPr>
              <a:t>Животные влажных экваториальных лесов Африки представлены в основном видами, ведущими древесный образ жизни. Тропические леса – царство обезьян, таких как мартышки, павианы, мандрилы. Здесь обитает и два вида человекообразных обезьян – гориллы и шимпанзе. </a:t>
            </a:r>
          </a:p>
        </p:txBody>
      </p:sp>
      <p:pic>
        <p:nvPicPr>
          <p:cNvPr id="5" name="Рисунок 4" descr="Окапи - родственники жирафа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20" y="4238804"/>
            <a:ext cx="2431568" cy="250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pygmy-hippo-l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34171" y="908720"/>
            <a:ext cx="2952328" cy="216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59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142" y="260648"/>
            <a:ext cx="7498080" cy="171420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B050"/>
                </a:solidFill>
                <a:effectLst/>
              </a:rPr>
              <a:t>Саванна </a:t>
            </a:r>
            <a:r>
              <a:rPr lang="ru-RU" sz="1600" b="1" dirty="0">
                <a:solidFill>
                  <a:srgbClr val="00B050"/>
                </a:solidFill>
                <a:effectLst/>
              </a:rPr>
              <a:t>–</a:t>
            </a:r>
            <a:r>
              <a:rPr lang="ru-RU" sz="1600" b="1" dirty="0">
                <a:solidFill>
                  <a:srgbClr val="00B050"/>
                </a:solidFill>
              </a:rPr>
              <a:t> это покрытая травянистой растительностью и редкими древесно-кустарниковыми формами обширная территория, принадлежащая субэкваториальному поясу. Характерным для саванн типом климата является субэкваториальный, отмеченный ярко выраженным делением года на дождливый и сухой сезоны.</a:t>
            </a:r>
          </a:p>
        </p:txBody>
      </p:sp>
      <p:pic>
        <p:nvPicPr>
          <p:cNvPr id="4" name="Объект 3" descr="сезон дождей в саванне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3024336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932040" y="2492896"/>
            <a:ext cx="345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Р</a:t>
            </a:r>
            <a:r>
              <a:rPr lang="ru-RU" sz="1600" b="1" dirty="0" smtClean="0">
                <a:solidFill>
                  <a:srgbClr val="00B050"/>
                </a:solidFill>
              </a:rPr>
              <a:t>азличные </a:t>
            </a:r>
            <a:r>
              <a:rPr lang="ru-RU" sz="1600" b="1" dirty="0">
                <a:solidFill>
                  <a:srgbClr val="00B050"/>
                </a:solidFill>
              </a:rPr>
              <a:t>виды акаций, баобабы, масличные и дум-пальмы, </a:t>
            </a:r>
            <a:r>
              <a:rPr lang="ru-RU" sz="1600" b="1" dirty="0" err="1">
                <a:solidFill>
                  <a:srgbClr val="00B050"/>
                </a:solidFill>
              </a:rPr>
              <a:t>лофиры</a:t>
            </a:r>
            <a:r>
              <a:rPr lang="ru-RU" sz="1600" b="1" dirty="0">
                <a:solidFill>
                  <a:srgbClr val="00B050"/>
                </a:solidFill>
              </a:rPr>
              <a:t> ланцетные, </a:t>
            </a:r>
            <a:r>
              <a:rPr lang="ru-RU" sz="1600" b="1" dirty="0" err="1">
                <a:solidFill>
                  <a:srgbClr val="00B050"/>
                </a:solidFill>
              </a:rPr>
              <a:t>анизофиллы</a:t>
            </a:r>
            <a:r>
              <a:rPr lang="ru-RU" sz="1600" b="1" dirty="0">
                <a:solidFill>
                  <a:srgbClr val="00B050"/>
                </a:solidFill>
              </a:rPr>
              <a:t>, слоновая трава, различные злаковые травы.</a:t>
            </a:r>
          </a:p>
        </p:txBody>
      </p:sp>
      <p:pic>
        <p:nvPicPr>
          <p:cNvPr id="7" name="Рисунок 6" descr="Жираф позирует перед камерой.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600400" cy="258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1\Pictures\iCA364P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61706"/>
            <a:ext cx="3168352" cy="226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2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/>
              </a:rPr>
              <a:t>Животный мир-саванны</a:t>
            </a:r>
            <a:endParaRPr lang="ru-RU" sz="24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200" y="1447800"/>
            <a:ext cx="2561488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600" b="1" dirty="0">
                <a:solidFill>
                  <a:srgbClr val="00B050"/>
                </a:solidFill>
              </a:rPr>
              <a:t>Нигде в мире нет такого скопления крупных животных, как в африканской саванне: разнообразные антилопы, зебры, жирафы, слоны, буйволы, носороги, бегемоты. Такое количество животных возможно благодаря изобилию разнообразной пищи. Много хищников – гепарды, шакалы, гиены, львы, леопарды, гепарды, крокодилы.</a:t>
            </a:r>
          </a:p>
          <a:p>
            <a:pPr marL="82296" indent="0">
              <a:buNone/>
            </a:pPr>
            <a:r>
              <a:rPr lang="ru-RU" sz="1600" b="1" dirty="0">
                <a:solidFill>
                  <a:srgbClr val="00B050"/>
                </a:solidFill>
              </a:rPr>
              <a:t> </a:t>
            </a:r>
          </a:p>
          <a:p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Во время сухого сезона многим животным приходится совершать длительные переходы в поисках воды и пищи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412776"/>
            <a:ext cx="381642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саванна в Африке - животные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3096"/>
            <a:ext cx="237626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саванна Африки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93096"/>
            <a:ext cx="2448272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5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1032" y="260648"/>
            <a:ext cx="7498080" cy="135416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B050"/>
                </a:solidFill>
              </a:rPr>
              <a:t>Тропические </a:t>
            </a:r>
            <a:r>
              <a:rPr lang="ru-RU" sz="2700" b="1" dirty="0" smtClean="0">
                <a:solidFill>
                  <a:srgbClr val="00B050"/>
                </a:solidFill>
              </a:rPr>
              <a:t>пустыни- </a:t>
            </a:r>
            <a:r>
              <a:rPr lang="ru-RU" sz="1800" b="1" dirty="0" smtClean="0">
                <a:solidFill>
                  <a:srgbClr val="00B050"/>
                </a:solidFill>
                <a:effectLst/>
              </a:rPr>
              <a:t>занимают </a:t>
            </a:r>
            <a:r>
              <a:rPr lang="ru-RU" sz="1800" b="1" dirty="0">
                <a:solidFill>
                  <a:srgbClr val="00B050"/>
                </a:solidFill>
                <a:effectLst/>
              </a:rPr>
              <a:t>на материке значительную площадь в северной и южной его частях. Крупнейшая из них Сахара, простирающаяся на 5000 км от Атлантического океана на западе до побережья Красного моря на востоке. С севера на юг Сахара простирается на 2000 км.</a:t>
            </a:r>
          </a:p>
        </p:txBody>
      </p:sp>
      <p:pic>
        <p:nvPicPr>
          <p:cNvPr id="12" name="Объект 11" descr="Пустыня Намиб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3168352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устыня Сахар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116076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4" descr="ало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20" y="1484784"/>
            <a:ext cx="2415728" cy="212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87624" y="4581128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>
                <a:solidFill>
                  <a:srgbClr val="00B050"/>
                </a:solidFill>
              </a:rPr>
              <a:t>Растут пучки трав, колючие кустарники, на камнях – лишайники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256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B050"/>
                </a:solidFill>
                <a:effectLst/>
              </a:rPr>
              <a:t>Животный мир </a:t>
            </a:r>
            <a:r>
              <a:rPr lang="ru-RU" sz="2800" b="1" dirty="0" smtClean="0">
                <a:solidFill>
                  <a:srgbClr val="00B050"/>
                </a:solidFill>
              </a:rPr>
              <a:t>–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  <a:effectLst/>
              </a:rPr>
              <a:t>пустыни своеобразен. </a:t>
            </a:r>
            <a:r>
              <a:rPr lang="ru-RU" sz="1800" b="1" dirty="0">
                <a:solidFill>
                  <a:srgbClr val="00B050"/>
                </a:solidFill>
                <a:effectLst/>
              </a:rPr>
              <a:t>Одни животные могут подолгу обходится без воды, другие способны преодолевать огромные расстояние в ее поисках. Для пустынь характерны мелкие антилопы, змеи, ящерицы; в Сахаре водятся гиены, шакалы, львы, страусы</a:t>
            </a:r>
            <a:r>
              <a:rPr lang="ru-RU" sz="2000" b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5" name="Picture 10" descr="гадю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017" y="3910199"/>
            <a:ext cx="2993022" cy="247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3" descr="шак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2315" y="1556793"/>
            <a:ext cx="2836889" cy="21602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2969" y="1484785"/>
            <a:ext cx="2975070" cy="2232248"/>
          </a:xfrm>
          <a:prstGeom prst="rect">
            <a:avLst/>
          </a:prstGeom>
          <a:noFill/>
        </p:spPr>
      </p:pic>
      <p:pic>
        <p:nvPicPr>
          <p:cNvPr id="2050" name="Picture 2" descr="http://im0-tub-ru.yandex.net/i?id=137552473-66-72&amp;n=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6510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556792"/>
            <a:ext cx="7384864" cy="469160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07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235</TotalTime>
  <Words>485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Презентация PowerPoint</vt:lpstr>
      <vt:lpstr>Презентация PowerPoint</vt:lpstr>
      <vt:lpstr>Презентация PowerPoint</vt:lpstr>
      <vt:lpstr>Влажный экваториальный лес- это природная зона, для которой характерна вечнозеленая растительность, расположенная ярусами</vt:lpstr>
      <vt:lpstr>Животный мир- экваториальных лесов</vt:lpstr>
      <vt:lpstr>Саванна – это покрытая травянистой растительностью и редкими древесно-кустарниковыми формами обширная территория, принадлежащая субэкваториальному поясу. Характерным для саванн типом климата является субэкваториальный, отмеченный ярко выраженным делением года на дождливый и сухой сезоны.</vt:lpstr>
      <vt:lpstr>Животный мир-саванны</vt:lpstr>
      <vt:lpstr>Тропические пустыни- занимают на материке значительную площадь в северной и южной его частях. Крупнейшая из них Сахара, простирающаяся на 5000 км от Атлантического океана на западе до побережья Красного моря на востоке. С севера на юг Сахара простирается на 2000 км.</vt:lpstr>
      <vt:lpstr>Животный мир – пустыни своеобразен. Одни животные могут подолгу обходится без воды, другие способны преодолевать огромные расстояние в ее поисках. Для пустынь характерны мелкие антилопы, змеи, ящерицы; в Сахаре водятся гиены, шакалы, львы, страусы.</vt:lpstr>
      <vt:lpstr> В оазисах Сахары распространена финиковая пальма</vt:lpstr>
      <vt:lpstr>Средиземноморская природная зона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</dc:title>
  <dc:creator>1</dc:creator>
  <cp:lastModifiedBy>1</cp:lastModifiedBy>
  <cp:revision>32</cp:revision>
  <dcterms:created xsi:type="dcterms:W3CDTF">2013-04-30T14:38:31Z</dcterms:created>
  <dcterms:modified xsi:type="dcterms:W3CDTF">2013-05-15T06:11:09Z</dcterms:modified>
</cp:coreProperties>
</file>