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FBC9-0833-4E09-94FB-5D6CB5C90446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3671D-9AC4-4AC3-B63D-C171C7AAFE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1312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FBC9-0833-4E09-94FB-5D6CB5C90446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3671D-9AC4-4AC3-B63D-C171C7AAFE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3448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FBC9-0833-4E09-94FB-5D6CB5C90446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3671D-9AC4-4AC3-B63D-C171C7AAFE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5002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FBC9-0833-4E09-94FB-5D6CB5C90446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3671D-9AC4-4AC3-B63D-C171C7AAFE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5320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FBC9-0833-4E09-94FB-5D6CB5C90446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3671D-9AC4-4AC3-B63D-C171C7AAFE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934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FBC9-0833-4E09-94FB-5D6CB5C90446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3671D-9AC4-4AC3-B63D-C171C7AAFE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5570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FBC9-0833-4E09-94FB-5D6CB5C90446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3671D-9AC4-4AC3-B63D-C171C7AAFE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3666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FBC9-0833-4E09-94FB-5D6CB5C90446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3671D-9AC4-4AC3-B63D-C171C7AAFE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9949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FBC9-0833-4E09-94FB-5D6CB5C90446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3671D-9AC4-4AC3-B63D-C171C7AAFE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8973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FBC9-0833-4E09-94FB-5D6CB5C90446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3671D-9AC4-4AC3-B63D-C171C7AAFE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7511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FBC9-0833-4E09-94FB-5D6CB5C90446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3671D-9AC4-4AC3-B63D-C171C7AAFE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8881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96FBC9-0833-4E09-94FB-5D6CB5C90446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63671D-9AC4-4AC3-B63D-C171C7AAFE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4191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Лиля\Desktop\AIDS-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1665"/>
            <a:ext cx="9143999" cy="6978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80011" y="260648"/>
            <a:ext cx="5312269" cy="707886"/>
          </a:xfrm>
          <a:prstGeom prst="rec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139700">
              <a:schemeClr val="accent4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  <a:reflection blurRad="6350" stA="50000" endA="275" endPos="40000" dist="1016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prstTxWarp prst="textWave4">
              <a:avLst/>
            </a:prstTxWarp>
            <a:spAutoFit/>
            <a:sp3d extrusionH="57150">
              <a:bevelT w="38100" h="38100" prst="angle"/>
            </a:sp3d>
          </a:bodyPr>
          <a:lstStyle/>
          <a:p>
            <a:r>
              <a:rPr lang="ru-RU" sz="40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cs typeface="Aharoni" pitchFamily="2" charset="-79"/>
              </a:rPr>
              <a:t>Чума </a:t>
            </a:r>
            <a:r>
              <a:rPr lang="en-US" sz="40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cs typeface="Aharoni" pitchFamily="2" charset="-79"/>
              </a:rPr>
              <a:t>XXI</a:t>
            </a:r>
            <a:r>
              <a:rPr lang="ru-RU" sz="40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cs typeface="Aharoni" pitchFamily="2" charset="-79"/>
              </a:rPr>
              <a:t> века</a:t>
            </a:r>
            <a:endParaRPr lang="ru-RU" sz="4000" b="1" dirty="0">
              <a:ln>
                <a:solidFill>
                  <a:schemeClr val="tx1"/>
                </a:solidFill>
              </a:ln>
              <a:solidFill>
                <a:srgbClr val="FF00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cs typeface="Aharoni" pitchFamily="2" charset="-79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55776" y="2662692"/>
            <a:ext cx="3885166" cy="40011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000" b="1" dirty="0" smtClean="0">
                <a:cs typeface="Aharoni" pitchFamily="2" charset="-79"/>
              </a:rPr>
              <a:t>ЧТО НУЖНО ЗНАТЬ О ВИЧ/СПИД</a:t>
            </a:r>
            <a:r>
              <a:rPr lang="ru-RU" b="1" dirty="0" smtClean="0">
                <a:cs typeface="Aharoni" pitchFamily="2" charset="-79"/>
              </a:rPr>
              <a:t>?</a:t>
            </a:r>
            <a:endParaRPr lang="ru-RU" b="1" dirty="0">
              <a:cs typeface="Aharoni" pitchFamily="2" charset="-79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47921" y="3184158"/>
            <a:ext cx="1898790" cy="369332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b="1" dirty="0" smtClean="0">
                <a:cs typeface="Aharoni" pitchFamily="2" charset="-79"/>
              </a:rPr>
              <a:t>ФАКТОРЫ РИСКА</a:t>
            </a:r>
            <a:endParaRPr lang="ru-RU" b="1" dirty="0">
              <a:cs typeface="Aharoni" pitchFamily="2" charset="-79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155259" y="3246477"/>
            <a:ext cx="1874039" cy="36933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b="1" dirty="0" smtClean="0">
                <a:cs typeface="Aharoni" pitchFamily="2" charset="-79"/>
              </a:rPr>
              <a:t>ПРОФИЛАКТИКА</a:t>
            </a:r>
            <a:endParaRPr lang="ru-RU" b="1" dirty="0">
              <a:cs typeface="Aharoni" pitchFamily="2" charset="-79"/>
            </a:endParaRPr>
          </a:p>
        </p:txBody>
      </p:sp>
      <p:pic>
        <p:nvPicPr>
          <p:cNvPr id="1027" name="Picture 3" descr="C:\Users\Лиля\Desktop\image_gallery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924" y="3019425"/>
            <a:ext cx="47625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Лиля\Desktop\image_gallery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4609" y="3153186"/>
            <a:ext cx="47625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485148" y="3648075"/>
            <a:ext cx="3024336" cy="286232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ru-RU" sz="1200" b="1" dirty="0" smtClean="0">
                <a:cs typeface="Aharoni" pitchFamily="2" charset="-79"/>
              </a:rPr>
              <a:t>незащищенные половые контакты;</a:t>
            </a:r>
          </a:p>
          <a:p>
            <a:pPr marL="171450" indent="-171450">
              <a:buFont typeface="Wingdings" pitchFamily="2" charset="2"/>
              <a:buChar char="ü"/>
            </a:pPr>
            <a:r>
              <a:rPr lang="ru-RU" sz="1200" b="1" dirty="0" smtClean="0">
                <a:cs typeface="Aharoni" pitchFamily="2" charset="-79"/>
              </a:rPr>
              <a:t> наличие других заболеваний, передаваемых половым путем;</a:t>
            </a:r>
          </a:p>
          <a:p>
            <a:pPr marL="171450" indent="-171450">
              <a:buFont typeface="Wingdings" pitchFamily="2" charset="2"/>
              <a:buChar char="ü"/>
            </a:pPr>
            <a:r>
              <a:rPr lang="ru-RU" sz="1200" b="1" dirty="0" smtClean="0">
                <a:cs typeface="Aharoni" pitchFamily="2" charset="-79"/>
              </a:rPr>
              <a:t> совместное пользование зараженным инъекционным оборудованием при употреблении инъекционных наркотиков;</a:t>
            </a:r>
          </a:p>
          <a:p>
            <a:pPr marL="171450" indent="-171450">
              <a:buFont typeface="Wingdings" pitchFamily="2" charset="2"/>
              <a:buChar char="ü"/>
            </a:pPr>
            <a:r>
              <a:rPr lang="ru-RU" sz="1200" b="1" dirty="0" smtClean="0">
                <a:cs typeface="Aharoni" pitchFamily="2" charset="-79"/>
              </a:rPr>
              <a:t> небезопасные инъекции, переливания крови, медицинские и косметические процедуры, включающие нестерильные разрезы или прокалывание;</a:t>
            </a:r>
          </a:p>
          <a:p>
            <a:pPr marL="171450" indent="-171450">
              <a:buFont typeface="Wingdings" pitchFamily="2" charset="2"/>
              <a:buChar char="ü"/>
            </a:pPr>
            <a:r>
              <a:rPr lang="ru-RU" sz="1200" b="1" dirty="0" smtClean="0">
                <a:cs typeface="Aharoni" pitchFamily="2" charset="-79"/>
              </a:rPr>
              <a:t> случайные травмы (уколы, порезы), в том числе среди работников здравоохранения</a:t>
            </a:r>
            <a:endParaRPr lang="ru-RU" sz="1200" b="1" dirty="0">
              <a:cs typeface="Aharoni" pitchFamily="2" charset="-79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580112" y="3717032"/>
            <a:ext cx="2915816" cy="2862322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1200" b="1" dirty="0" smtClean="0"/>
              <a:t>защищенные половые контакты;</a:t>
            </a:r>
          </a:p>
          <a:p>
            <a:pPr>
              <a:buFont typeface="Wingdings" pitchFamily="2" charset="2"/>
              <a:buChar char="ü"/>
            </a:pPr>
            <a:r>
              <a:rPr lang="ru-RU" sz="1200" b="1" dirty="0" smtClean="0"/>
              <a:t>медицинское тестирование и консультирование  в отношении ВИЧ и ЗППП;</a:t>
            </a:r>
          </a:p>
          <a:p>
            <a:pPr>
              <a:buFont typeface="Wingdings" pitchFamily="2" charset="2"/>
              <a:buChar char="ü"/>
            </a:pPr>
            <a:r>
              <a:rPr lang="ru-RU" sz="1200" b="1" dirty="0" smtClean="0"/>
              <a:t>профилактика при помощи </a:t>
            </a:r>
            <a:r>
              <a:rPr lang="ru-RU" sz="1200" b="1" dirty="0" err="1" smtClean="0"/>
              <a:t>антиретровирусных</a:t>
            </a:r>
            <a:r>
              <a:rPr lang="ru-RU" sz="1200" b="1" dirty="0" smtClean="0"/>
              <a:t> препаратов;</a:t>
            </a:r>
          </a:p>
          <a:p>
            <a:pPr>
              <a:buFont typeface="Wingdings" pitchFamily="2" charset="2"/>
              <a:buChar char="ü"/>
            </a:pPr>
            <a:r>
              <a:rPr lang="ru-RU" sz="1200" b="1" dirty="0" smtClean="0"/>
              <a:t>борьба с употреблением наркотических средств;</a:t>
            </a:r>
          </a:p>
          <a:p>
            <a:pPr>
              <a:buFont typeface="Wingdings" pitchFamily="2" charset="2"/>
              <a:buChar char="ü"/>
            </a:pPr>
            <a:r>
              <a:rPr lang="ru-RU" sz="1200" b="1" dirty="0" smtClean="0"/>
              <a:t>предупреждение передачи ВИЧ-инфекции от матери ребенку при беременности и грудном вскармливании;</a:t>
            </a:r>
          </a:p>
          <a:p>
            <a:pPr>
              <a:buFont typeface="Wingdings" pitchFamily="2" charset="2"/>
              <a:buChar char="ü"/>
            </a:pPr>
            <a:r>
              <a:rPr lang="ru-RU" sz="1200" b="1" dirty="0" smtClean="0"/>
              <a:t>строгое соблюдение гигиенических стандартов оказания медицинских и косметических услуг.</a:t>
            </a:r>
            <a:endParaRPr lang="ru-RU" sz="12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57899" y="1124744"/>
            <a:ext cx="8280920" cy="1384995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ru-RU" sz="1200" b="1" dirty="0">
                <a:solidFill>
                  <a:schemeClr val="tx1"/>
                </a:solidFill>
                <a:cs typeface="Aharoni" pitchFamily="2" charset="-79"/>
              </a:rPr>
              <a:t>Так нередко называют синдром приобретенного иммунодефицита – состояние, вызванное вирусом иммунодефицита человека и характеризующееся стойким снижением иммунитета и развитием множественных инфекционных, неинфекционных и опухолевых заболеваний.   </a:t>
            </a:r>
          </a:p>
          <a:p>
            <a:pPr algn="just"/>
            <a:r>
              <a:rPr lang="ru-RU" sz="1200" b="1" dirty="0">
                <a:solidFill>
                  <a:schemeClr val="tx1"/>
                </a:solidFill>
                <a:cs typeface="Aharoni" pitchFamily="2" charset="-79"/>
              </a:rPr>
              <a:t>По данным Всемирной организации здравоохранения число больных СПИДом в мире превышает 40 мил. человек. В Тульской области зарегистрировано более 540 случаев заболевания ВИЧ.</a:t>
            </a:r>
          </a:p>
          <a:p>
            <a:pPr algn="just"/>
            <a:r>
              <a:rPr lang="ru-RU" sz="1200" b="1" dirty="0">
                <a:solidFill>
                  <a:schemeClr val="tx1"/>
                </a:solidFill>
                <a:cs typeface="Aharoni" pitchFamily="2" charset="-79"/>
              </a:rPr>
              <a:t>ВИЧ передается через разные жидкости организма инфицированных людей. При этом невозможно заразиться при обычных повседневных контактах, или при совместном пользовании предметами личной гигиены. </a:t>
            </a:r>
          </a:p>
        </p:txBody>
      </p:sp>
    </p:spTree>
    <p:extLst>
      <p:ext uri="{BB962C8B-B14F-4D97-AF65-F5344CB8AC3E}">
        <p14:creationId xmlns:p14="http://schemas.microsoft.com/office/powerpoint/2010/main" val="1198470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196</Words>
  <Application>Microsoft Office PowerPoint</Application>
  <PresentationFormat>Экран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Лиля</dc:creator>
  <cp:lastModifiedBy>Лиля</cp:lastModifiedBy>
  <cp:revision>8</cp:revision>
  <dcterms:created xsi:type="dcterms:W3CDTF">2015-02-15T20:00:03Z</dcterms:created>
  <dcterms:modified xsi:type="dcterms:W3CDTF">2015-02-16T17:54:21Z</dcterms:modified>
</cp:coreProperties>
</file>