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31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4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0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2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7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66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94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97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1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88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FBC9-0833-4E09-94FB-5D6CB5C90446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3671D-9AC4-4AC3-B63D-C171C7AAFE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иля\Desktop\AIDS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65"/>
            <a:ext cx="9143999" cy="697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80011" y="260648"/>
            <a:ext cx="5312269" cy="70788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Wave4">
              <a:avLst/>
            </a:prstTxWarp>
            <a:spAutoFit/>
            <a:sp3d extrusionH="57150">
              <a:bevelT w="38100" h="38100" prst="angle"/>
            </a:sp3d>
          </a:bodyPr>
          <a:lstStyle/>
          <a:p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Чума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XXI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 века</a:t>
            </a:r>
            <a:endParaRPr lang="ru-RU" sz="4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Aharoni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2662692"/>
            <a:ext cx="3885166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cs typeface="Aharoni" pitchFamily="2" charset="-79"/>
              </a:rPr>
              <a:t>ЧТО НУЖНО ЗНАТЬ О ВИЧ/СПИД</a:t>
            </a:r>
            <a:r>
              <a:rPr lang="ru-RU" b="1" dirty="0" smtClean="0">
                <a:cs typeface="Aharoni" pitchFamily="2" charset="-79"/>
              </a:rPr>
              <a:t>?</a:t>
            </a:r>
            <a:endParaRPr lang="ru-RU" b="1" dirty="0">
              <a:cs typeface="Aharoni" pitchFamily="2" charset="-79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921" y="3184158"/>
            <a:ext cx="1898790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>
                <a:cs typeface="Aharoni" pitchFamily="2" charset="-79"/>
              </a:rPr>
              <a:t>ФАКТОРЫ РИСКА</a:t>
            </a:r>
            <a:endParaRPr lang="ru-RU" b="1" dirty="0">
              <a:cs typeface="Aharoni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5259" y="3246477"/>
            <a:ext cx="1874039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>
                <a:cs typeface="Aharoni" pitchFamily="2" charset="-79"/>
              </a:rPr>
              <a:t>ПРОФИЛАКТИКА</a:t>
            </a:r>
            <a:endParaRPr lang="ru-RU" b="1" dirty="0">
              <a:cs typeface="Aharoni" pitchFamily="2" charset="-79"/>
            </a:endParaRPr>
          </a:p>
        </p:txBody>
      </p:sp>
      <p:pic>
        <p:nvPicPr>
          <p:cNvPr id="1027" name="Picture 3" descr="C:\Users\Лиля\Desktop\image_galle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24" y="3019425"/>
            <a:ext cx="4762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Лиля\Desktop\image_galle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09" y="3153186"/>
            <a:ext cx="4762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85148" y="3648075"/>
            <a:ext cx="3024336" cy="28623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 b="1" dirty="0" smtClean="0">
                <a:cs typeface="Aharoni" pitchFamily="2" charset="-79"/>
              </a:rPr>
              <a:t>незащищенные половые контакты;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b="1" dirty="0" smtClean="0">
                <a:cs typeface="Aharoni" pitchFamily="2" charset="-79"/>
              </a:rPr>
              <a:t> наличие других заболеваний, передаваемых половым путем;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b="1" dirty="0" smtClean="0">
                <a:cs typeface="Aharoni" pitchFamily="2" charset="-79"/>
              </a:rPr>
              <a:t> совместное пользование зараженным инъекционным оборудованием при употреблении инъекционных наркотиков;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b="1" dirty="0" smtClean="0">
                <a:cs typeface="Aharoni" pitchFamily="2" charset="-79"/>
              </a:rPr>
              <a:t> небезопасные инъекции, переливания крови, медицинские и косметические процедуры, включающие нестерильные разрезы или прокалывание;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b="1" dirty="0" smtClean="0">
                <a:cs typeface="Aharoni" pitchFamily="2" charset="-79"/>
              </a:rPr>
              <a:t> случайные травмы (уколы, порезы), в том числе среди работников здравоохранения</a:t>
            </a:r>
            <a:endParaRPr lang="ru-RU" sz="1200" b="1" dirty="0">
              <a:cs typeface="Aharoni" pitchFamily="2" charset="-79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3717032"/>
            <a:ext cx="2915816" cy="286232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200" b="1" dirty="0" smtClean="0"/>
              <a:t>защищенные половые контакты;</a:t>
            </a:r>
          </a:p>
          <a:p>
            <a:pPr>
              <a:buFont typeface="Wingdings" pitchFamily="2" charset="2"/>
              <a:buChar char="ü"/>
            </a:pPr>
            <a:r>
              <a:rPr lang="ru-RU" sz="1200" b="1" dirty="0" smtClean="0"/>
              <a:t>медицинское тестирование и консультирование  в отношении ВИЧ и ЗППП;</a:t>
            </a:r>
          </a:p>
          <a:p>
            <a:pPr>
              <a:buFont typeface="Wingdings" pitchFamily="2" charset="2"/>
              <a:buChar char="ü"/>
            </a:pPr>
            <a:r>
              <a:rPr lang="ru-RU" sz="1200" b="1" dirty="0" smtClean="0"/>
              <a:t>профилактика при помощи </a:t>
            </a:r>
            <a:r>
              <a:rPr lang="ru-RU" sz="1200" b="1" dirty="0" err="1" smtClean="0"/>
              <a:t>антиретровирусных</a:t>
            </a:r>
            <a:r>
              <a:rPr lang="ru-RU" sz="1200" b="1" dirty="0" smtClean="0"/>
              <a:t> препаратов;</a:t>
            </a:r>
          </a:p>
          <a:p>
            <a:pPr>
              <a:buFont typeface="Wingdings" pitchFamily="2" charset="2"/>
              <a:buChar char="ü"/>
            </a:pPr>
            <a:r>
              <a:rPr lang="ru-RU" sz="1200" b="1" dirty="0" smtClean="0"/>
              <a:t>борьба с употреблением наркотических средств;</a:t>
            </a:r>
          </a:p>
          <a:p>
            <a:pPr>
              <a:buFont typeface="Wingdings" pitchFamily="2" charset="2"/>
              <a:buChar char="ü"/>
            </a:pPr>
            <a:r>
              <a:rPr lang="ru-RU" sz="1200" b="1" dirty="0" smtClean="0"/>
              <a:t>предупреждение передачи ВИЧ-инфекции от матери ребенку при беременности и грудном вскармливании;</a:t>
            </a:r>
          </a:p>
          <a:p>
            <a:pPr>
              <a:buFont typeface="Wingdings" pitchFamily="2" charset="2"/>
              <a:buChar char="ü"/>
            </a:pPr>
            <a:r>
              <a:rPr lang="ru-RU" sz="1200" b="1" dirty="0" smtClean="0"/>
              <a:t>строгое соблюдение гигиенических стандартов оказания медицинских и косметических услуг.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899" y="1124744"/>
            <a:ext cx="8280920" cy="138499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chemeClr val="tx1"/>
                </a:solidFill>
                <a:cs typeface="Aharoni" pitchFamily="2" charset="-79"/>
              </a:rPr>
              <a:t>Так нередко называют синдром приобретенного иммунодефицита – состояние, вызванное вирусом иммунодефицита человека и характеризующееся стойким снижением иммунитета и развитием множественных инфекционных, неинфекционных и опухолевых заболеваний.   </a:t>
            </a:r>
          </a:p>
          <a:p>
            <a:pPr algn="just"/>
            <a:r>
              <a:rPr lang="ru-RU" sz="1200" b="1" dirty="0">
                <a:solidFill>
                  <a:schemeClr val="tx1"/>
                </a:solidFill>
                <a:cs typeface="Aharoni" pitchFamily="2" charset="-79"/>
              </a:rPr>
              <a:t>По данным Всемирной организации здравоохранения число больных СПИДом в мире превышает 40 мил. человек. В Тульской области зарегистрировано более 540 случаев заболевания ВИЧ.</a:t>
            </a:r>
          </a:p>
          <a:p>
            <a:pPr algn="just"/>
            <a:r>
              <a:rPr lang="ru-RU" sz="1200" b="1" dirty="0">
                <a:solidFill>
                  <a:schemeClr val="tx1"/>
                </a:solidFill>
                <a:cs typeface="Aharoni" pitchFamily="2" charset="-79"/>
              </a:rPr>
              <a:t>ВИЧ передается через разные жидкости организма инфицированных людей. При этом невозможно заразиться при обычных повседневных контактах, или при совместном пользовании предметами личной гигиены. </a:t>
            </a:r>
          </a:p>
        </p:txBody>
      </p:sp>
    </p:spTree>
    <p:extLst>
      <p:ext uri="{BB962C8B-B14F-4D97-AF65-F5344CB8AC3E}">
        <p14:creationId xmlns:p14="http://schemas.microsoft.com/office/powerpoint/2010/main" val="119847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196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Лиля</dc:creator>
  <cp:lastModifiedBy>Лиля</cp:lastModifiedBy>
  <cp:revision>8</cp:revision>
  <dcterms:created xsi:type="dcterms:W3CDTF">2015-02-15T20:00:03Z</dcterms:created>
  <dcterms:modified xsi:type="dcterms:W3CDTF">2015-02-16T17:54:21Z</dcterms:modified>
</cp:coreProperties>
</file>