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308" r:id="rId7"/>
    <p:sldId id="288" r:id="rId8"/>
    <p:sldId id="289" r:id="rId9"/>
    <p:sldId id="290" r:id="rId10"/>
    <p:sldId id="292" r:id="rId11"/>
    <p:sldId id="293" r:id="rId12"/>
    <p:sldId id="294" r:id="rId13"/>
    <p:sldId id="309" r:id="rId14"/>
    <p:sldId id="311" r:id="rId15"/>
    <p:sldId id="295" r:id="rId16"/>
    <p:sldId id="296" r:id="rId17"/>
    <p:sldId id="310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273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283" r:id="rId51"/>
    <p:sldId id="284" r:id="rId52"/>
    <p:sldId id="285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EE98C-AE9F-44A1-8F88-CD92D0E742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BF546-A501-455D-8034-8E63E4F64B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7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6979D-C40C-48EC-9FCD-8446A30D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5A41E-0B65-4520-BB88-DF51F07933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30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E957-CFA9-4D1D-A6F6-EAE430F9B5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9622-5128-4D03-A785-8107DFAD5E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CBE32-326C-416E-9C9D-59A7B3C5F6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239C5-3639-427C-8E0C-7E7F3E2336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84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8FFC-EB87-4D3A-8111-E5C37E2B5A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F3D77-CCBD-4019-9C8C-1ACBD41401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4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CB79-6054-409F-BA93-893A567CCE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AC4F-0176-4B94-85C7-742E03B375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80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9571-DA78-4F72-95CB-44CF597EF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5158-A159-45A2-B1DA-34E5699A88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55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46FD-789D-4942-9CA7-A53FCB6442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AEF72-4622-474A-9864-5400F02B66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5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697A-4FC0-4BD8-8847-9C61B93BF4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9706E-5151-438B-AB5E-6B936B6A96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47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BEA3E-16CF-4BC7-BD95-99D503DB89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7E6A6-4D42-4C3E-9213-4DB9DE5D23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35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7A54-8DF1-4A1D-9C7E-B88282871E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498E-6CBF-4C4E-B2F6-3F8FC17E78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39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45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97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96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03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59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86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0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31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0979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58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64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34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60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66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17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44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9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17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464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56138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59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95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885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104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048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24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7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496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286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10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6739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31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7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D8231D-5C48-4FD3-A486-E37A83B418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919405-645A-4559-B573-4477ADFDEC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9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4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5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23.11.2012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3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5" Type="http://schemas.openxmlformats.org/officeDocument/2006/relationships/image" Target="../media/image37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Африка 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E:\RES\Class7\Африка на глобус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3116"/>
            <a:ext cx="5238760" cy="34925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Выдающиеся объекты и явления</a:t>
            </a:r>
          </a:p>
          <a:p>
            <a:pPr algn="ctr">
              <a:buNone/>
            </a:pP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Крупнейшая пустыня Земли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– Сахара (7,8 млн. км</a:t>
            </a:r>
            <a:r>
              <a:rPr lang="ru-RU" baseline="300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2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Наибольшая высота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–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влк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. Килиманджаро (5895 м)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Наименьшая высота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– уровень оз.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Ассаль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  (- 157 м)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Крупнейшие реки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: Нил (с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Кагерой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)- 6671км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				Конго (с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Луалабой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) – 4700 км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				Нигер – 4184 км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Крупнейшие озёра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: Виктория – 69 485 км</a:t>
            </a:r>
            <a:r>
              <a:rPr lang="ru-RU" baseline="300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2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  <a:ea typeface="Batang" pitchFamily="18" charset="-127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				Танганьика – 32 900 км</a:t>
            </a:r>
            <a:r>
              <a:rPr lang="ru-RU" baseline="300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2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				Ньяса – 29 604 км</a:t>
            </a:r>
            <a:r>
              <a:rPr lang="ru-RU" baseline="300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2</a:t>
            </a:r>
          </a:p>
          <a:p>
            <a:pPr>
              <a:buNone/>
            </a:pPr>
            <a:endParaRPr lang="ru-RU" baseline="3000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  <a:ea typeface="Batang" pitchFamily="18" charset="-127"/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Крупнейшие вершины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: г. Кения – 5199 м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				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Маргерита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 пик – 5109 м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				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Рас-Дашэн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 – 4620 м</a:t>
            </a:r>
          </a:p>
          <a:p>
            <a:pPr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  <a:ea typeface="Batang" pitchFamily="18" charset="-127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		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вулканы 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Килиманджаро – 5895 м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			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Карисимби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 – 4507 м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Batang" pitchFamily="18" charset="-127"/>
              </a:rPr>
              <a:t>			Камерун – 4100м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Narrow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0614209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heksmerk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789737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карта исследования Африки.jpg"/>
          <p:cNvPicPr>
            <a:picLocks noChangeAspect="1"/>
          </p:cNvPicPr>
          <p:nvPr/>
        </p:nvPicPr>
        <p:blipFill>
          <a:blip r:embed="rId2">
            <a:lum bright="-1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15888"/>
            <a:ext cx="5205412" cy="66262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Рисунок 3" descr="vasc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63500"/>
            <a:ext cx="2714625" cy="22860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WordArt 7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323850" y="3284538"/>
            <a:ext cx="2916238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КАРТА ИССЛЕДОВАНИЯ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АФРИКИ</a:t>
            </a:r>
          </a:p>
        </p:txBody>
      </p:sp>
    </p:spTree>
    <p:extLst>
      <p:ext uri="{BB962C8B-B14F-4D97-AF65-F5344CB8AC3E}">
        <p14:creationId xmlns:p14="http://schemas.microsoft.com/office/powerpoint/2010/main" val="18850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715436" cy="33575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143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История исследования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761376"/>
          <a:ext cx="8572528" cy="609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740"/>
                <a:gridCol w="1244404"/>
                <a:gridCol w="1037003"/>
                <a:gridCol w="4355381"/>
              </a:tblGrid>
              <a:tr h="3692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исследователи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страна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дата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Вклад в исследование</a:t>
                      </a:r>
                      <a:endParaRPr lang="ru-RU" sz="1400" dirty="0"/>
                    </a:p>
                  </a:txBody>
                  <a:tcPr/>
                </a:tc>
              </a:tr>
              <a:tr h="5247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Древние греки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Заселили и исследовали северную часть Африки.</a:t>
                      </a:r>
                      <a:endParaRPr lang="ru-RU" sz="1400" dirty="0"/>
                    </a:p>
                  </a:txBody>
                  <a:tcPr/>
                </a:tc>
              </a:tr>
              <a:tr h="7142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Египтяне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Заселяли и исследовали северо-восточную часть Африки. Сомали</a:t>
                      </a:r>
                      <a:endParaRPr lang="ru-RU" sz="1400" dirty="0"/>
                    </a:p>
                  </a:txBody>
                  <a:tcPr/>
                </a:tc>
              </a:tr>
              <a:tr h="714284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Бартоламеу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Диаш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Португалия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15-16 в.в.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Открыл</a:t>
                      </a:r>
                      <a:r>
                        <a:rPr lang="ru-RU" sz="1400" baseline="0" dirty="0" smtClean="0"/>
                        <a:t> м. Доброй Надежды, обогнул южную оконечность материка.</a:t>
                      </a:r>
                      <a:endParaRPr lang="ru-RU" sz="1400" dirty="0"/>
                    </a:p>
                  </a:txBody>
                  <a:tcPr/>
                </a:tc>
              </a:tr>
              <a:tr h="81445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Васко</a:t>
                      </a:r>
                      <a:r>
                        <a:rPr lang="ru-RU" sz="1400" dirty="0" smtClean="0"/>
                        <a:t> да Гама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Португалия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15-16 в.в.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Открыл новый путь в Индию. Завершение открытия берегов материка.</a:t>
                      </a:r>
                      <a:endParaRPr lang="ru-RU" sz="1400" dirty="0"/>
                    </a:p>
                  </a:txBody>
                  <a:tcPr/>
                </a:tc>
              </a:tr>
              <a:tr h="10006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Давид Ливингстон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Англия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 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Исследования реки Замбези, открыл водопад Виктория, изучил верховья реки </a:t>
                      </a:r>
                      <a:r>
                        <a:rPr lang="ru-RU" sz="1400" dirty="0" err="1" smtClean="0"/>
                        <a:t>Конго,оз</a:t>
                      </a:r>
                      <a:r>
                        <a:rPr lang="ru-RU" sz="1400" dirty="0" smtClean="0"/>
                        <a:t>. Ньяса</a:t>
                      </a:r>
                      <a:endParaRPr lang="ru-RU" sz="1400" dirty="0"/>
                    </a:p>
                  </a:txBody>
                  <a:tcPr/>
                </a:tc>
              </a:tr>
              <a:tr h="9226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Генри </a:t>
                      </a:r>
                      <a:r>
                        <a:rPr lang="ru-RU" sz="1400" dirty="0" err="1" smtClean="0"/>
                        <a:t>Стенли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США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 в.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Плавание вокруг оз. Танганьика и Виктория. От истока до устья р.Конго.</a:t>
                      </a:r>
                      <a:r>
                        <a:rPr lang="ru-RU" sz="1400" baseline="0" dirty="0" smtClean="0"/>
                        <a:t> Открытие реки </a:t>
                      </a:r>
                      <a:r>
                        <a:rPr lang="ru-RU" sz="1400" baseline="0" dirty="0" err="1" smtClean="0"/>
                        <a:t>Кагера</a:t>
                      </a:r>
                      <a:r>
                        <a:rPr lang="ru-RU" sz="1400" baseline="0" dirty="0" smtClean="0"/>
                        <a:t>  </a:t>
                      </a:r>
                      <a:endParaRPr lang="ru-RU" sz="1400" dirty="0"/>
                    </a:p>
                  </a:txBody>
                  <a:tcPr/>
                </a:tc>
              </a:tr>
              <a:tr h="50595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Егор Ковалевский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Россия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Конец 19 в.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Изучение северо-восточной Африки</a:t>
                      </a:r>
                      <a:endParaRPr lang="ru-RU" sz="1400" dirty="0"/>
                    </a:p>
                  </a:txBody>
                  <a:tcPr/>
                </a:tc>
              </a:tr>
              <a:tr h="50595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Василий Юнкер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Россия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Конец 19 в.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Изучение центральной и восточной Африки.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45464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 descr="heksmerk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WordArt 8" descr="Коричневый мрамор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720090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9050">
                  <a:solidFill>
                    <a:prstClr val="white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История исследования Африки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187450" y="1268413"/>
            <a:ext cx="66246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u="sng" smtClean="0">
                <a:solidFill>
                  <a:srgbClr val="800000"/>
                </a:solidFill>
                <a:latin typeface="Arial" charset="0"/>
                <a:cs typeface="Arial" charset="0"/>
              </a:rPr>
              <a:t>1.Начальныйэтап исследования Африки (2-е тыс. до н. э. — до 6 в.)</a:t>
            </a:r>
          </a:p>
        </p:txBody>
      </p:sp>
      <p:sp>
        <p:nvSpPr>
          <p:cNvPr id="13323" name="Text Box 11" descr="Упаковочная бумага"/>
          <p:cNvSpPr txBox="1">
            <a:spLocks noChangeArrowheads="1"/>
          </p:cNvSpPr>
          <p:nvPr/>
        </p:nvSpPr>
        <p:spPr bwMode="auto">
          <a:xfrm>
            <a:off x="179388" y="2205038"/>
            <a:ext cx="8785225" cy="44862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ru-RU" b="1" smtClean="0">
                <a:solidFill>
                  <a:srgbClr val="660066"/>
                </a:solidFill>
                <a:latin typeface="Arial" charset="0"/>
                <a:cs typeface="Arial" charset="0"/>
              </a:rPr>
              <a:t>    Начало изучения Африки относится к глубокой древности. Древние египтяне осваивали северную часть континента, продвигаясь вдоль побережья от устья Нила до залива Сидра, проникали в Аравийскую, Ливийскую и Нубийскую пустыни. Около 6 в. до н. э. финикийцы совершали длительные морские походы вокруг Африки. В 6 в. до н. э. карфагенянин Ганнон мореплаватель предпринял плавание вдоль западного побережья континента. Согласно записи на плите, оставленной им в одном из храмов Карфагена, он достиг внутренней части Гвинейского залива, куда европейцы проникли спустя почти две тысячи лет. В период римского владычества и позднее рыбацкие суда достигали Канарских островов, римские путешественники проникали глубоко в Ливийскую пустыню (Л. К. Бальб, С. Флакк). В 525 византийский купец, мореплаватель и географ Козьма Индикоплов поднялся вверх по реке Нил, пересек Красное море и объездил побережье восточной Африки. Он оставил 12-томное сочинение, служившее единственным для своего времени источником сведений о реке Нил и сопредельных территориях.</a:t>
            </a:r>
          </a:p>
        </p:txBody>
      </p:sp>
    </p:spTree>
    <p:extLst>
      <p:ext uri="{BB962C8B-B14F-4D97-AF65-F5344CB8AC3E}">
        <p14:creationId xmlns:p14="http://schemas.microsoft.com/office/powerpoint/2010/main" val="13669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 descr="Упаковочная бумага"/>
          <p:cNvSpPr>
            <a:spLocks noChangeArrowheads="1"/>
          </p:cNvSpPr>
          <p:nvPr/>
        </p:nvSpPr>
        <p:spPr bwMode="auto">
          <a:xfrm>
            <a:off x="179388" y="1412875"/>
            <a:ext cx="8713787" cy="51165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smtClean="0">
                <a:solidFill>
                  <a:srgbClr val="660066"/>
                </a:solidFill>
                <a:latin typeface="Georgia" pitchFamily="18" charset="0"/>
                <a:cs typeface="Arial" charset="0"/>
              </a:rPr>
              <a:t>После завоевания Северной Африки (7 в.) арабы много раз пересекали Ливийскую пустыню и пустыню Сахару, начали изучать реки Сенегал и Нигер, озеро Чад. В одной из наиболее ранних географических сводок Ибн Хордадбеха в 9 в. содержатся сведения о Египте и торговых путях в эту страну. В начале 12 в. Идриси показал Северную Африку на карте мира, которая по точности значительно превосходила существовавшие тогда в Европе карты. Ибн Баттута в 1325-49, выйдя из Танжера, пересек северную и восточную Африку, посетил Египет. Позднее (1352-53) он прошел Западную Сахару, побывал в г. Тимбукту на реке Нигер и затем возвратился назад через Центральную Сахару. Оставленное им сочинение содержит ценные сведения о природе посещенных им стран и нравах населяющих их народов.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187450" y="260350"/>
            <a:ext cx="66246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u="sng" smtClean="0">
                <a:solidFill>
                  <a:srgbClr val="800000"/>
                </a:solidFill>
                <a:latin typeface="Arial" charset="0"/>
                <a:cs typeface="Arial" charset="0"/>
              </a:rPr>
              <a:t>Второй этап исследования Африки — арабские походы (7-14 вв.)</a:t>
            </a:r>
          </a:p>
        </p:txBody>
      </p:sp>
    </p:spTree>
    <p:extLst>
      <p:ext uri="{BB962C8B-B14F-4D97-AF65-F5344CB8AC3E}">
        <p14:creationId xmlns:p14="http://schemas.microsoft.com/office/powerpoint/2010/main" val="30001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3" descr="Васко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68413"/>
            <a:ext cx="2971800" cy="40005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Рисунок 6" descr="корабль Васко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3251200" cy="23622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636588" y="4508500"/>
            <a:ext cx="314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black"/>
                </a:solidFill>
              </a:rPr>
              <a:t>Корабли</a:t>
            </a:r>
            <a:r>
              <a:rPr lang="ru-RU" sz="2000" b="1" smtClean="0">
                <a:solidFill>
                  <a:prstClr val="black"/>
                </a:solidFill>
                <a:ea typeface="Batang" pitchFamily="18" charset="-127"/>
              </a:rPr>
              <a:t> </a:t>
            </a:r>
            <a:r>
              <a:rPr lang="ru-RU" sz="2000" b="1" smtClean="0">
                <a:solidFill>
                  <a:prstClr val="black"/>
                </a:solidFill>
              </a:rPr>
              <a:t>Васко да Гама</a:t>
            </a:r>
            <a:endParaRPr lang="ru-RU" sz="2000" b="1" smtClean="0">
              <a:solidFill>
                <a:prstClr val="black"/>
              </a:solidFill>
              <a:ea typeface="Batang" pitchFamily="18" charset="-127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95288" y="250825"/>
            <a:ext cx="8137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u="sng" smtClean="0">
                <a:solidFill>
                  <a:srgbClr val="800000"/>
                </a:solidFill>
                <a:latin typeface="Arial" charset="0"/>
                <a:cs typeface="Arial" charset="0"/>
              </a:rPr>
              <a:t>Третий этап исследования Африки — путешествия </a:t>
            </a:r>
            <a:r>
              <a:rPr lang="en-US" sz="2400" b="1" u="sng" smtClean="0">
                <a:solidFill>
                  <a:srgbClr val="800000"/>
                </a:solidFill>
                <a:latin typeface="Arial" charset="0"/>
                <a:cs typeface="Arial" charset="0"/>
              </a:rPr>
              <a:t>XV</a:t>
            </a:r>
            <a:r>
              <a:rPr lang="ru-RU" sz="2400" b="1" u="sng" smtClean="0">
                <a:solidFill>
                  <a:srgbClr val="800000"/>
                </a:solidFill>
                <a:latin typeface="Arial" charset="0"/>
                <a:cs typeface="Arial" charset="0"/>
              </a:rPr>
              <a:t> - </a:t>
            </a:r>
            <a:r>
              <a:rPr lang="en-US" sz="2400" b="1" u="sng" smtClean="0">
                <a:solidFill>
                  <a:srgbClr val="800000"/>
                </a:solidFill>
                <a:latin typeface="Arial" charset="0"/>
                <a:cs typeface="Arial" charset="0"/>
              </a:rPr>
              <a:t>XVII</a:t>
            </a:r>
            <a:r>
              <a:rPr lang="ru-RU" sz="2400" b="1" u="sng" smtClean="0">
                <a:solidFill>
                  <a:srgbClr val="800000"/>
                </a:solidFill>
                <a:latin typeface="Arial" charset="0"/>
                <a:cs typeface="Arial" charset="0"/>
              </a:rPr>
              <a:t> вв.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427538" y="5516563"/>
            <a:ext cx="4465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black"/>
                </a:solidFill>
                <a:latin typeface="Arial" charset="0"/>
                <a:cs typeface="Arial" charset="0"/>
              </a:rPr>
              <a:t>Васко да Гама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black"/>
                </a:solidFill>
                <a:latin typeface="Arial" charset="0"/>
                <a:cs typeface="Arial" charset="0"/>
              </a:rPr>
              <a:t> португальский путешественник</a:t>
            </a:r>
          </a:p>
        </p:txBody>
      </p:sp>
    </p:spTree>
    <p:extLst>
      <p:ext uri="{BB962C8B-B14F-4D97-AF65-F5344CB8AC3E}">
        <p14:creationId xmlns:p14="http://schemas.microsoft.com/office/powerpoint/2010/main" val="23150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0" y="0"/>
            <a:ext cx="5072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04704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smtClean="0">
              <a:solidFill>
                <a:srgbClr val="365F91"/>
              </a:solidFill>
              <a:latin typeface="Cambria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6388" name="Рисунок 4" descr="Маршруты Васко да Гама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765175"/>
            <a:ext cx="600075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388" y="5516563"/>
            <a:ext cx="8785225" cy="1190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В 1498 году португальский путешественник Васко да Гама, завершая открытие морского пути в Индию, обогнул Южную Африку,  прошел вдоль восточного побережья материка, впервые из европейцев пересек Индийский Океан и достиг побережья Индии.</a:t>
            </a:r>
          </a:p>
        </p:txBody>
      </p:sp>
      <p:pic>
        <p:nvPicPr>
          <p:cNvPr id="14" name="Рисунок 13" descr="heksmerk0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1811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1763713" y="188913"/>
            <a:ext cx="6265862" cy="854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10" spc="48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  <a:cs typeface="Arial" charset="0"/>
              </a:rPr>
              <a:t>Маршрут Васко да Гама</a:t>
            </a:r>
          </a:p>
        </p:txBody>
      </p:sp>
    </p:spTree>
    <p:extLst>
      <p:ext uri="{BB962C8B-B14F-4D97-AF65-F5344CB8AC3E}">
        <p14:creationId xmlns:p14="http://schemas.microsoft.com/office/powerpoint/2010/main" val="9181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09 0.03102 C 0.27032 0.03194 0.26302 0.03055 0.25677 0.03426 C 0.25417 0.03588 0.25434 0.04143 0.25209 0.04375 C 0.25139 0.04444 0.2441 0.04676 0.24375 0.04699 C 0.24219 0.05 0.23924 0.05162 0.23785 0.05486 C 0.23403 0.06319 0.23386 0.07523 0.22587 0.0787 C 0.22552 0.08032 0.22552 0.08217 0.22466 0.08356 C 0.22379 0.08495 0.22188 0.08495 0.22118 0.08657 C 0.21806 0.09328 0.21858 0.10046 0.21511 0.10717 C 0.21407 0.11713 0.21372 0.12152 0.20921 0.12939 C 0.20643 0.14398 0.20938 0.13958 0.2033 0.14537 C 0.20087 0.15 0.19966 0.15486 0.1974 0.15972 C 0.19601 0.16643 0.19427 0.17129 0.19132 0.17708 C 0.18907 0.18588 0.19098 0.19004 0.18421 0.19305 C 0.18247 0.19953 0.18282 0.20324 0.1783 0.20717 C 0.17674 0.21319 0.17153 0.21967 0.16754 0.22314 C 0.16719 0.22477 0.16476 0.23819 0.16407 0.23912 C 0.1632 0.24027 0.16164 0.24004 0.16042 0.24051 C 0.15608 0.25787 0.15834 0.24722 0.16042 0.28657 C 0.16146 0.30416 0.16181 0.31435 0.16875 0.32801 C 0.16962 0.33217 0.17032 0.33634 0.17118 0.34051 C 0.17171 0.34328 0.17136 0.34629 0.1724 0.34861 C 0.17344 0.35092 0.17552 0.35162 0.17709 0.35324 C 0.1724 0.37731 0.17622 0.35463 0.17344 0.38819 C 0.17327 0.38981 0.17327 0.39189 0.1724 0.39305 C 0.17153 0.39421 0.16997 0.39421 0.16875 0.39467 C 0.16389 0.40393 0.16441 0.41041 0.16285 0.42314 C 0.16389 0.43912 0.16389 0.44259 0.16875 0.45486 C 0.16927 0.45856 0.1724 0.48125 0.17466 0.48495 C 0.17639 0.48773 0.17934 0.48865 0.18177 0.48981 C 0.18542 0.49467 0.18837 0.49537 0.19254 0.4993 C 0.19341 0.50139 0.19375 0.50393 0.19497 0.50578 C 0.19584 0.50717 0.19775 0.50717 0.19844 0.50879 C 0.20087 0.51389 0.19983 0.51921 0.2033 0.52314 C 0.20573 0.52592 0.20886 0.52708 0.21164 0.52939 C 0.21841 0.54282 0.20886 0.52615 0.21875 0.53588 C 0.22448 0.54143 0.22605 0.54514 0.22952 0.55162 C 0.23212 0.56203 0.22865 0.55208 0.23421 0.5581 C 0.23525 0.55926 0.23542 0.56203 0.23664 0.56273 C 0.24462 0.56759 0.25434 0.56875 0.26285 0.57245 C 0.27171 0.58842 0.28125 0.59074 0.29497 0.59305 C 0.30313 0.59583 0.31164 0.59652 0.31997 0.5993 C 0.32552 0.60301 0.33108 0.6037 0.33664 0.60717 C 0.34427 0.62268 0.3408 0.64352 0.34375 0.66134 C 0.34462 0.66597 0.34358 0.67199 0.34618 0.67546 C 0.35157 0.68264 0.36875 0.68032 0.36875 0.68055 C 0.37622 0.67986 0.38386 0.67939 0.39132 0.6787 C 0.39445 0.67847 0.39844 0.67986 0.40087 0.67708 C 0.40608 0.67083 0.40087 0.65926 0.40921 0.65162 C 0.41198 0.64074 0.40782 0.65347 0.41511 0.64375 C 0.41841 0.63935 0.4158 0.63449 0.42344 0.63102 C 0.42726 0.62407 0.42987 0.61689 0.43542 0.61203 C 0.43993 0.59305 0.43473 0.56365 0.44948 0.55324 C 0.45278 0.54143 0.44809 0.55602 0.45452 0.54537 C 0.45695 0.5412 0.4573 0.52916 0.45799 0.52477 C 0.45938 0.5118 0.46129 0.49953 0.46285 0.48657 C 0.46337 0.48078 0.46424 0.475 0.46511 0.46921 C 0.46546 0.46713 0.46511 0.46435 0.46632 0.46273 C 0.46719 0.46134 0.46858 0.4618 0.46997 0.46134 C 0.47153 0.45277 0.47414 0.44676 0.47709 0.43912 C 0.47709 0.43889 0.47865 0.425 0.47952 0.42314 C 0.48247 0.41713 0.48941 0.41435 0.49375 0.41041 C 0.49462 0.40879 0.49514 0.40717 0.49618 0.40578 C 0.49723 0.40439 0.49879 0.40393 0.49966 0.40254 C 0.50209 0.39838 0.5033 0.38634 0.50452 0.38194 C 0.50556 0.37801 0.50868 0.37592 0.51042 0.37245 C 0.51216 0.36527 0.51059 0.3625 0.51632 0.35972 C 0.51893 0.35254 0.52032 0.35115 0.52587 0.34861 C 0.52674 0.34699 0.52709 0.3449 0.5283 0.34375 C 0.53039 0.34189 0.53334 0.34236 0.53542 0.34051 C 0.54115 0.33588 0.54688 0.33449 0.5533 0.33264 C 0.55921 0.32708 0.56684 0.32291 0.57344 0.31828 C 0.57761 0.31018 0.5816 0.31319 0.58664 0.30879 C 0.5948 0.30162 0.59098 0.3037 0.5974 0.30092 C 0.59862 0.29977 0.59966 0.29838 0.60087 0.29768 C 0.60313 0.29629 0.60799 0.29467 0.60799 0.2949 C 0.61181 0.28703 0.60903 0.29051 0.61754 0.28657 C 0.61875 0.28611 0.62118 0.28495 0.62118 0.28518 C 0.62188 0.28333 0.62223 0.28125 0.62344 0.28032 C 0.6257 0.27847 0.6283 0.27824 0.63073 0.27708 C 0.63768 0.27407 0.63802 0.26967 0.64618 0.26759 C 0.65191 0.26435 0.65677 0.26296 0.66285 0.26134 C 0.66441 0.26088 0.66598 0.26041 0.66754 0.25972 C 0.66927 0.25879 0.6724 0.25648 0.6724 0.25671 " pathEditMode="relative" rAng="0" ptsTypes="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5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088" y="1125538"/>
            <a:ext cx="4383087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660066"/>
                </a:solidFill>
              </a:rPr>
              <a:t>ДАВИД ЛЕВИНГСТОН (1813-1873)</a:t>
            </a:r>
          </a:p>
        </p:txBody>
      </p:sp>
      <p:pic>
        <p:nvPicPr>
          <p:cNvPr id="17412" name="Рисунок 3" descr="livingstone_dav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92150"/>
            <a:ext cx="2070100" cy="2736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descr="Упаковочная бумага"/>
          <p:cNvSpPr txBox="1">
            <a:spLocks noChangeArrowheads="1"/>
          </p:cNvSpPr>
          <p:nvPr/>
        </p:nvSpPr>
        <p:spPr bwMode="auto">
          <a:xfrm>
            <a:off x="107950" y="1700213"/>
            <a:ext cx="5759450" cy="47609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00000"/>
                </a:solidFill>
                <a:latin typeface="Georgia" pitchFamily="18" charset="0"/>
              </a:rPr>
              <a:t>Исследовать внутренние районы Африки европейцы начали только в конце 19 века, когда быстро развивающимся странам Европы потребовались земли, где можно было бы добывать дешевое промышленное сырье и выгодно сбывать готовые товары.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800000"/>
              </a:solidFill>
              <a:latin typeface="Georgia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00000"/>
                </a:solidFill>
                <a:latin typeface="Georgia" pitchFamily="18" charset="0"/>
              </a:rPr>
              <a:t>В середине 19 века несколько путешествий вглубь материка совершил английский исследователь Давид Левингстон.  Он пересек  Южную Африку с запада на восток, исследовал реку Замбези, открыл на ней большой красивый водопад, названный им в честь королевы Англии Виктории.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800000"/>
              </a:solidFill>
              <a:latin typeface="Georgia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00000"/>
                </a:solidFill>
                <a:latin typeface="Georgia" pitchFamily="18" charset="0"/>
              </a:rPr>
              <a:t>Он дал описание верхнего течения реки Конго, озера Ньяса.</a:t>
            </a:r>
          </a:p>
        </p:txBody>
      </p:sp>
      <p:pic>
        <p:nvPicPr>
          <p:cNvPr id="10" name="Рисунок 9" descr="водопад Виктория на Замбези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62525"/>
            <a:ext cx="3024187" cy="1720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7450" y="333375"/>
            <a:ext cx="498792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u="sng" smtClean="0">
                <a:solidFill>
                  <a:srgbClr val="800000"/>
                </a:solidFill>
                <a:latin typeface="Georgia" pitchFamily="18" charset="0"/>
              </a:rPr>
              <a:t>Четвертый этап - современный</a:t>
            </a:r>
          </a:p>
        </p:txBody>
      </p:sp>
    </p:spTree>
    <p:extLst>
      <p:ext uri="{BB962C8B-B14F-4D97-AF65-F5344CB8AC3E}">
        <p14:creationId xmlns:p14="http://schemas.microsoft.com/office/powerpoint/2010/main" val="186797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Ливингстон открыл оз. Ньяс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6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Stop">
              <a:avLst/>
            </a:prstTxWarp>
          </a:bodyPr>
          <a:lstStyle/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Географическое положение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13354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8038" y="285750"/>
            <a:ext cx="5200650" cy="8223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800000"/>
                </a:solidFill>
              </a:rPr>
              <a:t>Исследование Африки русскими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800000"/>
                </a:solidFill>
              </a:rPr>
              <a:t>путешественниками и учеными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8" y="1357313"/>
            <a:ext cx="8856662" cy="1190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00000"/>
                </a:solidFill>
              </a:rPr>
              <a:t>Большой вклад в изучение природы и жизни народов  Африки внесли русские исследователи. Они ставили перед собой цель – изучить далекие, неизведанные страны и собранные научные материалы сделать достоянием всего человечества.</a:t>
            </a:r>
          </a:p>
        </p:txBody>
      </p:sp>
      <p:pic>
        <p:nvPicPr>
          <p:cNvPr id="19461" name="Рисунок 4" descr="Книга Ковалевского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41663"/>
            <a:ext cx="4464050" cy="3424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Рисунок 5" descr="Книга Юнкер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141663"/>
            <a:ext cx="2482850" cy="3387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3" descr="Юнке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8003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 descr="Упаковочная бумага"/>
          <p:cNvSpPr txBox="1">
            <a:spLocks noChangeArrowheads="1"/>
          </p:cNvSpPr>
          <p:nvPr/>
        </p:nvSpPr>
        <p:spPr bwMode="auto">
          <a:xfrm>
            <a:off x="3276600" y="908050"/>
            <a:ext cx="5616575" cy="25638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00000"/>
                </a:solidFill>
              </a:rPr>
              <a:t>Путешествовал по Центральной и Восточной Африке  в конце 19 века. Собрал интересные сведения о природе и жизни населения этих районов материка.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8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800000"/>
                </a:solidFill>
              </a:rPr>
              <a:t>Проводил топографические работы, вел гидрологические  и метеорологические наблюдения. Написал книгу «Путешествия по Африке».</a:t>
            </a:r>
          </a:p>
        </p:txBody>
      </p:sp>
      <p:pic>
        <p:nvPicPr>
          <p:cNvPr id="20486" name="Рисунок 5" descr="Книга Юнкера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43313"/>
            <a:ext cx="2214562" cy="2928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WordArt 10" descr="Белый мрамор"/>
          <p:cNvSpPr>
            <a:spLocks noChangeArrowheads="1" noChangeShapeType="1" noTextEdit="1"/>
          </p:cNvSpPr>
          <p:nvPr/>
        </p:nvSpPr>
        <p:spPr bwMode="auto">
          <a:xfrm>
            <a:off x="3563938" y="188913"/>
            <a:ext cx="5048250" cy="5159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10" smtClean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ВАСИЛИЙ  ВАСИЛЬЕВИЧ  ЮНКЕР</a:t>
            </a:r>
          </a:p>
        </p:txBody>
      </p:sp>
    </p:spTree>
    <p:extLst>
      <p:ext uri="{BB962C8B-B14F-4D97-AF65-F5344CB8AC3E}">
        <p14:creationId xmlns:p14="http://schemas.microsoft.com/office/powerpoint/2010/main" val="32931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 descr="Упаковочная бумага"/>
          <p:cNvSpPr txBox="1">
            <a:spLocks noChangeArrowheads="1"/>
          </p:cNvSpPr>
          <p:nvPr/>
        </p:nvSpPr>
        <p:spPr bwMode="auto">
          <a:xfrm>
            <a:off x="323850" y="214313"/>
            <a:ext cx="8569325" cy="10064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00000"/>
                </a:solidFill>
              </a:rPr>
              <a:t>Значительный вклад  в изучение северо-восточной части материка  внесли Егор Петрович Ковалевский,  Александр Васильевич Елисеев и другие русские исследователи.</a:t>
            </a:r>
          </a:p>
        </p:txBody>
      </p:sp>
      <p:pic>
        <p:nvPicPr>
          <p:cNvPr id="21508" name="Рисунок 3" descr="Ковалевский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3752850" cy="39465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6013" y="6086475"/>
            <a:ext cx="283527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800000"/>
                </a:solidFill>
              </a:rPr>
              <a:t>Ковалевский Е.П.</a:t>
            </a:r>
          </a:p>
        </p:txBody>
      </p:sp>
      <p:pic>
        <p:nvPicPr>
          <p:cNvPr id="21510" name="Рисунок 5" descr="Елисеев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00213"/>
            <a:ext cx="2951163" cy="396081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1863" y="6067425"/>
            <a:ext cx="2159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800000"/>
                </a:solidFill>
              </a:rPr>
              <a:t>Елисеев А.В.</a:t>
            </a:r>
          </a:p>
        </p:txBody>
      </p:sp>
    </p:spTree>
    <p:extLst>
      <p:ext uri="{BB962C8B-B14F-4D97-AF65-F5344CB8AC3E}">
        <p14:creationId xmlns:p14="http://schemas.microsoft.com/office/powerpoint/2010/main" val="42151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 descr="Упаковочная бумага"/>
          <p:cNvSpPr txBox="1">
            <a:spLocks noChangeArrowheads="1"/>
          </p:cNvSpPr>
          <p:nvPr/>
        </p:nvSpPr>
        <p:spPr bwMode="auto">
          <a:xfrm>
            <a:off x="395288" y="333375"/>
            <a:ext cx="8424862" cy="25304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00000"/>
                </a:solidFill>
              </a:rPr>
              <a:t>В 1926-1927 гг. была организована экспедиция в северо-восточную часть материка для изучения культурных растений Африки. Ее возглавил крупнейший ученый Николай Иванович Вавилов.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8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00000"/>
                </a:solidFill>
              </a:rPr>
              <a:t>Было собрано более 6000 образцов культурных растений. Вавилов установил, что Эфиопия является родиной ценных (твердых) сортов пшеницы.</a:t>
            </a:r>
          </a:p>
        </p:txBody>
      </p:sp>
      <p:pic>
        <p:nvPicPr>
          <p:cNvPr id="22532" name="Рисунок 3" descr="Вавилов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22625"/>
            <a:ext cx="2062163" cy="30861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Рисунок 4" descr="Вавилов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13100"/>
            <a:ext cx="2486025" cy="30956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7aacf79343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1557338"/>
            <a:ext cx="835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00000"/>
                </a:solidFill>
              </a:rPr>
              <a:t>1. Каковы особенности географического положения материка?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2349500"/>
            <a:ext cx="828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00000"/>
                </a:solidFill>
              </a:rPr>
              <a:t>2. Каковы размеры материка?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2997200"/>
            <a:ext cx="835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00000"/>
                </a:solidFill>
              </a:rPr>
              <a:t>3. Какова изрезанность береговой линии?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825" y="3644900"/>
            <a:ext cx="8353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00000"/>
                </a:solidFill>
              </a:rPr>
              <a:t>4. Какие географические объекты отделяют Африку от Европы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00000"/>
                </a:solidFill>
              </a:rPr>
              <a:t>и Азии?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4652963"/>
            <a:ext cx="856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00000"/>
                </a:solidFill>
              </a:rPr>
              <a:t>5. Назовите крайние точки Африки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0825" y="5373688"/>
            <a:ext cx="8642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00000"/>
                </a:solidFill>
              </a:rPr>
              <a:t>6. Какие русские исследователи  изучали материк?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6165850"/>
            <a:ext cx="8642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00000"/>
                </a:solidFill>
              </a:rPr>
              <a:t>7. Какой вклад в исследование Африки внес Давид Левингстон?</a:t>
            </a:r>
          </a:p>
        </p:txBody>
      </p:sp>
      <p:pic>
        <p:nvPicPr>
          <p:cNvPr id="23563" name="Рисунок 11" descr="6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2628">
            <a:off x="7740650" y="404813"/>
            <a:ext cx="1181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WordArt 15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2555875" y="188913"/>
            <a:ext cx="38163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spc="56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ЗАКРЕПЛЕНИЕ</a:t>
            </a:r>
          </a:p>
        </p:txBody>
      </p:sp>
    </p:spTree>
    <p:extLst>
      <p:ext uri="{BB962C8B-B14F-4D97-AF65-F5344CB8AC3E}">
        <p14:creationId xmlns:p14="http://schemas.microsoft.com/office/powerpoint/2010/main" val="3007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CurveUp">
              <a:avLst/>
            </a:prstTxWarp>
          </a:bodyPr>
          <a:lstStyle/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Рельеф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африка\Рельеф Афр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африка\Восточно-Африканские разлом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африка\Рельеф Восточной Афр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285728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Рельеф восточной Африки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африка\Рельеф Северо-Западной Афр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7554" y="285728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Рельеф северо-западной Африки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 descr="Водяные капли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098" name="Рисунок 1" descr="phmapoftheworl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5700"/>
            <a:ext cx="8928100" cy="54419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12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6321">
            <a:off x="3102769" y="5680869"/>
            <a:ext cx="617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484438" y="69850"/>
            <a:ext cx="41814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smtClean="0">
                <a:ln w="254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Физическая карта мира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4356100" y="2852738"/>
            <a:ext cx="935038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Африка</a:t>
            </a:r>
          </a:p>
        </p:txBody>
      </p:sp>
    </p:spTree>
    <p:extLst>
      <p:ext uri="{BB962C8B-B14F-4D97-AF65-F5344CB8AC3E}">
        <p14:creationId xmlns:p14="http://schemas.microsoft.com/office/powerpoint/2010/main" val="39784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3308 L 0.14687 -0.32686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африка\Африканская равн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500042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Африканская равнина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африка\Капские гор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6000768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Капские горы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400"/>
          </a:p>
        </p:txBody>
      </p:sp>
      <p:pic>
        <p:nvPicPr>
          <p:cNvPr id="7170" name="Picture 2" descr="F:\африка\Южная Африка, Столовая гор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Столовая гора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африка\Центральная Намиб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Центральная Намибия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африка\Вулкан Килиманджар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Вулкан Килиманджаро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африка\Полезные ископаемые Афр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Полезные ископаемые Африки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африка\Урановое месторождение в Намиби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Урановые месторождения в Намибии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TriangleInverted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Внутренние воды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африка\sta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африка\Мелкие суда на реке Ни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92933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река Нил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800px-Algerien_5_00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3" descr="африка на карте мира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54150"/>
            <a:ext cx="8643938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2989" y="179365"/>
            <a:ext cx="6937348" cy="923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Африка на карте мира</a:t>
            </a:r>
          </a:p>
        </p:txBody>
      </p:sp>
    </p:spTree>
    <p:extLst>
      <p:ext uri="{BB962C8B-B14F-4D97-AF65-F5344CB8AC3E}">
        <p14:creationId xmlns:p14="http://schemas.microsoft.com/office/powerpoint/2010/main" val="11525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рина\Desktop\африка\Замбия. Дельта реки Замбез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600076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река Замбези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арина\Desktop\африка\Закат на реке Замбез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786454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Закат на реке Замбези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арина\Desktop\африка\Реки ЮА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64291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реки ЮАР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рина\Desktop\африка\Озеро Виктор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428604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Озеро Виктория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арина\Desktop\африка\Озеро Ньяс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00042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Озеро Ньяса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Марина\Desktop\африка\Озеро Тангань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357166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Озеро Танганьика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Марина\Desktop\африка\Водопад на реке Голубой Ни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00562" y="5786454"/>
            <a:ext cx="4643438" cy="954107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Водопад на реке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Голубой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арина\Desktop\африка\Водопад Виктор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286388"/>
            <a:ext cx="6429420" cy="584775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Водопад Виктория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арина\Desktop\африка\Гейзер в Кени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357166"/>
            <a:ext cx="35719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Гейзер в Кении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87338" y="1654175"/>
            <a:ext cx="86772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b="1" smtClean="0">
                <a:solidFill>
                  <a:prstClr val="black"/>
                </a:solidFill>
                <a:latin typeface="Verdana" pitchFamily="34" charset="0"/>
              </a:rPr>
              <a:t> Определить, как расположен материк относительно экватора, тропиков, (полярных кругов), нулевого меридиана.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prstClr val="black"/>
              </a:solidFill>
              <a:latin typeface="Verdana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prstClr val="black"/>
                </a:solidFill>
                <a:latin typeface="Verdana" pitchFamily="34" charset="0"/>
              </a:rPr>
              <a:t>2. Найти крайние точки материка, определить их координаты и протяженность материка в градусах и километрах с севера на юг и с запада на восток.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prstClr val="black"/>
              </a:solidFill>
              <a:latin typeface="Verdana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prstClr val="black"/>
                </a:solidFill>
                <a:latin typeface="Verdana" pitchFamily="34" charset="0"/>
              </a:rPr>
              <a:t>3. Определить, какие океаны и моря омывают материк.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prstClr val="black"/>
              </a:solidFill>
              <a:latin typeface="Verdana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prstClr val="black"/>
                </a:solidFill>
                <a:latin typeface="Verdana" pitchFamily="34" charset="0"/>
              </a:rPr>
              <a:t>4. Как расположен материк относительно других материков.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7704137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План изучения географического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положения материака</a:t>
            </a:r>
          </a:p>
        </p:txBody>
      </p:sp>
    </p:spTree>
    <p:extLst>
      <p:ext uri="{BB962C8B-B14F-4D97-AF65-F5344CB8AC3E}">
        <p14:creationId xmlns:p14="http://schemas.microsoft.com/office/powerpoint/2010/main" val="36753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Rectangle 14" descr="Водяные капли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8195" name="Рисунок 2" descr="009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52355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64163" y="1268413"/>
            <a:ext cx="360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953735"/>
                </a:solidFill>
                <a:latin typeface="Verdana" pitchFamily="34" charset="0"/>
              </a:rPr>
              <a:t>1. Африка почти посередине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953735"/>
                </a:solidFill>
                <a:latin typeface="Verdana" pitchFamily="34" charset="0"/>
              </a:rPr>
              <a:t>пересекается экватором</a:t>
            </a:r>
          </a:p>
        </p:txBody>
      </p:sp>
      <p:pic>
        <p:nvPicPr>
          <p:cNvPr id="5" name="Рисунок 4" descr="1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357563"/>
            <a:ext cx="30003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64163" y="2708275"/>
            <a:ext cx="3600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953735"/>
                </a:solidFill>
                <a:latin typeface="Georgia" pitchFamily="18" charset="0"/>
              </a:rPr>
              <a:t>2. Большая часть лежит между тропиками, поэтому Африка самый жаркий материк.</a:t>
            </a:r>
          </a:p>
        </p:txBody>
      </p:sp>
      <p:pic>
        <p:nvPicPr>
          <p:cNvPr id="9" name="Рисунок 8" descr="2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857375"/>
            <a:ext cx="4786313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2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929188"/>
            <a:ext cx="4786313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92725" y="4652963"/>
            <a:ext cx="36718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953735"/>
                </a:solidFill>
                <a:latin typeface="Georgia" pitchFamily="18" charset="0"/>
              </a:rPr>
              <a:t>3. Крайняя северная и крайняя южная точки почти одинаково удалены от экватора</a:t>
            </a:r>
          </a:p>
        </p:txBody>
      </p:sp>
      <p:pic>
        <p:nvPicPr>
          <p:cNvPr id="13" name="Рисунок 12" descr="точка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9286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точка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5006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WordArt 15"/>
          <p:cNvSpPr>
            <a:spLocks noChangeArrowheads="1" noChangeShapeType="1" noTextEdit="1"/>
          </p:cNvSpPr>
          <p:nvPr/>
        </p:nvSpPr>
        <p:spPr bwMode="auto">
          <a:xfrm>
            <a:off x="250825" y="115888"/>
            <a:ext cx="871378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ОСОБЕННОСТИ ГЕОГРАФИЧЕСКОГО 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4789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18" descr="Водяные капли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9218" name="Рисунок 1" descr="009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333375"/>
            <a:ext cx="5141913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точка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6207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точка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2060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точка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275" y="2420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точка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56610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WordArt 19" descr="Частый вертикальный"/>
          <p:cNvSpPr>
            <a:spLocks noChangeArrowheads="1" noChangeShapeType="1" noTextEdit="1"/>
          </p:cNvSpPr>
          <p:nvPr/>
        </p:nvSpPr>
        <p:spPr bwMode="auto">
          <a:xfrm rot="-626337">
            <a:off x="3851275" y="3213100"/>
            <a:ext cx="2232025" cy="2159000"/>
          </a:xfrm>
          <a:prstGeom prst="rect">
            <a:avLst/>
          </a:prstGeom>
        </p:spPr>
        <p:txBody>
          <a:bodyPr wrap="none" fromWordArt="1">
            <a:prstTxWarp prst="textCirclePour">
              <a:avLst>
                <a:gd name="adj1" fmla="val 10858037"/>
                <a:gd name="adj2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 КРАЙНИЕ   ТОЧКИ  </a:t>
            </a:r>
          </a:p>
        </p:txBody>
      </p:sp>
      <p:sp>
        <p:nvSpPr>
          <p:cNvPr id="9236" name="Text Box 20" descr="Газетная бумага"/>
          <p:cNvSpPr txBox="1">
            <a:spLocks noChangeArrowheads="1"/>
          </p:cNvSpPr>
          <p:nvPr/>
        </p:nvSpPr>
        <p:spPr bwMode="auto">
          <a:xfrm>
            <a:off x="250825" y="473075"/>
            <a:ext cx="3384550" cy="707886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</a:t>
            </a:r>
            <a:r>
              <a:rPr lang="ru-RU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r>
              <a:rPr lang="ru-RU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Северная – мыс      </a:t>
            </a:r>
            <a:r>
              <a:rPr lang="ru-RU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Бен-</a:t>
            </a:r>
            <a:r>
              <a:rPr lang="ru-RU" sz="2000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Секка</a:t>
            </a:r>
            <a:endParaRPr lang="ru-RU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237" name="Text Box 21" descr="Газетная бумага"/>
          <p:cNvSpPr txBox="1">
            <a:spLocks noChangeArrowheads="1"/>
          </p:cNvSpPr>
          <p:nvPr/>
        </p:nvSpPr>
        <p:spPr bwMode="auto">
          <a:xfrm>
            <a:off x="250825" y="1265238"/>
            <a:ext cx="3384550" cy="6508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prstClr val="black"/>
                </a:solidFill>
                <a:latin typeface="Arial" charset="0"/>
                <a:cs typeface="Arial" charset="0"/>
              </a:rPr>
              <a:t>Географические координаты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black"/>
                </a:solidFill>
                <a:latin typeface="Arial" charset="0"/>
                <a:cs typeface="Arial" charset="0"/>
              </a:rPr>
              <a:t>37гр.  с.ш. и 10 гр. в.д.</a:t>
            </a:r>
          </a:p>
        </p:txBody>
      </p:sp>
      <p:sp>
        <p:nvSpPr>
          <p:cNvPr id="9238" name="Text Box 22" descr="Пергамент"/>
          <p:cNvSpPr txBox="1">
            <a:spLocks noChangeArrowheads="1"/>
          </p:cNvSpPr>
          <p:nvPr/>
        </p:nvSpPr>
        <p:spPr bwMode="auto">
          <a:xfrm>
            <a:off x="250825" y="2057400"/>
            <a:ext cx="3384550" cy="7112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2. Южная – мыс Игольный</a:t>
            </a:r>
            <a:r>
              <a:rPr lang="ru-RU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239" name="Text Box 23" descr="Пергамент"/>
          <p:cNvSpPr txBox="1">
            <a:spLocks noChangeArrowheads="1"/>
          </p:cNvSpPr>
          <p:nvPr/>
        </p:nvSpPr>
        <p:spPr bwMode="auto">
          <a:xfrm>
            <a:off x="250825" y="2849563"/>
            <a:ext cx="3384550" cy="65087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Географические координаты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36 гр.  ю.ш. и 20 гр. в.д.</a:t>
            </a:r>
          </a:p>
        </p:txBody>
      </p:sp>
      <p:sp>
        <p:nvSpPr>
          <p:cNvPr id="9240" name="Text Box 24" descr="Голубая тисненая бумага"/>
          <p:cNvSpPr txBox="1">
            <a:spLocks noChangeArrowheads="1"/>
          </p:cNvSpPr>
          <p:nvPr/>
        </p:nvSpPr>
        <p:spPr bwMode="auto">
          <a:xfrm>
            <a:off x="250825" y="3570288"/>
            <a:ext cx="3384550" cy="7112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333399"/>
                </a:solidFill>
                <a:latin typeface="Arial" charset="0"/>
                <a:cs typeface="Arial" charset="0"/>
              </a:rPr>
              <a:t>3. Западная – мыс Альмади</a:t>
            </a:r>
          </a:p>
        </p:txBody>
      </p:sp>
      <p:sp>
        <p:nvSpPr>
          <p:cNvPr id="9241" name="Text Box 25" descr="Голубая тисненая бумага"/>
          <p:cNvSpPr txBox="1">
            <a:spLocks noChangeArrowheads="1"/>
          </p:cNvSpPr>
          <p:nvPr/>
        </p:nvSpPr>
        <p:spPr bwMode="auto">
          <a:xfrm>
            <a:off x="250825" y="4359275"/>
            <a:ext cx="3384550" cy="65087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333399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333399"/>
                </a:solidFill>
                <a:latin typeface="Arial" charset="0"/>
                <a:cs typeface="Arial" charset="0"/>
              </a:rPr>
              <a:t>Географические координаты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333399"/>
                </a:solidFill>
                <a:latin typeface="Arial" charset="0"/>
                <a:cs typeface="Arial" charset="0"/>
              </a:rPr>
              <a:t>15 гр. с.ш и 16 гр. з.д.</a:t>
            </a:r>
          </a:p>
        </p:txBody>
      </p:sp>
      <p:sp>
        <p:nvSpPr>
          <p:cNvPr id="9242" name="Text Box 26" descr="Почтовая бумага"/>
          <p:cNvSpPr txBox="1">
            <a:spLocks noChangeArrowheads="1"/>
          </p:cNvSpPr>
          <p:nvPr/>
        </p:nvSpPr>
        <p:spPr bwMode="auto">
          <a:xfrm>
            <a:off x="250825" y="5156200"/>
            <a:ext cx="3384550" cy="7112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4. Восточная – мыс    Рас-Хафун</a:t>
            </a:r>
          </a:p>
        </p:txBody>
      </p:sp>
      <p:sp>
        <p:nvSpPr>
          <p:cNvPr id="9243" name="Text Box 27" descr="Почтовая бумага"/>
          <p:cNvSpPr txBox="1">
            <a:spLocks noChangeArrowheads="1"/>
          </p:cNvSpPr>
          <p:nvPr/>
        </p:nvSpPr>
        <p:spPr bwMode="auto">
          <a:xfrm>
            <a:off x="250825" y="5946775"/>
            <a:ext cx="3384550" cy="650875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rgbClr val="800000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Географические координаты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12 гр. с.ш и 52 гр. в.д.</a:t>
            </a:r>
          </a:p>
        </p:txBody>
      </p:sp>
    </p:spTree>
    <p:extLst>
      <p:ext uri="{BB962C8B-B14F-4D97-AF65-F5344CB8AC3E}">
        <p14:creationId xmlns:p14="http://schemas.microsoft.com/office/powerpoint/2010/main" val="10237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animBg="1"/>
      <p:bldP spid="9237" grpId="0" animBg="1"/>
      <p:bldP spid="9238" grpId="0" animBg="1"/>
      <p:bldP spid="9239" grpId="0" animBg="1"/>
      <p:bldP spid="9240" grpId="0" animBg="1"/>
      <p:bldP spid="9241" grpId="0" animBg="1"/>
      <p:bldP spid="9242" grpId="0" animBg="1"/>
      <p:bldP spid="92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контурная карта Африк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15888"/>
            <a:ext cx="51657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07950" y="115888"/>
            <a:ext cx="3887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7030A0"/>
                </a:solidFill>
              </a:rPr>
              <a:t>Определить размеры материка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775" y="857250"/>
            <a:ext cx="36115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7030A0"/>
                </a:solidFill>
              </a:rPr>
              <a:t>1. Расстояние с севера на юг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7030A0"/>
                </a:solidFill>
              </a:rPr>
              <a:t>по 20 меридиану в градусах и км</a:t>
            </a:r>
          </a:p>
        </p:txBody>
      </p:sp>
      <p:pic>
        <p:nvPicPr>
          <p:cNvPr id="6" name="Рисунок 5" descr="3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71500"/>
            <a:ext cx="381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" y="1785938"/>
            <a:ext cx="2655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7030A0"/>
                </a:solidFill>
              </a:rPr>
              <a:t>32 + 37 = 69 (градусов)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7030A0"/>
                </a:solidFill>
              </a:rPr>
              <a:t>69 х 111 = </a:t>
            </a:r>
            <a:r>
              <a:rPr lang="ru-RU" b="1" u="sng" smtClean="0">
                <a:solidFill>
                  <a:srgbClr val="7030A0"/>
                </a:solidFill>
              </a:rPr>
              <a:t>7659 (км)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2875" y="2928938"/>
            <a:ext cx="34925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7030A0"/>
                </a:solidFill>
              </a:rPr>
              <a:t>2. Расстояние с запада на восток по 10 параллели в градусах и км</a:t>
            </a:r>
          </a:p>
        </p:txBody>
      </p:sp>
      <p:pic>
        <p:nvPicPr>
          <p:cNvPr id="9" name="Рисунок 8" descr="6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286000"/>
            <a:ext cx="438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0063" y="4286250"/>
            <a:ext cx="3000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7030A0"/>
                </a:solidFill>
              </a:rPr>
              <a:t>15 + 52 = 67 (градусов)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7030A0"/>
                </a:solidFill>
              </a:rPr>
              <a:t>67 х 109,6 = </a:t>
            </a:r>
            <a:r>
              <a:rPr lang="ru-RU" b="1" u="sng" smtClean="0">
                <a:solidFill>
                  <a:srgbClr val="7030A0"/>
                </a:solidFill>
              </a:rPr>
              <a:t>7343,2 (км)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2875" y="5429250"/>
            <a:ext cx="2887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7030A0"/>
                </a:solidFill>
              </a:rPr>
              <a:t>3. Сравнить расстояния,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7030A0"/>
                </a:solidFill>
              </a:rPr>
              <a:t>сделать выводы</a:t>
            </a:r>
          </a:p>
        </p:txBody>
      </p:sp>
    </p:spTree>
    <p:extLst>
      <p:ext uri="{BB962C8B-B14F-4D97-AF65-F5344CB8AC3E}">
        <p14:creationId xmlns:p14="http://schemas.microsoft.com/office/powerpoint/2010/main" val="365708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3817 L -0.01128 0.73074 " pathEditMode="relative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0.00231 L 0.55017 0.002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африка\Географическое положение Афр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812630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342</TotalTime>
  <Words>1204</Words>
  <Application>Microsoft Office PowerPoint</Application>
  <PresentationFormat>Экран (4:3)</PresentationFormat>
  <Paragraphs>157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Аспект</vt:lpstr>
      <vt:lpstr>Тема Office</vt:lpstr>
      <vt:lpstr>1_Аспект</vt:lpstr>
      <vt:lpstr>2_Аспект</vt:lpstr>
      <vt:lpstr>3_Аспект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Полякова М.В.</dc:creator>
  <cp:lastModifiedBy>user</cp:lastModifiedBy>
  <cp:revision>12</cp:revision>
  <dcterms:created xsi:type="dcterms:W3CDTF">2010-11-26T12:16:49Z</dcterms:created>
  <dcterms:modified xsi:type="dcterms:W3CDTF">2012-11-23T18:39:11Z</dcterms:modified>
</cp:coreProperties>
</file>