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5" r:id="rId6"/>
    <p:sldId id="259" r:id="rId7"/>
    <p:sldId id="260" r:id="rId8"/>
    <p:sldId id="262" r:id="rId9"/>
    <p:sldId id="263" r:id="rId10"/>
    <p:sldId id="264"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27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02.11.2014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forum.klerk.ru/newreply.php?s=e5412f6695d9da5e413694ddfeecbca0&amp;do=newreply&amp;p=5197711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forum.klerk.ru/newreply.php?s=e5412f6695d9da5e413694ddfeecbca0&amp;do=newreply&amp;p=5197711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forum.klerk.ru/newreply.php?s=e5412f6695d9da5e413694ddfeecbca0&amp;do=newreply&amp;p=51977118"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857232"/>
            <a:ext cx="7643866" cy="1261884"/>
          </a:xfrm>
          <a:prstGeom prst="rect">
            <a:avLst/>
          </a:prstGeom>
          <a:noFill/>
        </p:spPr>
        <p:txBody>
          <a:bodyPr wrap="square" rtlCol="0">
            <a:spAutoFit/>
          </a:bodyPr>
          <a:lstStyle/>
          <a:p>
            <a:pPr algn="just"/>
            <a:r>
              <a:rPr lang="ru-RU" sz="3800" b="1" i="1" dirty="0" smtClean="0">
                <a:latin typeface="Times New Roman" pitchFamily="18" charset="0"/>
                <a:cs typeface="Times New Roman" pitchFamily="18" charset="0"/>
              </a:rPr>
              <a:t>ОПАЗДАНИЯ И ЭТИКЕТ СОВРЕМЕННОГО  ЧЕЛОВЕКА.</a:t>
            </a:r>
            <a:endParaRPr lang="ru-RU" sz="3800" b="1" i="1" dirty="0">
              <a:latin typeface="Times New Roman" pitchFamily="18" charset="0"/>
              <a:cs typeface="Times New Roman" pitchFamily="18" charset="0"/>
            </a:endParaRPr>
          </a:p>
        </p:txBody>
      </p:sp>
      <p:pic>
        <p:nvPicPr>
          <p:cNvPr id="3" name="Рисунок 2" descr="untitled.pngжож.png"/>
          <p:cNvPicPr>
            <a:picLocks noChangeAspect="1"/>
          </p:cNvPicPr>
          <p:nvPr/>
        </p:nvPicPr>
        <p:blipFill>
          <a:blip r:embed="rId2" cstate="print"/>
          <a:stretch>
            <a:fillRect/>
          </a:stretch>
        </p:blipFill>
        <p:spPr>
          <a:xfrm>
            <a:off x="928662" y="2171528"/>
            <a:ext cx="2928958" cy="43715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313" name="Rectangle 1"/>
          <p:cNvSpPr>
            <a:spLocks noChangeArrowheads="1"/>
          </p:cNvSpPr>
          <p:nvPr/>
        </p:nvSpPr>
        <p:spPr bwMode="auto">
          <a:xfrm>
            <a:off x="4429124" y="2964653"/>
            <a:ext cx="421484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"Без дисциплины нет коллектива, без коллектива нет организации".</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 Фурманов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785786" y="535761"/>
            <a:ext cx="778674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72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7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«Неудачники никогда не опаздывают, но всегда приходят не вовремя».</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733103"/>
            <a:ext cx="8643998"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4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каждом обществе дисциплина должна быть поставлена выше интересов отдельных членов коллектива.»</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А.С.Макаренко</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sz="48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1357298"/>
            <a:ext cx="7143800" cy="3939540"/>
          </a:xfrm>
          <a:prstGeom prst="rect">
            <a:avLst/>
          </a:prstGeom>
        </p:spPr>
        <p:txBody>
          <a:bodyPr wrap="square">
            <a:spAutoFit/>
          </a:bodyPr>
          <a:lstStyle/>
          <a:p>
            <a:pPr lvl="0" algn="just" eaLnBrk="0" fontAlgn="base" hangingPunct="0">
              <a:spcBef>
                <a:spcPct val="0"/>
              </a:spcBef>
              <a:spcAft>
                <a:spcPct val="0"/>
              </a:spcAft>
            </a:pPr>
            <a:r>
              <a:rPr lang="ru-RU" sz="4800" b="1" i="1" dirty="0" smtClean="0">
                <a:latin typeface="Calibri" pitchFamily="34" charset="0"/>
                <a:ea typeface="Times New Roman" pitchFamily="18" charset="0"/>
                <a:cs typeface="Times New Roman" pitchFamily="18" charset="0"/>
              </a:rPr>
              <a:t>      </a:t>
            </a:r>
            <a:r>
              <a:rPr lang="ru-RU" sz="5000" b="1" i="1" dirty="0" smtClean="0">
                <a:latin typeface="Times New Roman" pitchFamily="18" charset="0"/>
                <a:ea typeface="Times New Roman" pitchFamily="18" charset="0"/>
                <a:cs typeface="Times New Roman" pitchFamily="18" charset="0"/>
              </a:rPr>
              <a:t>«</a:t>
            </a:r>
            <a:r>
              <a:rPr lang="ru-RU" sz="5000" b="1" i="1" dirty="0" smtClean="0">
                <a:latin typeface="Times New Roman" pitchFamily="18" charset="0"/>
                <a:ea typeface="Times New Roman" pitchFamily="18" charset="0"/>
                <a:cs typeface="Times New Roman" pitchFamily="18" charset="0"/>
              </a:rPr>
              <a:t>В конечном итоге порядок, и только порядок, создает свободу. Беспорядок создает рабство.»</a:t>
            </a:r>
            <a:endParaRPr lang="ru-RU" sz="5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00100" y="973262"/>
            <a:ext cx="7143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«Воля к </a:t>
            </a:r>
            <a:r>
              <a:rPr kumimoji="0" lang="ru-RU" sz="44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порядку--единственный</a:t>
            </a:r>
            <a:r>
              <a:rPr kumimoji="0" lang="ru-RU" sz="4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 мире порядок».</a:t>
            </a:r>
            <a:endParaRPr kumimoji="0" lang="ru-RU" sz="4400" b="0"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Ж. Дюамель</a:t>
            </a:r>
            <a:endParaRPr kumimoji="0" lang="ru-RU" sz="4400" b="0"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«Дисциплина - мать победы».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4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44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СуворовА.В</a:t>
            </a:r>
            <a:r>
              <a:rPr kumimoji="0" lang="ru-RU" sz="4400" b="0" i="0" u="none" strike="noStrike" cap="none" normalizeH="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57224" y="1020130"/>
            <a:ext cx="757242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56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«Мастерство начинается с дисциплины».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56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56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Инаят</a:t>
            </a:r>
            <a:r>
              <a:rPr kumimoji="0" lang="ru-RU" sz="56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Хан </a:t>
            </a:r>
            <a:r>
              <a:rPr kumimoji="0" lang="ru-RU" sz="5600" b="1"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Хидаят</a:t>
            </a:r>
            <a:r>
              <a:rPr kumimoji="0" lang="ru-RU" sz="56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5600" b="0" i="0" u="none" strike="noStrike" cap="none" normalizeH="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42910" y="671112"/>
            <a:ext cx="1193014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ИРИНА СНЕГОВА.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Всё приходит слишком поздно: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Мудрость — к </a:t>
            </a:r>
            <a:r>
              <a:rPr kumimoji="0" lang="ru-RU" sz="3200" b="1" i="1" u="none" strike="noStrike" cap="none" normalizeH="0" dirty="0" err="1" smtClean="0">
                <a:ln>
                  <a:noFill/>
                </a:ln>
                <a:effectLst/>
                <a:latin typeface="Times New Roman" pitchFamily="18" charset="0"/>
                <a:ea typeface="Times New Roman" pitchFamily="18" charset="0"/>
                <a:cs typeface="Times New Roman" pitchFamily="18" charset="0"/>
              </a:rPr>
              <a:t>дряхлым,слава</a:t>
            </a: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 — </a:t>
            </a:r>
            <a:r>
              <a:rPr kumimoji="0" lang="ru-RU" sz="3200" b="1" i="1" u="none" strike="noStrike" cap="none" normalizeH="0" dirty="0" err="1" smtClean="0">
                <a:ln>
                  <a:noFill/>
                </a:ln>
                <a:effectLst/>
                <a:latin typeface="Times New Roman" pitchFamily="18" charset="0"/>
                <a:ea typeface="Times New Roman" pitchFamily="18" charset="0"/>
                <a:cs typeface="Times New Roman" pitchFamily="18" charset="0"/>
              </a:rPr>
              <a:t>к</a:t>
            </a: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 мертвым,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Белой ночи дым беззвездный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В небе, низко распростертом, —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К нам с тобой, идущим розно.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Все приходит слишком поздно:</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Исполнение — к желанью,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Облегчение — к недугу.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Опозданья, опозданья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Громоздятся друг на друга...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dirty="0" smtClean="0">
                <a:ln>
                  <a:noFill/>
                </a:ln>
                <a:effectLst/>
                <a:latin typeface="Times New Roman" pitchFamily="18" charset="0"/>
                <a:ea typeface="Times New Roman" pitchFamily="18" charset="0"/>
                <a:cs typeface="Times New Roman" pitchFamily="18" charset="0"/>
              </a:rPr>
              <a:t>Сизый свет течет на лица, </a:t>
            </a:r>
            <a:endParaRPr kumimoji="0" lang="ru-RU" sz="3200" b="0" i="0" u="none" strike="noStrike" cap="none" normalizeH="0" dirty="0" smtClean="0">
              <a:ln>
                <a:noFill/>
              </a:ln>
              <a:effectLst/>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857232"/>
            <a:ext cx="13501782" cy="5847755"/>
          </a:xfrm>
          <a:prstGeom prst="rect">
            <a:avLst/>
          </a:prstGeom>
        </p:spPr>
        <p:txBody>
          <a:bodyPr wrap="square">
            <a:spAutoFit/>
          </a:bodyPr>
          <a:lstStyle/>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Купола, ограды, шпили...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Снится, может?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Нет, не снится.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Вот он, город-небылица,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Мы одни из прочной были —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Взгляды тусклы, лица постны.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Все приходит слишком поздно: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К невиновным — оправданье,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Осуждение — к убийце.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Опозданья, опозданья, </a:t>
            </a:r>
            <a:endParaRPr lang="ru-RU" sz="3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3400" b="1" i="1" dirty="0" smtClean="0">
                <a:latin typeface="Times New Roman" pitchFamily="18" charset="0"/>
                <a:ea typeface="Times New Roman" pitchFamily="18" charset="0"/>
                <a:cs typeface="Times New Roman" pitchFamily="18" charset="0"/>
              </a:rPr>
              <a:t>Век за них не расплатиться. </a:t>
            </a:r>
            <a:endParaRPr lang="ru-RU" sz="3400" dirty="0" smtClean="0">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071546"/>
            <a:ext cx="9001188" cy="5262979"/>
          </a:xfrm>
          <a:prstGeom prst="rect">
            <a:avLst/>
          </a:prstGeom>
        </p:spPr>
        <p:txBody>
          <a:bodyPr wrap="square">
            <a:spAutoFit/>
          </a:bodyPr>
          <a:lstStyle/>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А мечтали! Жадно, слезно </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Здесь, вдвоем — сквозь все запреты...</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Все приходит слишком поздно, </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Как пришло и это лето. </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Грустно невских вод теченье, </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Время дышит грузно, грозно. </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Слишком позднее прощенье... </a:t>
            </a:r>
            <a:endParaRPr lang="ru-RU" sz="42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ru-RU" sz="4200" b="1" i="1" dirty="0" smtClean="0">
                <a:latin typeface="Times New Roman" pitchFamily="18" charset="0"/>
                <a:ea typeface="Times New Roman" pitchFamily="18" charset="0"/>
                <a:cs typeface="Times New Roman" pitchFamily="18" charset="0"/>
              </a:rPr>
              <a:t>Все приходит слишком поздно.</a:t>
            </a:r>
            <a:endParaRPr lang="ru-RU" sz="4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71472" y="606214"/>
            <a:ext cx="85725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7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добром надо спешить, а то оно может остаться без адресата.»</a:t>
            </a:r>
            <a:endParaRPr kumimoji="0" lang="ru-RU" sz="7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7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Алексин</a:t>
            </a:r>
            <a:r>
              <a:rPr kumimoji="0" lang="ru-RU" sz="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85786" y="970659"/>
            <a:ext cx="807249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Перед ушедшими вина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Растет, как снежный ком,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За то, что я была полна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Надежды на потом.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Еще успею написать,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Успею позвонить,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И выслушать, и рассказать,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Прощенья попросить. </a:t>
            </a:r>
            <a:br>
              <a:rPr kumimoji="0" lang="ru-RU" sz="40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endParaRPr kumimoji="0" lang="ru-RU" sz="4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1309143"/>
            <a:ext cx="871543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4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Вы когда-нибудь слышали, чтобы КОРОЛЕВА ВЕЛИКОБРИТАНИИ опоздала на встречу??? Нет?? Правильно! Потому, что КОРОЛЕВЫ НИКОГДА НЕ ОПАЗДЫВАЮТ! Опаздывают только плебейки!</a:t>
            </a:r>
            <a:endParaRPr kumimoji="0" lang="ru-RU" sz="4400" b="0" i="0" u="none" strike="noStrike" cap="none" normalizeH="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928670"/>
            <a:ext cx="12215898" cy="6186309"/>
          </a:xfrm>
          <a:prstGeom prst="rect">
            <a:avLst/>
          </a:prstGeom>
        </p:spPr>
        <p:txBody>
          <a:bodyPr wrap="square">
            <a:spAutoFit/>
          </a:bodyPr>
          <a:lstStyle/>
          <a:p>
            <a:r>
              <a:rPr lang="ru-RU" sz="3600" b="1" i="1" dirty="0" smtClean="0">
                <a:latin typeface="Times New Roman" pitchFamily="18" charset="0"/>
                <a:ea typeface="Times New Roman" pitchFamily="18" charset="0"/>
                <a:cs typeface="Times New Roman" pitchFamily="18" charset="0"/>
              </a:rPr>
              <a:t>Но больно сердце резанет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Газетный некролог,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И близкий человек уйдет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Последней из дорог.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Земная коротка стезя,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Конец пути не нов.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Нельзя откладывать, нельзя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Ни встреч, ни нужных слов.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Платить, не пряча про запас, </a:t>
            </a:r>
            <a:br>
              <a:rPr lang="ru-RU" sz="3600" b="1" i="1" dirty="0" smtClean="0">
                <a:latin typeface="Times New Roman" pitchFamily="18" charset="0"/>
                <a:ea typeface="Times New Roman" pitchFamily="18" charset="0"/>
                <a:cs typeface="Times New Roman" pitchFamily="18" charset="0"/>
              </a:rPr>
            </a:br>
            <a:r>
              <a:rPr lang="ru-RU" sz="3600" b="1" i="1" dirty="0" smtClean="0">
                <a:latin typeface="Times New Roman" pitchFamily="18" charset="0"/>
                <a:ea typeface="Times New Roman" pitchFamily="18" charset="0"/>
                <a:cs typeface="Times New Roman" pitchFamily="18" charset="0"/>
              </a:rPr>
              <a:t>За доброту добром. </a:t>
            </a:r>
            <a:br>
              <a:rPr lang="ru-RU" sz="3600" b="1" i="1" dirty="0" smtClean="0">
                <a:latin typeface="Times New Roman" pitchFamily="18" charset="0"/>
                <a:ea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1285859"/>
            <a:ext cx="8286776" cy="5016757"/>
          </a:xfrm>
          <a:prstGeom prst="rect">
            <a:avLst/>
          </a:prstGeom>
        </p:spPr>
        <p:txBody>
          <a:bodyPr wrap="square">
            <a:spAutoFit/>
          </a:bodyPr>
          <a:lstStyle/>
          <a:p>
            <a:r>
              <a:rPr lang="ru-RU" sz="4000" b="1" i="1" dirty="0" smtClean="0">
                <a:latin typeface="Times New Roman" pitchFamily="18" charset="0"/>
                <a:ea typeface="Times New Roman" pitchFamily="18" charset="0"/>
                <a:cs typeface="Times New Roman" pitchFamily="18" charset="0"/>
              </a:rPr>
              <a:t>Все будет только лишь сейчас </a:t>
            </a:r>
            <a:br>
              <a:rPr lang="ru-RU" sz="4000" b="1" i="1" dirty="0" smtClean="0">
                <a:latin typeface="Times New Roman" pitchFamily="18" charset="0"/>
                <a:ea typeface="Times New Roman" pitchFamily="18" charset="0"/>
                <a:cs typeface="Times New Roman" pitchFamily="18" charset="0"/>
              </a:rPr>
            </a:br>
            <a:r>
              <a:rPr lang="ru-RU" sz="4000" b="1" i="1" dirty="0" smtClean="0">
                <a:latin typeface="Times New Roman" pitchFamily="18" charset="0"/>
                <a:ea typeface="Times New Roman" pitchFamily="18" charset="0"/>
                <a:cs typeface="Times New Roman" pitchFamily="18" charset="0"/>
              </a:rPr>
              <a:t>И ничего — потом.</a:t>
            </a:r>
            <a:endParaRPr lang="ru-RU" sz="4000" dirty="0" smtClean="0">
              <a:latin typeface="Times New Roman" pitchFamily="18" charset="0"/>
              <a:cs typeface="Times New Roman" pitchFamily="18" charset="0"/>
            </a:endParaRPr>
          </a:p>
          <a:p>
            <a:r>
              <a:rPr lang="ru-RU" sz="4000" b="1" i="1" dirty="0" smtClean="0">
                <a:latin typeface="Times New Roman" pitchFamily="18" charset="0"/>
                <a:ea typeface="Times New Roman" pitchFamily="18" charset="0"/>
                <a:cs typeface="Times New Roman" pitchFamily="18" charset="0"/>
              </a:rPr>
              <a:t>Нельзя </a:t>
            </a:r>
            <a:r>
              <a:rPr lang="ru-RU" sz="4000" b="1" i="1" dirty="0" smtClean="0">
                <a:latin typeface="Times New Roman" pitchFamily="18" charset="0"/>
                <a:ea typeface="Times New Roman" pitchFamily="18" charset="0"/>
                <a:cs typeface="Times New Roman" pitchFamily="18" charset="0"/>
              </a:rPr>
              <a:t>откладывать, нельзя </a:t>
            </a:r>
            <a:br>
              <a:rPr lang="ru-RU" sz="4000" b="1" i="1" dirty="0" smtClean="0">
                <a:latin typeface="Times New Roman" pitchFamily="18" charset="0"/>
                <a:ea typeface="Times New Roman" pitchFamily="18" charset="0"/>
                <a:cs typeface="Times New Roman" pitchFamily="18" charset="0"/>
              </a:rPr>
            </a:br>
            <a:r>
              <a:rPr lang="ru-RU" sz="4000" b="1" i="1" dirty="0" smtClean="0">
                <a:latin typeface="Times New Roman" pitchFamily="18" charset="0"/>
                <a:ea typeface="Times New Roman" pitchFamily="18" charset="0"/>
                <a:cs typeface="Times New Roman" pitchFamily="18" charset="0"/>
              </a:rPr>
              <a:t>Ни встреч, ни нужных слов. </a:t>
            </a:r>
            <a:br>
              <a:rPr lang="ru-RU" sz="4000" b="1" i="1" dirty="0" smtClean="0">
                <a:latin typeface="Times New Roman" pitchFamily="18" charset="0"/>
                <a:ea typeface="Times New Roman" pitchFamily="18" charset="0"/>
                <a:cs typeface="Times New Roman" pitchFamily="18" charset="0"/>
              </a:rPr>
            </a:br>
            <a:r>
              <a:rPr lang="ru-RU" sz="4000" b="1" i="1" dirty="0" smtClean="0">
                <a:latin typeface="Times New Roman" pitchFamily="18" charset="0"/>
                <a:ea typeface="Times New Roman" pitchFamily="18" charset="0"/>
                <a:cs typeface="Times New Roman" pitchFamily="18" charset="0"/>
              </a:rPr>
              <a:t>Платить, не пряча про запас, </a:t>
            </a:r>
            <a:br>
              <a:rPr lang="ru-RU" sz="4000" b="1" i="1" dirty="0" smtClean="0">
                <a:latin typeface="Times New Roman" pitchFamily="18" charset="0"/>
                <a:ea typeface="Times New Roman" pitchFamily="18" charset="0"/>
                <a:cs typeface="Times New Roman" pitchFamily="18" charset="0"/>
              </a:rPr>
            </a:br>
            <a:r>
              <a:rPr lang="ru-RU" sz="4000" b="1" i="1" dirty="0" smtClean="0">
                <a:latin typeface="Times New Roman" pitchFamily="18" charset="0"/>
                <a:ea typeface="Times New Roman" pitchFamily="18" charset="0"/>
                <a:cs typeface="Times New Roman" pitchFamily="18" charset="0"/>
              </a:rPr>
              <a:t>За доброту добром. </a:t>
            </a:r>
            <a:br>
              <a:rPr lang="ru-RU" sz="4000" b="1" i="1" dirty="0" smtClean="0">
                <a:latin typeface="Times New Roman" pitchFamily="18" charset="0"/>
                <a:ea typeface="Times New Roman" pitchFamily="18" charset="0"/>
                <a:cs typeface="Times New Roman" pitchFamily="18" charset="0"/>
              </a:rPr>
            </a:br>
            <a:r>
              <a:rPr lang="ru-RU" sz="4000" b="1" i="1" dirty="0" smtClean="0">
                <a:latin typeface="Times New Roman" pitchFamily="18" charset="0"/>
                <a:ea typeface="Times New Roman" pitchFamily="18" charset="0"/>
                <a:cs typeface="Times New Roman" pitchFamily="18" charset="0"/>
              </a:rPr>
              <a:t>Все будет только лишь сейчас </a:t>
            </a:r>
            <a:br>
              <a:rPr lang="ru-RU" sz="4000" b="1" i="1" dirty="0" smtClean="0">
                <a:latin typeface="Times New Roman" pitchFamily="18" charset="0"/>
                <a:ea typeface="Times New Roman" pitchFamily="18" charset="0"/>
                <a:cs typeface="Times New Roman" pitchFamily="18" charset="0"/>
              </a:rPr>
            </a:br>
            <a:r>
              <a:rPr lang="ru-RU" sz="4000" b="1" i="1" dirty="0" smtClean="0">
                <a:latin typeface="Times New Roman" pitchFamily="18" charset="0"/>
                <a:ea typeface="Times New Roman" pitchFamily="18" charset="0"/>
                <a:cs typeface="Times New Roman" pitchFamily="18" charset="0"/>
              </a:rPr>
              <a:t>И ничего — потом.</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00034" y="1234740"/>
            <a:ext cx="8143932"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5200" b="1" i="1"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52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«Если тебе говорят, что уже поздно — то ты потерял не время, а значимость».</a:t>
            </a:r>
            <a:br>
              <a:rPr kumimoji="0" lang="ru-RU" sz="52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7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7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1174891"/>
            <a:ext cx="892971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Увольнение работника за систематическое опоздание работу не предусмотрено Трудовым кодексом (ТК) РФ.</a:t>
            </a:r>
            <a:b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b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В данном случае необходимо применять ст. 81 ТК РФ «Расторжение трудового договора по инициативе работодателя», п. 5 «Неоднократное </a:t>
            </a:r>
            <a:r>
              <a:rPr kumimoji="0" lang="ru-RU" sz="2400" b="1" i="1" u="none" strike="noStrike" cap="none" normalizeH="0" dirty="0" smtClean="0">
                <a:ln>
                  <a:noFill/>
                </a:ln>
                <a:solidFill>
                  <a:schemeClr val="tx1"/>
                </a:solidFill>
                <a:effectLst/>
                <a:latin typeface="Times New Roman" pitchFamily="18" charset="0"/>
                <a:cs typeface="Times New Roman" pitchFamily="18" charset="0"/>
              </a:rPr>
              <a:t>неисполнение работником без уважительных причин трудовых обязанностей, если он имеет дисциплинарное взыскание».</a:t>
            </a:r>
            <a:br>
              <a:rPr kumimoji="0" lang="ru-RU" sz="2400" b="1" i="1" u="none" strike="noStrike" cap="none" normalizeH="0" dirty="0" smtClean="0">
                <a:ln>
                  <a:noFill/>
                </a:ln>
                <a:solidFill>
                  <a:schemeClr val="tx1"/>
                </a:solidFill>
                <a:effectLst/>
                <a:latin typeface="Times New Roman" pitchFamily="18" charset="0"/>
                <a:cs typeface="Times New Roman" pitchFamily="18" charset="0"/>
              </a:rPr>
            </a:br>
            <a:r>
              <a:rPr kumimoji="0" lang="ru-RU" sz="2400" b="1" i="1" u="none" strike="noStrike" cap="none" normalizeH="0" dirty="0" smtClean="0">
                <a:ln>
                  <a:noFill/>
                </a:ln>
                <a:solidFill>
                  <a:schemeClr val="tx1"/>
                </a:solidFill>
                <a:effectLst/>
                <a:latin typeface="Times New Roman" pitchFamily="18" charset="0"/>
                <a:cs typeface="Times New Roman" pitchFamily="18" charset="0"/>
              </a:rPr>
              <a:t>В соответствии со ст. 192 ТК РФ, работодатель имеет право применять следующие виды дисциплинарных взысканий: </a:t>
            </a:r>
            <a:br>
              <a:rPr kumimoji="0" lang="ru-RU" sz="2400" b="1" i="1" u="none" strike="noStrike" cap="none" normalizeH="0" dirty="0" smtClean="0">
                <a:ln>
                  <a:noFill/>
                </a:ln>
                <a:solidFill>
                  <a:schemeClr val="tx1"/>
                </a:solidFill>
                <a:effectLst/>
                <a:latin typeface="Times New Roman" pitchFamily="18" charset="0"/>
                <a:cs typeface="Times New Roman" pitchFamily="18" charset="0"/>
              </a:rPr>
            </a:br>
            <a:r>
              <a:rPr kumimoji="0" lang="ru-RU" sz="2400" b="1" i="1" u="none" strike="noStrike" cap="none" normalizeH="0" dirty="0" smtClean="0">
                <a:ln>
                  <a:noFill/>
                </a:ln>
                <a:solidFill>
                  <a:schemeClr val="tx1"/>
                </a:solidFill>
                <a:effectLst/>
                <a:latin typeface="Times New Roman" pitchFamily="18" charset="0"/>
                <a:cs typeface="Times New Roman" pitchFamily="18" charset="0"/>
              </a:rPr>
              <a:t>1) замечание </a:t>
            </a:r>
            <a:br>
              <a:rPr kumimoji="0" lang="ru-RU" sz="2400" b="1" i="1" u="none" strike="noStrike" cap="none" normalizeH="0" dirty="0" smtClean="0">
                <a:ln>
                  <a:noFill/>
                </a:ln>
                <a:solidFill>
                  <a:schemeClr val="tx1"/>
                </a:solidFill>
                <a:effectLst/>
                <a:latin typeface="Times New Roman" pitchFamily="18" charset="0"/>
                <a:cs typeface="Times New Roman" pitchFamily="18" charset="0"/>
              </a:rPr>
            </a:br>
            <a:r>
              <a:rPr kumimoji="0" lang="ru-RU" sz="2400" b="1" i="1" u="none" strike="noStrike" cap="none" normalizeH="0" dirty="0" smtClean="0">
                <a:ln>
                  <a:noFill/>
                </a:ln>
                <a:solidFill>
                  <a:schemeClr val="tx1"/>
                </a:solidFill>
                <a:effectLst/>
                <a:latin typeface="Times New Roman" pitchFamily="18" charset="0"/>
                <a:cs typeface="Times New Roman" pitchFamily="18" charset="0"/>
              </a:rPr>
              <a:t>2) выговор</a:t>
            </a:r>
            <a:br>
              <a:rPr kumimoji="0" lang="ru-RU" sz="2400" b="1" i="1" u="none" strike="noStrike" cap="none" normalizeH="0" dirty="0" smtClean="0">
                <a:ln>
                  <a:noFill/>
                </a:ln>
                <a:solidFill>
                  <a:schemeClr val="tx1"/>
                </a:solidFill>
                <a:effectLst/>
                <a:latin typeface="Times New Roman" pitchFamily="18" charset="0"/>
                <a:cs typeface="Times New Roman" pitchFamily="18" charset="0"/>
              </a:rPr>
            </a:br>
            <a:r>
              <a:rPr kumimoji="0" lang="ru-RU" sz="2400" b="1" i="1" u="none" strike="noStrike" cap="none" normalizeH="0" dirty="0" smtClean="0">
                <a:ln>
                  <a:noFill/>
                </a:ln>
                <a:solidFill>
                  <a:schemeClr val="tx1"/>
                </a:solidFill>
                <a:effectLst/>
                <a:latin typeface="Times New Roman" pitchFamily="18" charset="0"/>
                <a:cs typeface="Times New Roman" pitchFamily="18" charset="0"/>
              </a:rPr>
              <a:t>3) увольнение по соответствующим основаниям </a:t>
            </a:r>
            <a:br>
              <a:rPr kumimoji="0" lang="ru-RU" sz="2400" b="1" i="1" u="none" strike="noStrike" cap="none" normalizeH="0" dirty="0" smtClean="0">
                <a:ln>
                  <a:noFill/>
                </a:ln>
                <a:solidFill>
                  <a:schemeClr val="tx1"/>
                </a:solidFill>
                <a:effectLst/>
                <a:latin typeface="Times New Roman" pitchFamily="18" charset="0"/>
                <a:cs typeface="Times New Roman" pitchFamily="18" charset="0"/>
              </a:rPr>
            </a:br>
            <a:r>
              <a:rPr kumimoji="0" lang="ru-RU" sz="2400" b="1" i="1" u="none" strike="noStrike" cap="none" normalizeH="0" dirty="0" smtClean="0">
                <a:ln>
                  <a:noFill/>
                </a:ln>
                <a:solidFill>
                  <a:schemeClr val="tx1"/>
                </a:solidFill>
                <a:effectLst/>
                <a:latin typeface="Times New Roman" pitchFamily="18" charset="0"/>
                <a:cs typeface="Times New Roman" pitchFamily="18" charset="0"/>
              </a:rPr>
              <a:t/>
            </a:r>
            <a:br>
              <a:rPr kumimoji="0" lang="ru-RU" sz="2400" b="1" i="1" u="none" strike="noStrike" cap="none" normalizeH="0" dirty="0" smtClean="0">
                <a:ln>
                  <a:noFill/>
                </a:ln>
                <a:solidFill>
                  <a:schemeClr val="tx1"/>
                </a:solidFill>
                <a:effectLst/>
                <a:latin typeface="Times New Roman" pitchFamily="18" charset="0"/>
                <a:cs typeface="Times New Roman" pitchFamily="18" charset="0"/>
              </a:rPr>
            </a:br>
            <a:endParaRPr kumimoji="0" lang="ru-RU" sz="2400" b="1" i="1" u="none" strike="noStrike" cap="none" normalizeH="0" dirty="0" smtClean="0">
              <a:ln>
                <a:noFill/>
              </a:ln>
              <a:solidFill>
                <a:schemeClr val="tx1"/>
              </a:solidFill>
              <a:effectLst/>
              <a:latin typeface="Times New Roman" pitchFamily="18" charset="0"/>
              <a:cs typeface="Times New Roman" pitchFamily="18" charset="0"/>
              <a:hlinkClick r:id="rId2" tooltip="Ответить с цитированием"/>
            </a:endParaRPr>
          </a:p>
        </p:txBody>
      </p:sp>
      <p:sp>
        <p:nvSpPr>
          <p:cNvPr id="30722" name="AutoShape 2" descr="http://forum.klerk.ru/images/misc/progress.gif"/>
          <p:cNvSpPr>
            <a:spLocks noChangeAspect="1" noChangeArrowheads="1"/>
          </p:cNvSpPr>
          <p:nvPr/>
        </p:nvSpPr>
        <p:spPr bwMode="auto">
          <a:xfrm>
            <a:off x="155575" y="34258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23" name="AutoShape 3" descr="Ответить с цитированием">
            <a:hlinkClick r:id="rId2" tooltip="Ответить с цитированием"/>
          </p:cNvPr>
          <p:cNvSpPr>
            <a:spLocks noChangeAspect="1" noChangeArrowheads="1"/>
          </p:cNvSpPr>
          <p:nvPr/>
        </p:nvSpPr>
        <p:spPr bwMode="auto">
          <a:xfrm>
            <a:off x="349250" y="34258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928670"/>
            <a:ext cx="8286808" cy="13542169"/>
          </a:xfrm>
          <a:prstGeom prst="rect">
            <a:avLst/>
          </a:prstGeom>
        </p:spPr>
        <p:txBody>
          <a:bodyPr wrap="square">
            <a:spAutoFit/>
          </a:bodyPr>
          <a:lstStyle/>
          <a:p>
            <a:pPr lvl="0" fontAlgn="base">
              <a:spcBef>
                <a:spcPct val="0"/>
              </a:spcBef>
              <a:spcAft>
                <a:spcPct val="0"/>
              </a:spcAft>
            </a:pPr>
            <a:r>
              <a:rPr lang="ru-RU" sz="2600" b="1" i="1" dirty="0" smtClean="0">
                <a:latin typeface="Times New Roman" pitchFamily="18" charset="0"/>
                <a:cs typeface="Times New Roman" pitchFamily="18" charset="0"/>
              </a:rPr>
              <a:t>Правилами внутреннего трудового распорядка организации обычно предусматривается, начало рабочего дня, что не противоречит ст. ст.100, 189 ТК РФ. Необходимо, что бы сотрудник был ознакомлен под роспись с данными Правилами. </a:t>
            </a:r>
            <a:br>
              <a:rPr lang="ru-RU" sz="2600" b="1" i="1" dirty="0" smtClean="0">
                <a:latin typeface="Times New Roman" pitchFamily="18" charset="0"/>
                <a:cs typeface="Times New Roman" pitchFamily="18" charset="0"/>
              </a:rPr>
            </a:br>
            <a:r>
              <a:rPr lang="ru-RU" sz="2600" b="1" i="1" dirty="0" smtClean="0">
                <a:latin typeface="Times New Roman" pitchFamily="18" charset="0"/>
                <a:cs typeface="Times New Roman" pitchFamily="18" charset="0"/>
              </a:rPr>
              <a:t>В соответствии со ст. 21 ТК РФ, работник обязан, «соблюдать трудовую дисциплину», соответственно должен приходить на работу вовремя. </a:t>
            </a:r>
            <a:br>
              <a:rPr lang="ru-RU" sz="2600" b="1" i="1" dirty="0" smtClean="0">
                <a:latin typeface="Times New Roman" pitchFamily="18" charset="0"/>
                <a:cs typeface="Times New Roman" pitchFamily="18" charset="0"/>
              </a:rPr>
            </a:br>
            <a:r>
              <a:rPr lang="ru-RU" sz="2600" b="1" i="1" dirty="0" smtClean="0">
                <a:latin typeface="Times New Roman" pitchFamily="18" charset="0"/>
                <a:cs typeface="Times New Roman" pitchFamily="18" charset="0"/>
              </a:rPr>
              <a:t/>
            </a:r>
            <a:br>
              <a:rPr lang="ru-RU" sz="2600" b="1" i="1" dirty="0" smtClean="0">
                <a:latin typeface="Times New Roman" pitchFamily="18" charset="0"/>
                <a:cs typeface="Times New Roman" pitchFamily="18" charset="0"/>
              </a:rPr>
            </a:br>
            <a:r>
              <a:rPr lang="ru-RU" sz="2600" b="1" i="1" dirty="0" smtClean="0">
                <a:latin typeface="Times New Roman" pitchFamily="18" charset="0"/>
                <a:cs typeface="Times New Roman" pitchFamily="18" charset="0"/>
              </a:rPr>
              <a:t>Следовательно, за опоздание на работу, работодатель имеет право, наложить дисциплинарное взыскание. Право выбора дисциплинарного взыскания принадлежит работодателю. </a:t>
            </a:r>
            <a:r>
              <a:rPr lang="ru-RU" sz="26800" b="1" i="1" dirty="0" smtClean="0">
                <a:latin typeface="Times New Roman" pitchFamily="18" charset="0"/>
                <a:cs typeface="Times New Roman" pitchFamily="18" charset="0"/>
              </a:rPr>
              <a:t/>
            </a:r>
            <a:br>
              <a:rPr lang="ru-RU" sz="26800" b="1" i="1" dirty="0" smtClean="0">
                <a:latin typeface="Times New Roman" pitchFamily="18" charset="0"/>
                <a:cs typeface="Times New Roman" pitchFamily="18" charset="0"/>
              </a:rPr>
            </a:br>
            <a:r>
              <a:rPr lang="ru-RU" sz="26800" b="1" i="1" dirty="0" smtClean="0">
                <a:latin typeface="Times New Roman" pitchFamily="18" charset="0"/>
                <a:cs typeface="Times New Roman" pitchFamily="18" charset="0"/>
              </a:rPr>
              <a:t/>
            </a:r>
            <a:br>
              <a:rPr lang="ru-RU" sz="26800" b="1" i="1" dirty="0" smtClean="0">
                <a:latin typeface="Times New Roman" pitchFamily="18" charset="0"/>
                <a:cs typeface="Times New Roman" pitchFamily="18" charset="0"/>
              </a:rPr>
            </a:br>
            <a:endParaRPr lang="ru-RU" sz="26800" b="1" i="1" dirty="0" smtClean="0">
              <a:latin typeface="Times New Roman" pitchFamily="18" charset="0"/>
              <a:cs typeface="Times New Roman" pitchFamily="18" charset="0"/>
              <a:hlinkClick r:id="rId2" tooltip="Ответить с цитированием"/>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285860"/>
            <a:ext cx="8358246" cy="5863144"/>
          </a:xfrm>
          <a:prstGeom prst="rect">
            <a:avLst/>
          </a:prstGeom>
        </p:spPr>
        <p:txBody>
          <a:bodyPr wrap="square">
            <a:spAutoFit/>
          </a:bodyPr>
          <a:lstStyle/>
          <a:p>
            <a:r>
              <a:rPr lang="ru-RU" sz="2500" b="1" i="1" dirty="0" smtClean="0">
                <a:latin typeface="Times New Roman" pitchFamily="18" charset="0"/>
                <a:cs typeface="Times New Roman" pitchFamily="18" charset="0"/>
              </a:rPr>
              <a:t>При применении дисциплинарного взыскания надо учесть, что до применения дисциплинарного взыскания работодатель должен затребовать от работника письменное объяснение, если по истечении двух рабочих дней указанное объяснение работником не представлено, то составляется соответствующий акт. </a:t>
            </a:r>
            <a:br>
              <a:rPr lang="ru-RU" sz="2500" b="1" i="1" dirty="0" smtClean="0">
                <a:latin typeface="Times New Roman" pitchFamily="18" charset="0"/>
                <a:cs typeface="Times New Roman" pitchFamily="18" charset="0"/>
              </a:rPr>
            </a:br>
            <a:r>
              <a:rPr lang="ru-RU" sz="2500" b="1" i="1" dirty="0" smtClean="0">
                <a:latin typeface="Times New Roman" pitchFamily="18" charset="0"/>
                <a:cs typeface="Times New Roman" pitchFamily="18" charset="0"/>
              </a:rPr>
              <a:t>Дисциплинарное взыскание применяется не позднее одного месяца со дня обнаружения проступка. </a:t>
            </a:r>
            <a:br>
              <a:rPr lang="ru-RU" sz="2500" b="1" i="1" dirty="0" smtClean="0">
                <a:latin typeface="Times New Roman" pitchFamily="18" charset="0"/>
                <a:cs typeface="Times New Roman" pitchFamily="18" charset="0"/>
              </a:rPr>
            </a:br>
            <a:r>
              <a:rPr lang="ru-RU" sz="2500" b="1" i="1" dirty="0" smtClean="0">
                <a:latin typeface="Times New Roman" pitchFamily="18" charset="0"/>
                <a:cs typeface="Times New Roman" pitchFamily="18" charset="0"/>
              </a:rPr>
              <a:t>Приказ работодателя о применении дисциплинарного взыскания объявляется работнику под роспись в течение 3-х рабочих дней с момента его издания. </a:t>
            </a:r>
            <a:br>
              <a:rPr lang="ru-RU" sz="2500" b="1" i="1" dirty="0" smtClean="0">
                <a:latin typeface="Times New Roman" pitchFamily="18" charset="0"/>
                <a:cs typeface="Times New Roman" pitchFamily="18" charset="0"/>
              </a:rPr>
            </a:br>
            <a:r>
              <a:rPr lang="ru-RU" sz="2500" b="1" i="1" dirty="0" smtClean="0">
                <a:latin typeface="Times New Roman" pitchFamily="18" charset="0"/>
                <a:cs typeface="Times New Roman" pitchFamily="18" charset="0"/>
              </a:rPr>
              <a:t>Дисциплинарное взыскание может быть обжаловано работником. </a:t>
            </a:r>
            <a:br>
              <a:rPr lang="ru-RU" sz="2500" b="1" i="1" dirty="0" smtClean="0">
                <a:latin typeface="Times New Roman" pitchFamily="18" charset="0"/>
                <a:cs typeface="Times New Roman" pitchFamily="18" charset="0"/>
              </a:rPr>
            </a:br>
            <a:r>
              <a:rPr lang="ru-RU" sz="2500" b="1" i="1" dirty="0" smtClean="0">
                <a:latin typeface="Times New Roman" pitchFamily="18" charset="0"/>
                <a:cs typeface="Times New Roman" pitchFamily="18" charset="0"/>
              </a:rPr>
              <a:t/>
            </a:r>
            <a:br>
              <a:rPr lang="ru-RU" sz="2500" b="1" i="1" dirty="0" smtClean="0">
                <a:latin typeface="Times New Roman" pitchFamily="18" charset="0"/>
                <a:cs typeface="Times New Roman" pitchFamily="18" charset="0"/>
              </a:rPr>
            </a:br>
            <a:endParaRPr lang="ru-RU" sz="25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857232"/>
            <a:ext cx="8858280" cy="5693866"/>
          </a:xfrm>
          <a:prstGeom prst="rect">
            <a:avLst/>
          </a:prstGeom>
        </p:spPr>
        <p:txBody>
          <a:bodyPr wrap="square">
            <a:spAutoFit/>
          </a:bodyPr>
          <a:lstStyle/>
          <a:p>
            <a:r>
              <a:rPr lang="ru-RU" sz="2600" b="1" i="1" dirty="0" smtClean="0">
                <a:latin typeface="Times New Roman" pitchFamily="18" charset="0"/>
                <a:cs typeface="Times New Roman" pitchFamily="18" charset="0"/>
              </a:rPr>
              <a:t>Работодатель НЕ ВПРАВЕ, применять иные, (чем те, которые указанны в ст. 192 ТК РФ) меры дисциплинарного взыскания!!! Нельзя объявить строгий выговор, оштрафовать за опоздание … и т.д., так как это ухудшает положение работника (ст.ст. 8, 9 ТК РФ). Но размер премии провинившегося работника можно уменьшить. </a:t>
            </a:r>
            <a:br>
              <a:rPr lang="ru-RU" sz="2600" b="1" i="1" dirty="0" smtClean="0">
                <a:latin typeface="Times New Roman" pitchFamily="18" charset="0"/>
                <a:cs typeface="Times New Roman" pitchFamily="18" charset="0"/>
              </a:rPr>
            </a:br>
            <a:r>
              <a:rPr lang="ru-RU" sz="2600" b="1" i="1" dirty="0" smtClean="0">
                <a:latin typeface="Times New Roman" pitchFamily="18" charset="0"/>
                <a:cs typeface="Times New Roman" pitchFamily="18" charset="0"/>
              </a:rPr>
              <a:t/>
            </a:r>
            <a:br>
              <a:rPr lang="ru-RU" sz="2600" b="1" i="1" dirty="0" smtClean="0">
                <a:latin typeface="Times New Roman" pitchFamily="18" charset="0"/>
                <a:cs typeface="Times New Roman" pitchFamily="18" charset="0"/>
              </a:rPr>
            </a:br>
            <a:r>
              <a:rPr lang="ru-RU" sz="2600" b="1" i="1" dirty="0" smtClean="0">
                <a:latin typeface="Times New Roman" pitchFamily="18" charset="0"/>
                <a:cs typeface="Times New Roman" pitchFamily="18" charset="0"/>
              </a:rPr>
              <a:t>Увольняя работника по п. 5 ст. 81 ТК РФ, необходимо, что бы на работника было наложено дисциплинарное взыскание и на момент повторного неисполнения им без уважительных причин трудовых обязанностей оно не снято и не погашено (п.п. 33-35 Постановление Пленума Верховного суда РФ № 2 от 17.03.2004 г.)</a:t>
            </a:r>
            <a:r>
              <a:rPr lang="ru-RU" sz="2600" b="1" i="1" dirty="0" smtClean="0">
                <a:latin typeface="Times New Roman" pitchFamily="18" charset="0"/>
                <a:cs typeface="Times New Roman" pitchFamily="18" charset="0"/>
                <a:hlinkClick r:id="rId2" tooltip="Ответить с цитированием"/>
              </a:rPr>
              <a:t>. </a:t>
            </a:r>
            <a:endParaRPr lang="ru-RU" sz="26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071546"/>
            <a:ext cx="7643866" cy="5016758"/>
          </a:xfrm>
          <a:prstGeom prst="rect">
            <a:avLst/>
          </a:prstGeom>
        </p:spPr>
        <p:txBody>
          <a:bodyPr wrap="square">
            <a:spAutoFit/>
          </a:bodyPr>
          <a:lstStyle/>
          <a:p>
            <a:r>
              <a:rPr lang="ru-RU" sz="3200" b="1" i="1" dirty="0" smtClean="0"/>
              <a:t>«Если человек испортил мнение о себе, второй раз ему поверить трудно, но очень хочется, сначала… Проходит время и всё меняется, даже если человеку и хочется, чтоб ты ему поверил, в тебе уже всё поменялось… И в жизни тоже… Делайте всё вовремя, не опаздывайте… Только тогда есть шанс что-то исправить»…</a:t>
            </a:r>
            <a:endParaRPr lang="ru-RU"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642918"/>
            <a:ext cx="8143932" cy="6740307"/>
          </a:xfrm>
          <a:prstGeom prst="rect">
            <a:avLst/>
          </a:prstGeom>
        </p:spPr>
        <p:txBody>
          <a:bodyPr wrap="square">
            <a:spAutoFit/>
          </a:bodyPr>
          <a:lstStyle/>
          <a:p>
            <a:r>
              <a:rPr lang="ru-RU" sz="5400" b="1" i="1" dirty="0" smtClean="0"/>
              <a:t>«Не люблю постоянно опаздывающих людей… </a:t>
            </a:r>
            <a:br>
              <a:rPr lang="ru-RU" sz="5400" b="1" i="1" dirty="0" smtClean="0"/>
            </a:br>
            <a:r>
              <a:rPr lang="ru-RU" sz="5400" b="1" i="1" dirty="0" smtClean="0"/>
              <a:t>Если хочешь показать человеку, как ты его не уважаешь, опоздай».</a:t>
            </a:r>
            <a:br>
              <a:rPr lang="ru-RU" sz="5400" b="1" i="1" dirty="0" smtClean="0"/>
            </a:br>
            <a:endParaRPr lang="ru-RU" sz="5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404</Words>
  <Application>Microsoft Office PowerPoint</Application>
  <PresentationFormat>Экран (4:3)</PresentationFormat>
  <Paragraphs>59</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Irina</dc:creator>
  <cp:lastModifiedBy>Irina</cp:lastModifiedBy>
  <cp:revision>13</cp:revision>
  <dcterms:created xsi:type="dcterms:W3CDTF">2014-11-02T10:19:12Z</dcterms:created>
  <dcterms:modified xsi:type="dcterms:W3CDTF">2014-11-02T13:43:12Z</dcterms:modified>
</cp:coreProperties>
</file>