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72" r:id="rId11"/>
    <p:sldId id="271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675BA-379F-4BFF-8E0B-9142B419ADCC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419D4-6FD5-4A8F-B4FB-B0BC1EA3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9D4-6FD5-4A8F-B4FB-B0BC1EA37FE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46789A-5454-469F-84D2-C9C4B84A42FA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5426-4BC9-4DE5-8E41-9E2B30F2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at.ru/index.shtml?58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at.ru/index.shtml?584" TargetMode="External"/><Relationship Id="rId2" Type="http://schemas.openxmlformats.org/officeDocument/2006/relationships/hyperlink" Target="http://www.antat.ru/index.shtml?49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kazan.ru/wiki/index.php?title=%D0%9A%D0%B0%D0%B7%D0%B0%D0%BD%D1%81%D0%BA%D0%B8%D0%B9_%D1%83%D0%BD%D0%B8%D0%B2%D0%B5%D1%80%D1%81%D0%B8%D1%82%D0%B5%D1%82&amp;action=edit&amp;redlink=1" TargetMode="External"/><Relationship Id="rId2" Type="http://schemas.openxmlformats.org/officeDocument/2006/relationships/hyperlink" Target="http://www.rukazan.ru/wiki/%D0%90%D1%80%D0%B1%D1%83%D0%B7%D0%BE%D0%B2_%D0%90%D0%BB%D0%B5%D0%BA%D1%81%D0%B0%D0%BD%D0%B4%D1%80_%D0%95%D1%80%D0%BC%D0%B8%D0%BD%D0%B8%D0%BD%D0%B3%D0%B5%D0%BB%D1%8C%D0%B4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rukazan.ru/wiki/index.php?title=%D0%9A%D0%A5%D0%A2%D0%98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30_%D1%8F%D0%BD%D0%B2%D0%B0%D1%80%D1%8F" TargetMode="External"/><Relationship Id="rId13" Type="http://schemas.openxmlformats.org/officeDocument/2006/relationships/hyperlink" Target="http://ru.wikipedia.org/wiki/%D0%9A%D1%83%D1%80%D1%87%D0%B0%D1%82%D0%BE%D0%B2,_%D0%98%D0%B3%D0%BE%D1%80%D1%8C_%D0%92%D0%B0%D1%81%D0%B8%D0%BB%D1%8C%D0%B5%D0%B2%D0%B8%D1%87" TargetMode="External"/><Relationship Id="rId18" Type="http://schemas.openxmlformats.org/officeDocument/2006/relationships/hyperlink" Target="http://ru.wikipedia.org/wiki/12_%D0%B8%D1%8E%D0%BB%D1%8F" TargetMode="External"/><Relationship Id="rId3" Type="http://schemas.openxmlformats.org/officeDocument/2006/relationships/hyperlink" Target="http://ru.wikipedia.org/wiki/1926_%D0%B3%D0%BE%D0%B4" TargetMode="External"/><Relationship Id="rId21" Type="http://schemas.openxmlformats.org/officeDocument/2006/relationships/image" Target="../media/image6.jpeg"/><Relationship Id="rId7" Type="http://schemas.openxmlformats.org/officeDocument/2006/relationships/hyperlink" Target="http://ru.wikipedia.org/wiki/1933_%D0%B3%D0%BE%D0%B4" TargetMode="External"/><Relationship Id="rId12" Type="http://schemas.openxmlformats.org/officeDocument/2006/relationships/hyperlink" Target="http://ru.wikipedia.org/wiki/%D0%90%D1%80%D0%B7%D0%B0%D0%BC%D0%B0%D1%81-16" TargetMode="External"/><Relationship Id="rId17" Type="http://schemas.openxmlformats.org/officeDocument/2006/relationships/hyperlink" Target="http://ru.wikipedia.org/wiki/1970_%D0%B3%D0%BE%D0%B4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ru.wikipedia.org/wiki/23_%D0%B8%D1%8E%D0%BD%D1%8F" TargetMode="External"/><Relationship Id="rId20" Type="http://schemas.openxmlformats.org/officeDocument/2006/relationships/hyperlink" Target="http://ru.wikipedia.org/wiki/1941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B%D0%B5%D0%BD%D0%B8%D0%BD%D0%B3%D1%80%D0%B0%D0%B4" TargetMode="External"/><Relationship Id="rId11" Type="http://schemas.openxmlformats.org/officeDocument/2006/relationships/hyperlink" Target="http://ru.wikipedia.org/wiki/%D0%90%D1%82%D0%BE%D0%BC%D0%BD%D0%B0%D1%8F_%D0%B1%D0%BE%D0%BC%D0%B1%D0%B0" TargetMode="External"/><Relationship Id="rId5" Type="http://schemas.openxmlformats.org/officeDocument/2006/relationships/hyperlink" Target="http://ru.wikipedia.org/wiki/1931_%D0%B3%D0%BE%D0%B4" TargetMode="External"/><Relationship Id="rId15" Type="http://schemas.openxmlformats.org/officeDocument/2006/relationships/hyperlink" Target="http://ru.wikipedia.org/wiki/%D0%93%D0%BE%D1%81%D1%83%D0%B4%D0%B0%D1%80%D1%81%D1%82%D0%B2%D0%B5%D0%BD%D0%BD%D1%8B%D0%B9_%D1%80%D0%B5%D0%B5%D1%81%D1%82%D1%80_%D0%BD%D0%B0%D1%83%D1%87%D0%BD%D1%8B%D1%85_%D0%BE%D1%82%D0%BA%D1%80%D1%8B%D1%82%D0%B8%D0%B9_%D0%A1%D0%A1%D0%A1%D0%A0" TargetMode="External"/><Relationship Id="rId10" Type="http://schemas.openxmlformats.org/officeDocument/2006/relationships/hyperlink" Target="http://ru.wikipedia.org/wiki/%D0%A4%D0%B8%D0%B7%D0%B8%D1%87%D0%B5%D1%81%D0%BA%D0%B8%D0%B9_%D0%B8%D0%BD%D1%81%D1%82%D0%B8%D1%82%D1%83%D1%82_%D0%90%D0%9D_%D0%A1%D0%A1%D0%A1%D0%A0" TargetMode="External"/><Relationship Id="rId19" Type="http://schemas.openxmlformats.org/officeDocument/2006/relationships/hyperlink" Target="http://ru.wikipedia.org/wiki/1944_%D0%B3%D0%BE%D0%B4" TargetMode="External"/><Relationship Id="rId4" Type="http://schemas.openxmlformats.org/officeDocument/2006/relationships/hyperlink" Target="http://ru.wikipedia.org/wiki/%D0%9A%D0%B0%D0%B7%D0%B0%D0%BD%D1%81%D0%BA%D0%B8%D0%B9_%D0%B3%D0%BE%D1%81%D1%83%D0%B4%D0%B0%D1%80%D1%81%D1%82%D0%B2%D0%B5%D0%BD%D0%BD%D1%8B%D0%B9_%D1%83%D0%BD%D0%B8%D0%B2%D0%B5%D1%80%D1%81%D0%B8%D1%82%D0%B5%D1%82" TargetMode="External"/><Relationship Id="rId9" Type="http://schemas.openxmlformats.org/officeDocument/2006/relationships/hyperlink" Target="http://ru.wikipedia.org/wiki/1945_%D0%B3%D0%BE%D0%B4" TargetMode="External"/><Relationship Id="rId14" Type="http://schemas.openxmlformats.org/officeDocument/2006/relationships/hyperlink" Target="http://ru.wikipedia.org/wiki/%D0%9B%D0%98%D0%9F%D0%90%D0%9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ru.wikipedia.org/wiki/1969" TargetMode="External"/><Relationship Id="rId7" Type="http://schemas.openxmlformats.org/officeDocument/2006/relationships/hyperlink" Target="http://ru.wikipedia.org/wiki/1978" TargetMode="External"/><Relationship Id="rId2" Type="http://schemas.openxmlformats.org/officeDocument/2006/relationships/hyperlink" Target="http://ru.wikipedia.org/wiki/%D0%93%D0%B5%D1%80%D0%BE%D0%B9_%D0%A1%D0%BE%D1%86%D0%B8%D0%B0%D0%BB%D0%B8%D1%81%D1%82%D0%B8%D1%87%D0%B5%D1%81%D0%BA%D0%BE%D0%B3%D0%BE_%D0%A2%D1%80%D1%83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51" TargetMode="External"/><Relationship Id="rId5" Type="http://schemas.openxmlformats.org/officeDocument/2006/relationships/hyperlink" Target="http://ru.wikipedia.org/wiki/1949" TargetMode="External"/><Relationship Id="rId4" Type="http://schemas.openxmlformats.org/officeDocument/2006/relationships/hyperlink" Target="http://ru.wikipedia.org/wiki/192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Академия наук </a:t>
            </a:r>
            <a:br>
              <a:rPr lang="ru-RU" dirty="0" smtClean="0"/>
            </a:br>
            <a:r>
              <a:rPr lang="ru-RU" dirty="0" smtClean="0"/>
              <a:t>Республики Татарстан</a:t>
            </a:r>
            <a:endParaRPr lang="ru-RU" dirty="0"/>
          </a:p>
        </p:txBody>
      </p:sp>
      <p:pic>
        <p:nvPicPr>
          <p:cNvPr id="5" name="Содержимое 3" descr="embLAN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928934"/>
            <a:ext cx="3285458" cy="32696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Президент Академии наук Татарстана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Мазгаров</a:t>
            </a:r>
            <a:r>
              <a:rPr lang="ru-RU" dirty="0" smtClean="0"/>
              <a:t> </a:t>
            </a:r>
            <a:r>
              <a:rPr lang="ru-RU" dirty="0" err="1" smtClean="0"/>
              <a:t>Ахмет</a:t>
            </a:r>
            <a:r>
              <a:rPr lang="ru-RU" dirty="0" smtClean="0"/>
              <a:t> </a:t>
            </a:r>
            <a:r>
              <a:rPr lang="ru-RU" dirty="0" err="1" smtClean="0"/>
              <a:t>Мазгарович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2928958" cy="5572164"/>
          </a:xfrm>
        </p:spPr>
        <p:txBody>
          <a:bodyPr>
            <a:normAutofit fontScale="70000" lnSpcReduction="20000"/>
          </a:bodyPr>
          <a:lstStyle/>
          <a:p>
            <a:r>
              <a:rPr lang="ru-RU" sz="2200" dirty="0" smtClean="0"/>
              <a:t>Доктор технических наук (1984), профессор (1990), заслуженный химик Республики Татарстан (1990), академик АН РТ (1991), Лауреат Государственной премии РТ в области науки и техники (1998), академик Международной академии естественных наук исламских стран (2002), Лауреат премии Правительства РФ по науке и технике (2005). Директор Волжского научно-исследовательского института углеводородного сырья. Член редколлегии журнала "Нефтехимия", заместитель Председателя Научного Совета по химии и технологии органических соединений серы, член Научного Совета РАН по нефтехимии, член экспертного Совета по проблемам нефтепереработки при Минэнерго России. </a:t>
            </a:r>
            <a:br>
              <a:rPr lang="ru-RU" sz="2200" dirty="0" smtClean="0"/>
            </a:br>
            <a:endParaRPr lang="ru-RU" sz="2200" dirty="0" smtClean="0"/>
          </a:p>
          <a:p>
            <a:endParaRPr lang="ru-RU" dirty="0"/>
          </a:p>
        </p:txBody>
      </p:sp>
      <p:pic>
        <p:nvPicPr>
          <p:cNvPr id="11" name="Рисунок 10" descr="MazgarovAM1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642918"/>
            <a:ext cx="2928958" cy="4054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pic>
        <p:nvPicPr>
          <p:cNvPr id="4" name="Содержимое 3" descr="chleniakadw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3429000"/>
            <a:ext cx="8929718" cy="2960547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1500174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Ученые республики работают по 84 программам и 160 темам. Помимо плановых НИР под руководством членов Академии выполняются хоздоговорные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в составе Академии наук Республики Татарстан - 35 действительных членов, 75 членов-корреспондентов и 30 почетных, 9 иностранных членов. АН РТ организована по научно-отраслевому и территориальному принципам и имеет в своем составе </a:t>
            </a:r>
            <a:r>
              <a:rPr lang="ru-RU" dirty="0" smtClean="0">
                <a:hlinkClick r:id="rId2"/>
              </a:rPr>
              <a:t>7 отделений</a:t>
            </a:r>
            <a:r>
              <a:rPr lang="ru-RU" dirty="0" smtClean="0"/>
              <a:t> по направлениям наук, а также Ульяновское региональное отделение, функционирующее на территории Ульяновской области РФ.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 Отделение гуманитарных наук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 Отделение социально-экономических и правовых наук</a:t>
            </a:r>
          </a:p>
          <a:p>
            <a:pPr>
              <a:buNone/>
            </a:pPr>
            <a:r>
              <a:rPr lang="ru-RU" b="1" dirty="0" smtClean="0"/>
              <a:t>3. Отделение медицинских и биологических наук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 Отделение сельскохозяйственных наук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5. Отделение математики, механики и машиноведения</a:t>
            </a:r>
          </a:p>
          <a:p>
            <a:pPr>
              <a:buNone/>
            </a:pPr>
            <a:r>
              <a:rPr lang="ru-RU" b="1" dirty="0" smtClean="0"/>
              <a:t>6. Отделение физики, энергетики и наук о Земле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7. Отделение химии и химической технологии</a:t>
            </a:r>
          </a:p>
          <a:p>
            <a:pPr>
              <a:buNone/>
            </a:pPr>
            <a:r>
              <a:rPr lang="ru-RU" b="1" dirty="0" smtClean="0"/>
              <a:t>8. Ульяновское региональное отделение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структуру АН РТ входят 6 научно-исследовательских институтов и  4 научных центра, созданных совместно с рядом государственных вузов и академических институтов РАН, а также Дом ученых. В составе АН РТ функционирует издательство «</a:t>
            </a:r>
            <a:r>
              <a:rPr lang="ru-RU" dirty="0" err="1" smtClean="0"/>
              <a:t>Фән</a:t>
            </a:r>
            <a:r>
              <a:rPr lang="ru-RU" dirty="0" smtClean="0"/>
              <a:t>» («Наука»).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Научно-исследовательские институты АН РТ</a:t>
            </a:r>
            <a:endParaRPr lang="ru-RU" dirty="0" smtClean="0"/>
          </a:p>
          <a:p>
            <a:r>
              <a:rPr lang="ru-RU" dirty="0" smtClean="0"/>
              <a:t>Институт языка, литературы и искусства им. Г.Ибрагимова</a:t>
            </a:r>
          </a:p>
          <a:p>
            <a:r>
              <a:rPr lang="ru-RU" dirty="0" smtClean="0"/>
              <a:t>Институт истории им. </a:t>
            </a:r>
            <a:r>
              <a:rPr lang="ru-RU" dirty="0" err="1" smtClean="0"/>
              <a:t>Ш.Марджани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Институт Татарской энциклопедии</a:t>
            </a:r>
          </a:p>
          <a:p>
            <a:r>
              <a:rPr lang="ru-RU" dirty="0" smtClean="0"/>
              <a:t>Институт проблем экологии и </a:t>
            </a:r>
            <a:r>
              <a:rPr lang="ru-RU" dirty="0" err="1" smtClean="0"/>
              <a:t>недропользования</a:t>
            </a:r>
            <a:endParaRPr lang="ru-RU" dirty="0" smtClean="0"/>
          </a:p>
          <a:p>
            <a:r>
              <a:rPr lang="ru-RU" dirty="0" smtClean="0"/>
              <a:t>Институт информатики</a:t>
            </a:r>
          </a:p>
          <a:p>
            <a:r>
              <a:rPr lang="ru-RU" dirty="0" smtClean="0"/>
              <a:t>Научно-исследовательский институт «Прикладная семиотика»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Научно-исследовательские центры и лаборатории, финансируемые АН РТ</a:t>
            </a:r>
            <a:endParaRPr lang="ru-RU" dirty="0" smtClean="0"/>
          </a:p>
          <a:p>
            <a:r>
              <a:rPr lang="ru-RU" dirty="0" smtClean="0"/>
              <a:t>Научный центр перспективных экономических исследований</a:t>
            </a:r>
          </a:p>
          <a:p>
            <a:r>
              <a:rPr lang="ru-RU" dirty="0" smtClean="0"/>
              <a:t>Научный центр гравитационно-волновых исследований "</a:t>
            </a:r>
            <a:r>
              <a:rPr lang="ru-RU" dirty="0" err="1" smtClean="0"/>
              <a:t>Дулкын</a:t>
            </a:r>
            <a:r>
              <a:rPr lang="ru-RU" dirty="0" smtClean="0"/>
              <a:t>"</a:t>
            </a:r>
          </a:p>
          <a:p>
            <a:r>
              <a:rPr lang="ru-RU" dirty="0" smtClean="0"/>
              <a:t>Лаборатория "</a:t>
            </a:r>
            <a:r>
              <a:rPr lang="ru-RU" dirty="0" err="1" smtClean="0"/>
              <a:t>Фотоупругость</a:t>
            </a:r>
            <a:r>
              <a:rPr lang="ru-RU" dirty="0" smtClean="0"/>
              <a:t>"</a:t>
            </a:r>
          </a:p>
          <a:p>
            <a:r>
              <a:rPr lang="ru-RU" dirty="0" smtClean="0"/>
              <a:t>Лаборатория "Астрофизика"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усиления интегрирующей и координирующей роли при </a:t>
            </a:r>
            <a:r>
              <a:rPr lang="ru-RU" dirty="0" smtClean="0">
                <a:hlinkClick r:id="rId2"/>
              </a:rPr>
              <a:t>Президиуме</a:t>
            </a:r>
            <a:r>
              <a:rPr lang="ru-RU" dirty="0" smtClean="0"/>
              <a:t> и </a:t>
            </a:r>
            <a:r>
              <a:rPr lang="ru-RU" dirty="0" smtClean="0">
                <a:hlinkClick r:id="rId3"/>
              </a:rPr>
              <a:t>Отделениях</a:t>
            </a:r>
            <a:r>
              <a:rPr lang="ru-RU" dirty="0" smtClean="0"/>
              <a:t> АН РТ организовано 35 научных советов. При Президиуме Академии созданы межотраслевые научные советы по проблемам экологии, по интеграции технической и медицинской науки, по проблемам безопасности населения и территорий.</a:t>
            </a:r>
          </a:p>
          <a:p>
            <a:r>
              <a:rPr lang="ru-RU" dirty="0" smtClean="0"/>
              <a:t>АН РТ, выполняя функцию координатора научных исследований в республике, совместно с вузовскими и отраслевыми научными учреждениями организует на конкурсной основе фундаментальные и прикладные исследования в рамках собственных планов НИР и республиканских проектов по развитию приоритетных направлений науки в Республике Татарстан.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Академия наук Республики Татарстан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Татарстан всегда славился высоким уровнем развития академической, вузовской и отраслевой науки. Вот уже два столетия его столица </a:t>
            </a:r>
            <a:r>
              <a:rPr lang="ru-RU" dirty="0" smtClean="0">
                <a:solidFill>
                  <a:srgbClr val="FF0000"/>
                </a:solidFill>
              </a:rPr>
              <a:t>Казань</a:t>
            </a:r>
            <a:r>
              <a:rPr lang="ru-RU" dirty="0" smtClean="0"/>
              <a:t> является одним из ведущих научных центров Восточной Европы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0_5713_9e4e54a5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500438"/>
            <a:ext cx="3714744" cy="2781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Академия наук Республики Татарстан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572560" cy="4572032"/>
          </a:xfrm>
        </p:spPr>
        <p:txBody>
          <a:bodyPr/>
          <a:lstStyle/>
          <a:p>
            <a:r>
              <a:rPr lang="ru-RU" dirty="0" smtClean="0"/>
              <a:t>В истории мировой науки золотыми буквами вписаны имена и открытия казанских ученых Н.Лобачевского, Н.Зинина, А.Бутлерова, А.Арбузова, В.Энгельгардта, К.Фукса, </a:t>
            </a:r>
            <a:r>
              <a:rPr lang="ru-RU" dirty="0" err="1" smtClean="0"/>
              <a:t>А.Бодуэна</a:t>
            </a:r>
            <a:r>
              <a:rPr lang="ru-RU" dirty="0" smtClean="0"/>
              <a:t> де </a:t>
            </a:r>
            <a:r>
              <a:rPr lang="ru-RU" dirty="0" err="1" smtClean="0"/>
              <a:t>Куртене</a:t>
            </a:r>
            <a:r>
              <a:rPr lang="ru-RU" dirty="0" smtClean="0"/>
              <a:t>, В.Радлова, </a:t>
            </a:r>
            <a:r>
              <a:rPr lang="ru-RU" dirty="0" err="1" smtClean="0"/>
              <a:t>Ш.Марджани</a:t>
            </a:r>
            <a:r>
              <a:rPr lang="ru-RU" dirty="0" smtClean="0"/>
              <a:t>, </a:t>
            </a:r>
            <a:r>
              <a:rPr lang="ru-RU" dirty="0" err="1" smtClean="0"/>
              <a:t>К.Насыри</a:t>
            </a:r>
            <a:r>
              <a:rPr lang="ru-RU" dirty="0" smtClean="0"/>
              <a:t> и других. Благодаря их значительному вкладу, Казань уже в 1917 году считалась третьим по значимости (после Москвы и Петербурга) научным центром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56528" cy="483091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советское время наши ученые подтвердили этот высокий статус, сформировав мощную исследовательскую базу по многим отраслям знания. Неслучайно в годы войны именно </a:t>
            </a:r>
            <a:r>
              <a:rPr lang="ru-RU" dirty="0" smtClean="0">
                <a:solidFill>
                  <a:srgbClr val="FF0000"/>
                </a:solidFill>
              </a:rPr>
              <a:t>в Казань </a:t>
            </a:r>
            <a:r>
              <a:rPr lang="ru-RU" dirty="0" smtClean="0"/>
              <a:t>была эвакуирована Академия наук СССР, которая успешно работала на благо страны, несмотря на непростые военные условия. </a:t>
            </a:r>
            <a:r>
              <a:rPr lang="ru-RU" dirty="0" smtClean="0">
                <a:solidFill>
                  <a:srgbClr val="FF0000"/>
                </a:solidFill>
              </a:rPr>
              <a:t>1945</a:t>
            </a:r>
            <a:r>
              <a:rPr lang="ru-RU" dirty="0" smtClean="0"/>
              <a:t> год, ознаменовавшийся учреждением Казанского филиала АН ССР, стал стартом в создании множества отраслевых научных учреждений, обслуживающих огромный военно-промышленный комплекс страны, аэрокосмическое и машиностроительное производства.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Вся страна узнала имена крупных ученых </a:t>
            </a:r>
            <a:r>
              <a:rPr lang="ru-RU" dirty="0" err="1" smtClean="0"/>
              <a:t>Е.Завойского</a:t>
            </a:r>
            <a:r>
              <a:rPr lang="ru-RU" dirty="0" smtClean="0"/>
              <a:t>, Б.Арбузова, </a:t>
            </a:r>
            <a:r>
              <a:rPr lang="ru-RU" dirty="0" err="1" smtClean="0"/>
              <a:t>Г.Камай</a:t>
            </a:r>
            <a:r>
              <a:rPr lang="ru-RU" dirty="0" smtClean="0"/>
              <a:t>, </a:t>
            </a:r>
            <a:r>
              <a:rPr lang="ru-RU" dirty="0" err="1" smtClean="0"/>
              <a:t>Х.Муштари</a:t>
            </a:r>
            <a:r>
              <a:rPr lang="ru-RU" dirty="0" smtClean="0"/>
              <a:t>, Р.Сагдеева, К.Валиева, </a:t>
            </a:r>
            <a:r>
              <a:rPr lang="ru-RU" dirty="0" err="1" smtClean="0"/>
              <a:t>П.Кирпичникова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Большую роль в развитии гуманитарных наук сыграли </a:t>
            </a:r>
            <a:r>
              <a:rPr lang="ru-RU" dirty="0" err="1" smtClean="0"/>
              <a:t>Г.Рахим</a:t>
            </a:r>
            <a:r>
              <a:rPr lang="ru-RU" dirty="0" smtClean="0"/>
              <a:t>, </a:t>
            </a:r>
            <a:r>
              <a:rPr lang="ru-RU" dirty="0" err="1" smtClean="0"/>
              <a:t>Г.Сагди</a:t>
            </a:r>
            <a:r>
              <a:rPr lang="ru-RU" dirty="0" smtClean="0"/>
              <a:t>, </a:t>
            </a:r>
            <a:r>
              <a:rPr lang="ru-RU" dirty="0" err="1" smtClean="0"/>
              <a:t>Х.Ярми</a:t>
            </a:r>
            <a:r>
              <a:rPr lang="ru-RU" dirty="0" smtClean="0"/>
              <a:t>, </a:t>
            </a:r>
            <a:r>
              <a:rPr lang="ru-RU" dirty="0" err="1" smtClean="0"/>
              <a:t>М.Гайнуллин</a:t>
            </a:r>
            <a:r>
              <a:rPr lang="ru-RU" dirty="0" smtClean="0"/>
              <a:t>, Гали </a:t>
            </a:r>
            <a:r>
              <a:rPr lang="ru-RU" dirty="0" err="1" smtClean="0"/>
              <a:t>Халит</a:t>
            </a:r>
            <a:r>
              <a:rPr lang="ru-RU" dirty="0" smtClean="0"/>
              <a:t>, посвятившие себя изучению национальной литературы и истории.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err="1" smtClean="0"/>
              <a:t>Камай</a:t>
            </a:r>
            <a:r>
              <a:rPr lang="ru-RU" dirty="0" smtClean="0"/>
              <a:t> </a:t>
            </a:r>
            <a:r>
              <a:rPr lang="ru-RU" dirty="0" err="1" smtClean="0"/>
              <a:t>Гильма</a:t>
            </a:r>
            <a:r>
              <a:rPr lang="ru-RU" dirty="0" smtClean="0"/>
              <a:t> </a:t>
            </a:r>
            <a:r>
              <a:rPr lang="ru-RU" dirty="0" err="1" smtClean="0"/>
              <a:t>Хайревич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504522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(1901-1970), лауреат Государственной премии, доктор химических наук,</a:t>
            </a:r>
          </a:p>
          <a:p>
            <a:pPr>
              <a:buNone/>
            </a:pPr>
            <a:r>
              <a:rPr lang="ru-RU" dirty="0" smtClean="0"/>
              <a:t>       первый из татар профессор-химик, ученик, а затем ближайшего сотрудник</a:t>
            </a:r>
          </a:p>
          <a:p>
            <a:pPr>
              <a:buNone/>
            </a:pPr>
            <a:r>
              <a:rPr lang="ru-RU" dirty="0" smtClean="0"/>
              <a:t>        и последователь академика </a:t>
            </a:r>
            <a:r>
              <a:rPr lang="ru-RU" dirty="0" smtClean="0">
                <a:hlinkClick r:id="rId2" tooltip="Арбузов Александр Ерминингельдович"/>
              </a:rPr>
              <a:t>А.Е. Арбузова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В 1922 г. </a:t>
            </a:r>
            <a:r>
              <a:rPr lang="ru-RU" dirty="0" err="1" smtClean="0"/>
              <a:t>Камай</a:t>
            </a:r>
            <a:r>
              <a:rPr lang="ru-RU" dirty="0" smtClean="0"/>
              <a:t> поступил на химическое отделение физико-математического </a:t>
            </a:r>
          </a:p>
          <a:p>
            <a:pPr>
              <a:buNone/>
            </a:pPr>
            <a:r>
              <a:rPr lang="ru-RU" dirty="0" smtClean="0"/>
              <a:t>        факультета Томского университета.  После окончания учебы </a:t>
            </a:r>
            <a:r>
              <a:rPr lang="ru-RU" dirty="0" err="1" smtClean="0"/>
              <a:t>Камай</a:t>
            </a:r>
            <a:r>
              <a:rPr lang="ru-RU" dirty="0" smtClean="0"/>
              <a:t> был направлен в аспирантуру </a:t>
            </a:r>
            <a:r>
              <a:rPr lang="ru-RU" dirty="0" smtClean="0">
                <a:hlinkClick r:id="rId3" tooltip="Казанский университет (такой страницы не существует)"/>
              </a:rPr>
              <a:t>Казанского университета</a:t>
            </a:r>
            <a:r>
              <a:rPr lang="ru-RU" dirty="0" smtClean="0"/>
              <a:t> к профессору </a:t>
            </a:r>
            <a:r>
              <a:rPr lang="ru-RU" dirty="0" smtClean="0">
                <a:hlinkClick r:id="rId2" tooltip="Арбузов Александр Ерминингельдович"/>
              </a:rPr>
              <a:t>А.Е. Арбузову</a:t>
            </a:r>
            <a:r>
              <a:rPr lang="ru-RU" dirty="0" smtClean="0"/>
              <a:t>. </a:t>
            </a:r>
          </a:p>
          <a:p>
            <a:pPr>
              <a:buNone/>
            </a:pPr>
            <a:r>
              <a:rPr lang="ru-RU" dirty="0" smtClean="0"/>
              <a:t>       По окончании аспирантуры и защиты диссертации Г. </a:t>
            </a:r>
            <a:r>
              <a:rPr lang="ru-RU" dirty="0" err="1" smtClean="0"/>
              <a:t>Камая</a:t>
            </a:r>
            <a:r>
              <a:rPr lang="ru-RU" dirty="0" smtClean="0"/>
              <a:t> избирают заместителем декана физико-математического факультета КГУ, а в 1929 г. его направляют за границу. </a:t>
            </a:r>
            <a:r>
              <a:rPr lang="ru-RU" dirty="0" err="1" smtClean="0"/>
              <a:t>Камай</a:t>
            </a:r>
            <a:r>
              <a:rPr lang="ru-RU" dirty="0" smtClean="0"/>
              <a:t> поехал в Германию, в </a:t>
            </a:r>
            <a:r>
              <a:rPr lang="ru-RU" dirty="0" err="1" smtClean="0"/>
              <a:t>Тюбингенский</a:t>
            </a:r>
            <a:r>
              <a:rPr lang="ru-RU" dirty="0" smtClean="0"/>
              <a:t> университет</a:t>
            </a:r>
          </a:p>
          <a:p>
            <a:pPr>
              <a:buNone/>
            </a:pPr>
            <a:r>
              <a:rPr lang="ru-RU" dirty="0" smtClean="0"/>
              <a:t>        В Казань </a:t>
            </a:r>
            <a:r>
              <a:rPr lang="ru-RU" dirty="0" err="1" smtClean="0"/>
              <a:t>Камай</a:t>
            </a:r>
            <a:r>
              <a:rPr lang="ru-RU" dirty="0" smtClean="0"/>
              <a:t> вернулся вполне сложившимся научным работником. </a:t>
            </a:r>
          </a:p>
          <a:p>
            <a:pPr>
              <a:buNone/>
            </a:pPr>
            <a:r>
              <a:rPr lang="ru-RU" dirty="0" smtClean="0"/>
              <a:t>Годы Великой Отечественной войны Г. </a:t>
            </a:r>
            <a:r>
              <a:rPr lang="ru-RU" dirty="0" err="1" smtClean="0"/>
              <a:t>Камай</a:t>
            </a:r>
            <a:r>
              <a:rPr lang="ru-RU" dirty="0" smtClean="0"/>
              <a:t> вместе со своим учителем академиком А.Е. Арбузовым и доцентом А.И. </a:t>
            </a:r>
            <a:r>
              <a:rPr lang="ru-RU" dirty="0" err="1" smtClean="0"/>
              <a:t>Разумовым</a:t>
            </a:r>
            <a:r>
              <a:rPr lang="ru-RU" dirty="0" smtClean="0"/>
              <a:t> много и успешно работал в области специальных разделов органического синтеза, имеющих важное промышленное и оборонное значение.</a:t>
            </a:r>
          </a:p>
          <a:p>
            <a:r>
              <a:rPr lang="ru-RU" dirty="0" smtClean="0"/>
              <a:t>В послевоенные годы научная деятельность Г. </a:t>
            </a:r>
            <a:r>
              <a:rPr lang="ru-RU" dirty="0" err="1" smtClean="0"/>
              <a:t>Камая</a:t>
            </a:r>
            <a:r>
              <a:rPr lang="ru-RU" dirty="0" smtClean="0"/>
              <a:t> значительно расширяется. В 1946 г. он становится ученым секретарем Казанского филиала АН СССР, научным руководителем одной из исследовательских групп Химического института КФАН, избирается заведующим кафедрой технологии основного органического синтеза </a:t>
            </a:r>
            <a:r>
              <a:rPr lang="ru-RU" dirty="0" smtClean="0">
                <a:hlinkClick r:id="rId4" tooltip="КХТИ (такой страницы не существует)"/>
              </a:rPr>
              <a:t>КХТИ</a:t>
            </a:r>
            <a:r>
              <a:rPr lang="ru-RU" dirty="0" smtClean="0"/>
              <a:t>. Он добивается значительных успехов : впервые в мире ему удается получить новый тип соединений, содержащих простую связь мышьяк-фосфор. Реакция эта была названа именем </a:t>
            </a:r>
            <a:r>
              <a:rPr lang="ru-RU" dirty="0" err="1" smtClean="0"/>
              <a:t>Камая</a:t>
            </a:r>
            <a:r>
              <a:rPr lang="ru-RU" dirty="0" smtClean="0"/>
              <a:t>. Открытие имело не только теоретический, но и практический интерес, так как могло быть использовано для получения важных для народного хозяйства продуктов – присадок к смазочным маслам, инсектицидов, пластификаторов высокомолекулярных соединений.</a:t>
            </a:r>
          </a:p>
          <a:p>
            <a:r>
              <a:rPr lang="ru-RU" dirty="0" smtClean="0"/>
              <a:t>Результатами его научной деятельности явились 356 публикаций и 35 авторских свидетельств. Усилиями Г. </a:t>
            </a:r>
            <a:r>
              <a:rPr lang="ru-RU" dirty="0" err="1" smtClean="0"/>
              <a:t>Камая</a:t>
            </a:r>
            <a:r>
              <a:rPr lang="ru-RU" dirty="0" smtClean="0"/>
              <a:t> в Казани создана научная школа химии мышьякорганических соединений. Он был награжден двумя орденами Ленина, тремя орденами Трудового Красного Знамени, орденом “Знак Почета”, медалями. В 1952 г. его удостоили звания лауреата Государственной премии СССР.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Камай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574" y="0"/>
            <a:ext cx="1722426" cy="26431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05838" cy="8303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Завойский</a:t>
            </a:r>
            <a:r>
              <a:rPr lang="ru-RU" sz="3600" dirty="0" smtClean="0"/>
              <a:t>, Евгений Константинович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572560" cy="431312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1926 год"/>
              </a:rPr>
              <a:t>1926 году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окончил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школу-девятилетку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№ 10 города Казани и поступил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в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Казанский государственный университет"/>
              </a:rPr>
              <a:t>Казанский государственный университет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на физико-математический факультет.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По окончания университета, в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1931 год"/>
              </a:rPr>
              <a:t>1931 году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поступил в аспирантуру, где под руководством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профессора Всеволода Александровича Ульянина (1863—1931) и Г. А. Остроумова (лаборатория ультракоротких волн (УКВ),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Ленинград"/>
              </a:rPr>
              <a:t>Ленинград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приступил к исследованию физических и химических действий УКВ на вещество. Результаты исследования легли в основу кандидатской диссертации «Исследование суперрегенеративного эффекта и его теория», которая была успешно защищена 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1933 год"/>
              </a:rPr>
              <a:t>1933 году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 Казанском государственном университете.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1933—1947 заведовал кафедрой экспериментальной физики Казанского государственного университета.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30 января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1945 год"/>
              </a:rPr>
              <a:t>1945 года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Физический институт АН СССР"/>
              </a:rPr>
              <a:t>Физическом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Физический институт АН СССР"/>
              </a:rPr>
              <a:t> институте АН СССР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г. Москва, защитил докторскую диссертацию, посвященную электронному парамагнитному резонансу. В 1947—1951 принимал участие в работах по созданию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Атомная бомба"/>
              </a:rPr>
              <a:t>атомной бомбы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 Конструкторском бюро КБ-11 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Арзамас-16"/>
              </a:rPr>
              <a:t>Арзамас-16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в 1951—1976 работал у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 tooltip="Курчатов, Игорь Васильевич"/>
              </a:rPr>
              <a:t>И. В. Курчатова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 Лаборатории № 2 (в Московской Лаборатории измерительных приборов АН СССР 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 tooltip="ЛИПАН"/>
              </a:rPr>
              <a:t>ЛИПАН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)).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Открытие Е. К. 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Завойского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«Явление электронного парамагнитного резонанса» было внесено в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 tooltip="Государственный реестр научных открытий СССР"/>
              </a:rPr>
              <a:t>Государственный реестр научных открытий СССР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23 июня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1970 год"/>
              </a:rPr>
              <a:t>1970 года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как научное открытие № 85 с приоритетом от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8"/>
              </a:rPr>
              <a:t>12 июля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9" tooltip="1944 год"/>
              </a:rPr>
              <a:t>1944 года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. Эта дата и считается официальной датой открытия метода электронного парамагнитного резонанса как одно из важнейших событий в физике XX столетия. Открытие метода дало толчок образованию и развитию научных центров во многих странах мира, где проводятся интенсивные исследования различных объектов.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Считается, что Евгений Константинович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Завойский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наблюдал сигналы ЯМР в июне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0" tooltip="1941 год"/>
              </a:rPr>
              <a:t>1941 года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но протонный резонанс наблюдался спорадически, и результаты были плохо воспроизводимы. Начавшаяся вскоре война помешала продолжить исследования в этом направлении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Zavoisky_EK.jp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429520" y="285728"/>
            <a:ext cx="1560510" cy="20669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err="1" smtClean="0"/>
              <a:t>Бори́с</a:t>
            </a:r>
            <a:r>
              <a:rPr lang="ru-RU" b="1" dirty="0" smtClean="0"/>
              <a:t> </a:t>
            </a:r>
            <a:r>
              <a:rPr lang="ru-RU" b="1" dirty="0" err="1" smtClean="0"/>
              <a:t>Алекса́ндрович</a:t>
            </a:r>
            <a:r>
              <a:rPr lang="ru-RU" b="1" dirty="0" smtClean="0"/>
              <a:t> </a:t>
            </a:r>
            <a:r>
              <a:rPr lang="ru-RU" b="1" dirty="0" err="1" smtClean="0"/>
              <a:t>Арбу́зов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8786874" cy="48577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22 октября (4 ноября) 1903 — 6 ноября 1991) </a:t>
            </a:r>
          </a:p>
          <a:p>
            <a:pPr>
              <a:buNone/>
            </a:pPr>
            <a:r>
              <a:rPr lang="ru-RU" sz="3800" dirty="0" smtClean="0"/>
              <a:t>советский химик-органик, академик Академии наук СССР (с 1953, член корреспондент с 1943).</a:t>
            </a:r>
          </a:p>
          <a:p>
            <a:r>
              <a:rPr lang="ru-RU" b="1" dirty="0" smtClean="0"/>
              <a:t>Военные годы.</a:t>
            </a:r>
            <a:r>
              <a:rPr lang="ru-RU" dirty="0" smtClean="0"/>
              <a:t> Начавшаяся 22 июня 1941 г. Великая Отечественная война разрушила все научные, учебные и строительные планы. НИХИ им. А.М.Бутлерова с 1941 по 1943 г.г. был временно закрыт. В Казань из Москвы эвакуировали 33 академических института, Борис Александрович, как декан химфака, принял в этом самое деятельное участие. </a:t>
            </a:r>
          </a:p>
          <a:p>
            <a:pPr>
              <a:buNone/>
            </a:pPr>
            <a:r>
              <a:rPr lang="ru-RU" dirty="0" smtClean="0"/>
              <a:t>       О военных годах он писал</a:t>
            </a:r>
            <a:r>
              <a:rPr lang="ru-RU" sz="2900" i="1" dirty="0" smtClean="0"/>
              <a:t>: "Жизнь была насыщенной. Ранним утром – военные занятия, затем – занятия со студентами химфака, выгрузка бревен с барж на Волге. Выходных дней во время войны не было… Студенты, преподаватели университета и других ВУЗов и учреждений были мобилизованы на создание оборонительных сооружений… Несмотря на трудные условия военного времени, химическая жизнь не замерла. В НИХИ им. А.М.Бутлерова разместился ИОХ (Москва), я был зачислен в штат института как заведующий лабораторией высокомолекулярных соединений".</a:t>
            </a:r>
          </a:p>
          <a:p>
            <a:r>
              <a:rPr lang="ru-RU" b="1" dirty="0" smtClean="0"/>
              <a:t>Послевоенные годы</a:t>
            </a:r>
            <a:r>
              <a:rPr lang="ru-RU" dirty="0" smtClean="0"/>
              <a:t> Война окончилась, университет входил в ритм педагогической и научной деятельности. В 1944 г. возобновил свою деятельность НИХИ им. А.М.Бутлерова. В послевоенные годы Б.А.Арбузов вместе с сотрудниками и учениками в НИХИ и на кафедре органической химии университета (совместно с Е.Г.Катаевым и </a:t>
            </a:r>
            <a:r>
              <a:rPr lang="ru-RU" dirty="0" err="1" smtClean="0"/>
              <a:t>Л.А.Шапшинской</a:t>
            </a:r>
            <a:r>
              <a:rPr lang="ru-RU" dirty="0" smtClean="0"/>
              <a:t>) продолжал развивать свои традиционные научные направления в области химии терпенов и диеновых соединений.</a:t>
            </a:r>
          </a:p>
          <a:p>
            <a:r>
              <a:rPr lang="ru-RU" b="1" dirty="0" smtClean="0"/>
              <a:t>Награды: </a:t>
            </a:r>
            <a:r>
              <a:rPr lang="ru-RU" dirty="0" smtClean="0">
                <a:hlinkClick r:id="rId2"/>
              </a:rPr>
              <a:t>Герой Социалистического Труда</a:t>
            </a:r>
            <a:r>
              <a:rPr lang="ru-RU" dirty="0" smtClean="0"/>
              <a:t> (</a:t>
            </a:r>
            <a:r>
              <a:rPr lang="ru-RU" dirty="0" smtClean="0">
                <a:hlinkClick r:id="rId3" tooltip="1969"/>
              </a:rPr>
              <a:t>1969</a:t>
            </a:r>
            <a:r>
              <a:rPr lang="ru-RU" dirty="0" smtClean="0"/>
              <a:t> г.), кавалер многих орденов, лауреат премии имени А. М. Бутлерова (</a:t>
            </a:r>
            <a:r>
              <a:rPr lang="ru-RU" dirty="0" smtClean="0">
                <a:hlinkClick r:id="rId4" tooltip="1929"/>
              </a:rPr>
              <a:t>1929</a:t>
            </a:r>
            <a:r>
              <a:rPr lang="ru-RU" dirty="0" smtClean="0"/>
              <a:t> г.), премии имени Д. И. Менделеева (</a:t>
            </a:r>
            <a:r>
              <a:rPr lang="ru-RU" dirty="0" smtClean="0">
                <a:hlinkClick r:id="rId5" tooltip="1949"/>
              </a:rPr>
              <a:t>1949</a:t>
            </a:r>
            <a:r>
              <a:rPr lang="ru-RU" dirty="0" smtClean="0"/>
              <a:t> г.), Сталинской премии второй степени (</a:t>
            </a:r>
            <a:r>
              <a:rPr lang="ru-RU" dirty="0" smtClean="0">
                <a:hlinkClick r:id="rId6" tooltip="1951"/>
              </a:rPr>
              <a:t>1951</a:t>
            </a:r>
            <a:r>
              <a:rPr lang="ru-RU" dirty="0" smtClean="0"/>
              <a:t> г.) и Ленинской премии (</a:t>
            </a:r>
            <a:r>
              <a:rPr lang="ru-RU" dirty="0" smtClean="0">
                <a:hlinkClick r:id="rId7" tooltip="1978"/>
              </a:rPr>
              <a:t>1978</a:t>
            </a:r>
            <a:r>
              <a:rPr lang="ru-RU" dirty="0" smtClean="0"/>
              <a:t> г.). Член химического общества Франции, почетный доктор университета в г. Гданьске (Польша). Награжден серебряной медалью г. Парижа в связи с 300 </a:t>
            </a:r>
            <a:r>
              <a:rPr lang="ru-RU" dirty="0" err="1" smtClean="0"/>
              <a:t>летием</a:t>
            </a:r>
            <a:r>
              <a:rPr lang="ru-RU" dirty="0" smtClean="0"/>
              <a:t> открытия фосфора.</a:t>
            </a:r>
          </a:p>
          <a:p>
            <a:endParaRPr lang="ru-RU" dirty="0"/>
          </a:p>
        </p:txBody>
      </p:sp>
      <p:pic>
        <p:nvPicPr>
          <p:cNvPr id="4" name="Рисунок 3" descr="020852396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9520" y="0"/>
            <a:ext cx="1625197" cy="2166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Академия наук Республики Татарстан</a:t>
            </a:r>
            <a:endParaRPr lang="ru-RU" sz="2000" dirty="0"/>
          </a:p>
        </p:txBody>
      </p:sp>
      <p:pic>
        <p:nvPicPr>
          <p:cNvPr id="6" name="Рисунок 5" descr="i20090822233748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937" r="14937"/>
          <a:stretch>
            <a:fillRect/>
          </a:stretch>
        </p:blipFill>
        <p:spPr>
          <a:xfrm>
            <a:off x="3428992" y="714356"/>
            <a:ext cx="5153629" cy="3748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2928958" cy="546260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Сегодня Академия наук Республики Татарстан наряду с проведением фундаментальных исследований акцентирует внимание на серьезной модернизации своей структуры и деятельности. Разработана и принята Стратегия развития научной и инновационной деятельности в Республике Татарстан до 2015 года.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588</TotalTime>
  <Words>489</Words>
  <Application>Microsoft Office PowerPoint</Application>
  <PresentationFormat>Экран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Академия наук  Республики Татарстан</vt:lpstr>
      <vt:lpstr>Академия наук Республики Татарстан</vt:lpstr>
      <vt:lpstr>Академия наук Республики Татарстан</vt:lpstr>
      <vt:lpstr>Академия наук Республики Татарстан</vt:lpstr>
      <vt:lpstr>Академия наук Республики Татарстан</vt:lpstr>
      <vt:lpstr>Камай Гильма Хайревич</vt:lpstr>
      <vt:lpstr> Завойский, Евгений Константинович</vt:lpstr>
      <vt:lpstr>Бори́с Алекса́ндрович Арбу́зов </vt:lpstr>
      <vt:lpstr>Академия наук Республики Татарстан</vt:lpstr>
      <vt:lpstr>Президент Академии наук Татарстана Мазгаров Ахмет Мазгарович </vt:lpstr>
      <vt:lpstr>Академия наук Республики Татарстан</vt:lpstr>
      <vt:lpstr>Академия наук Республики Татарстан</vt:lpstr>
      <vt:lpstr>Академия наук Республики Татарстан</vt:lpstr>
      <vt:lpstr>Академия наук Республики Татарстан</vt:lpstr>
      <vt:lpstr>Академия наук Республики Татарстан</vt:lpstr>
      <vt:lpstr>Академия наук Республики Татарстан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наук  Республики Татарстан</dc:title>
  <dc:creator>Admin</dc:creator>
  <cp:lastModifiedBy>27</cp:lastModifiedBy>
  <cp:revision>58</cp:revision>
  <dcterms:created xsi:type="dcterms:W3CDTF">2011-04-28T09:32:50Z</dcterms:created>
  <dcterms:modified xsi:type="dcterms:W3CDTF">2011-05-03T08:34:43Z</dcterms:modified>
</cp:coreProperties>
</file>