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66" r:id="rId4"/>
    <p:sldId id="270" r:id="rId5"/>
    <p:sldId id="297" r:id="rId6"/>
    <p:sldId id="273" r:id="rId7"/>
    <p:sldId id="274" r:id="rId8"/>
    <p:sldId id="276" r:id="rId9"/>
    <p:sldId id="277" r:id="rId10"/>
    <p:sldId id="295" r:id="rId11"/>
    <p:sldId id="296" r:id="rId12"/>
    <p:sldId id="29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6D11D-8476-4D50-8421-AB79336E742C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D721A-7E27-4E06-A417-6AB4FC3F6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1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C1D7D02-2760-4AB8-9FF0-12E2BF4D39B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94EBF6B-5F24-4E15-B155-C574D53EF75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7D02-2760-4AB8-9FF0-12E2BF4D39B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BF6B-5F24-4E15-B155-C574D53EF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7D02-2760-4AB8-9FF0-12E2BF4D39B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BF6B-5F24-4E15-B155-C574D53EF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F4C4-8097-4AEE-AEEC-992717A26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35860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8AF93-C5FB-4869-A010-F0419B7A0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08405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22999-F80F-46A8-85A2-2740FBB6B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02316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7C728-A8AD-4843-922E-2A97D04F4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89979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7D02-2760-4AB8-9FF0-12E2BF4D39B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BF6B-5F24-4E15-B155-C574D53EF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7D02-2760-4AB8-9FF0-12E2BF4D39B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BF6B-5F24-4E15-B155-C574D53EF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7D02-2760-4AB8-9FF0-12E2BF4D39B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BF6B-5F24-4E15-B155-C574D53EF7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7D02-2760-4AB8-9FF0-12E2BF4D39B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BF6B-5F24-4E15-B155-C574D53EF75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7D02-2760-4AB8-9FF0-12E2BF4D39B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BF6B-5F24-4E15-B155-C574D53EF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7D02-2760-4AB8-9FF0-12E2BF4D39B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BF6B-5F24-4E15-B155-C574D53EF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7D02-2760-4AB8-9FF0-12E2BF4D39B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BF6B-5F24-4E15-B155-C574D53EF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7D02-2760-4AB8-9FF0-12E2BF4D39B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EBF6B-5F24-4E15-B155-C574D53EF7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7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1D7D02-2760-4AB8-9FF0-12E2BF4D39BE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94EBF6B-5F24-4E15-B155-C574D53EF7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379433" y="3017869"/>
            <a:ext cx="4847038" cy="841578"/>
          </a:xfrm>
        </p:spPr>
        <p:txBody>
          <a:bodyPr/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Презентация 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на тему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360000">
            <a:off x="3248011" y="3860334"/>
            <a:ext cx="4836456" cy="194991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r>
              <a:rPr lang="ru-RU" sz="6000" dirty="0" smtClean="0">
                <a:ln>
                  <a:solidFill>
                    <a:schemeClr val="tx1">
                      <a:lumMod val="95000"/>
                      <a:lumOff val="5000"/>
                      <a:alpha val="61000"/>
                    </a:schemeClr>
                  </a:solidFill>
                </a:ln>
                <a:gradFill>
                  <a:gsLst>
                    <a:gs pos="0">
                      <a:schemeClr val="bg2">
                        <a:lumMod val="50000"/>
                      </a:schemeClr>
                    </a:gs>
                    <a:gs pos="50000">
                      <a:schemeClr val="tx1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Фотоэффект</a:t>
            </a:r>
            <a:endParaRPr lang="ru-RU" sz="6000" dirty="0">
              <a:ln>
                <a:solidFill>
                  <a:schemeClr val="tx1">
                    <a:lumMod val="95000"/>
                    <a:lumOff val="5000"/>
                    <a:alpha val="61000"/>
                  </a:schemeClr>
                </a:solidFill>
              </a:ln>
              <a:gradFill>
                <a:gsLst>
                  <a:gs pos="0">
                    <a:schemeClr val="bg2">
                      <a:lumMod val="50000"/>
                    </a:schemeClr>
                  </a:gs>
                  <a:gs pos="50000">
                    <a:schemeClr val="tx1"/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4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01625"/>
            <a:ext cx="8206680" cy="917575"/>
          </a:xfrm>
        </p:spPr>
        <p:txBody>
          <a:bodyPr/>
          <a:lstStyle/>
          <a:p>
            <a:pPr eaLnBrk="1" hangingPunct="1"/>
            <a:r>
              <a:rPr lang="ru-RU" dirty="0" smtClean="0"/>
              <a:t>Применение фотоэффекта</a:t>
            </a:r>
          </a:p>
        </p:txBody>
      </p:sp>
      <p:pic>
        <p:nvPicPr>
          <p:cNvPr id="6" name="Содержимое 4" descr="1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30769" r="36261" b="30774"/>
          <a:stretch/>
        </p:blipFill>
        <p:spPr>
          <a:xfrm>
            <a:off x="1509486" y="2075542"/>
            <a:ext cx="5878285" cy="4093029"/>
          </a:xfrm>
        </p:spPr>
      </p:pic>
      <p:pic>
        <p:nvPicPr>
          <p:cNvPr id="7" name="Содержимое 4" descr="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t="31033" r="33331" b="32208"/>
          <a:stretch/>
        </p:blipFill>
        <p:spPr>
          <a:xfrm>
            <a:off x="1059543" y="1915886"/>
            <a:ext cx="7097486" cy="41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0165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1625"/>
            <a:ext cx="8280920" cy="751111"/>
          </a:xfrm>
        </p:spPr>
        <p:txBody>
          <a:bodyPr/>
          <a:lstStyle/>
          <a:p>
            <a:r>
              <a:rPr lang="ru-RU" dirty="0" smtClean="0"/>
              <a:t>Применение фотоэлементов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536" y="3501008"/>
            <a:ext cx="3367980" cy="295232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Приемники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изображений в телевидении   и  приборах ночного видения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Автоматические двери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Солнечные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батареи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В комбинации с реле – «видящие автоматы» (турникеты метро, маяки, уличное освещение и т.д.)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ru-RU"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3925"/>
            <a:ext cx="3333750" cy="25050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510134"/>
            <a:ext cx="5524500" cy="31908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40208"/>
            <a:ext cx="4138998" cy="32560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52736"/>
            <a:ext cx="2534694" cy="24248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05" y="1043964"/>
            <a:ext cx="4286250" cy="2790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4" y="1124744"/>
            <a:ext cx="3336032" cy="222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6366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967135"/>
          </a:xfrm>
        </p:spPr>
        <p:txBody>
          <a:bodyPr/>
          <a:lstStyle/>
          <a:p>
            <a:r>
              <a:rPr lang="ru-RU" dirty="0" smtClean="0"/>
              <a:t>Вопросы для закрепления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536" y="1412776"/>
            <a:ext cx="8496944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Кто 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открыл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фотоэффект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ru-RU" b="1" i="1" dirty="0" smtClean="0">
                <a:solidFill>
                  <a:schemeClr val="tx1"/>
                </a:solidFill>
              </a:rPr>
              <a:t>Кто </a:t>
            </a:r>
            <a:r>
              <a:rPr lang="ru-RU" b="1" i="1" dirty="0">
                <a:solidFill>
                  <a:schemeClr val="tx1"/>
                </a:solidFill>
              </a:rPr>
              <a:t>исследовал это </a:t>
            </a:r>
            <a:r>
              <a:rPr lang="ru-RU" b="1" i="1" dirty="0" smtClean="0">
                <a:solidFill>
                  <a:schemeClr val="tx1"/>
                </a:solidFill>
              </a:rPr>
              <a:t>явление</a:t>
            </a:r>
            <a:r>
              <a:rPr lang="en-US" b="1" i="1" dirty="0" smtClean="0">
                <a:solidFill>
                  <a:schemeClr val="tx1"/>
                </a:solidFill>
              </a:rPr>
              <a:t>?</a:t>
            </a:r>
            <a:endParaRPr lang="ru-RU" b="1" i="1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Кто теоретически объяснил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фотоэффект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					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фотоэффектом</a:t>
            </a:r>
            <a:r>
              <a:rPr lang="en-US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Закономерности фотоэффекта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b="1" i="1" u="sng" dirty="0" smtClean="0">
                <a:solidFill>
                  <a:schemeClr val="tx1"/>
                </a:solidFill>
              </a:rPr>
              <a:t>В </a:t>
            </a:r>
            <a:r>
              <a:rPr lang="ru-RU" b="1" i="1" u="sng" dirty="0">
                <a:solidFill>
                  <a:schemeClr val="tx1"/>
                </a:solidFill>
              </a:rPr>
              <a:t>чем заключается идея Макса </a:t>
            </a:r>
            <a:r>
              <a:rPr lang="ru-RU" b="1" i="1" u="sng" dirty="0" smtClean="0">
                <a:solidFill>
                  <a:schemeClr val="tx1"/>
                </a:solidFill>
              </a:rPr>
              <a:t>Планка</a:t>
            </a:r>
            <a:r>
              <a:rPr lang="en-US" b="1" i="1" u="sng" dirty="0" smtClean="0">
                <a:solidFill>
                  <a:schemeClr val="tx1"/>
                </a:solidFill>
              </a:rPr>
              <a:t>?</a:t>
            </a:r>
            <a:endParaRPr lang="ru-RU" b="1" i="1" u="sng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			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Уравнение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Эйнштейна для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фотоэффекта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b="1" i="1" dirty="0" smtClean="0">
                <a:solidFill>
                  <a:schemeClr val="tx1"/>
                </a:solidFill>
              </a:rPr>
              <a:t>Что </a:t>
            </a:r>
            <a:r>
              <a:rPr lang="ru-RU" b="1" i="1" dirty="0">
                <a:solidFill>
                  <a:schemeClr val="tx1"/>
                </a:solidFill>
              </a:rPr>
              <a:t>называют работой </a:t>
            </a:r>
            <a:r>
              <a:rPr lang="ru-RU" b="1" i="1" dirty="0" smtClean="0">
                <a:solidFill>
                  <a:schemeClr val="tx1"/>
                </a:solidFill>
              </a:rPr>
              <a:t>выхода</a:t>
            </a:r>
            <a:r>
              <a:rPr lang="en-US" b="1" i="1" dirty="0" smtClean="0">
                <a:solidFill>
                  <a:schemeClr val="tx1"/>
                </a:solidFill>
              </a:rPr>
              <a:t>?</a:t>
            </a:r>
            <a:endParaRPr lang="ru-RU" b="1" i="1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называют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фотоэлементами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ru-RU" b="1" i="1" dirty="0" smtClean="0">
                <a:solidFill>
                  <a:schemeClr val="tx1"/>
                </a:solidFill>
              </a:rPr>
              <a:t>Какие </a:t>
            </a:r>
            <a:r>
              <a:rPr lang="ru-RU" b="1" i="1" dirty="0">
                <a:solidFill>
                  <a:schemeClr val="tx1"/>
                </a:solidFill>
              </a:rPr>
              <a:t>бывают </a:t>
            </a:r>
            <a:r>
              <a:rPr lang="ru-RU" b="1" i="1" dirty="0" smtClean="0">
                <a:solidFill>
                  <a:schemeClr val="tx1"/>
                </a:solidFill>
              </a:rPr>
              <a:t>фотоэлементы</a:t>
            </a:r>
            <a:r>
              <a:rPr lang="en-US" b="1" i="1" dirty="0" smtClean="0">
                <a:solidFill>
                  <a:schemeClr val="tx1"/>
                </a:solidFill>
              </a:rPr>
              <a:t>?</a:t>
            </a:r>
            <a:endParaRPr lang="ru-RU" b="1" i="1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					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фотоэлементов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3895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7918648" cy="1763713"/>
          </a:xfrm>
        </p:spPr>
        <p:txBody>
          <a:bodyPr/>
          <a:lstStyle/>
          <a:p>
            <a:pPr algn="l" eaLnBrk="1" hangingPunct="1"/>
            <a:r>
              <a:rPr lang="ru-RU" dirty="0" smtClean="0"/>
              <a:t>Открытие фотоэффекта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05041"/>
            <a:ext cx="3600400" cy="525295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8</a:t>
            </a:r>
            <a:r>
              <a:rPr lang="ru-RU" sz="2800" dirty="0" smtClean="0">
                <a:solidFill>
                  <a:schemeClr val="tx2"/>
                </a:solidFill>
              </a:rPr>
              <a:t>86 – 1889 года, наблюдение фотоэффекта </a:t>
            </a:r>
          </a:p>
          <a:p>
            <a:pPr marL="0" indent="0" eaLnBrk="1" hangingPunct="1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Немецкий физик </a:t>
            </a:r>
          </a:p>
          <a:p>
            <a:pPr marL="0" indent="0" eaLnBrk="1" hangingPunct="1">
              <a:buNone/>
            </a:pPr>
            <a:r>
              <a:rPr lang="ru-RU" sz="2800" u="sng" dirty="0" smtClean="0">
                <a:solidFill>
                  <a:schemeClr val="tx2"/>
                </a:solidFill>
              </a:rPr>
              <a:t>Генрих Герц</a:t>
            </a:r>
          </a:p>
          <a:p>
            <a:pPr eaLnBrk="1" hangingPunct="1"/>
            <a:endParaRPr lang="ru-RU" sz="2800" u="sng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Обнаружил фотоэффект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5041"/>
            <a:ext cx="4430718" cy="51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0130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Наблюдение  фотоэффекта</a:t>
            </a:r>
          </a:p>
        </p:txBody>
      </p:sp>
      <p:pic>
        <p:nvPicPr>
          <p:cNvPr id="7171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00213"/>
            <a:ext cx="3095625" cy="214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ru-RU" sz="2800" i="1" smtClean="0">
                <a:solidFill>
                  <a:schemeClr val="tx2"/>
                </a:solidFill>
              </a:rPr>
              <a:t>Явление выхода (вырывания) электронов из вещества под действием света получило название </a:t>
            </a:r>
            <a:r>
              <a:rPr lang="ru-RU" sz="2800" i="1" u="sng" smtClean="0">
                <a:solidFill>
                  <a:schemeClr val="tx2"/>
                </a:solidFill>
              </a:rPr>
              <a:t>фотоэлектрического эффекта -фотоэффекта</a:t>
            </a:r>
          </a:p>
        </p:txBody>
      </p:sp>
      <p:pic>
        <p:nvPicPr>
          <p:cNvPr id="717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4065588"/>
            <a:ext cx="3024188" cy="2398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4919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553" y="1600200"/>
            <a:ext cx="3956248" cy="4495800"/>
          </a:xfrm>
        </p:spPr>
        <p:txBody>
          <a:bodyPr/>
          <a:lstStyle/>
          <a:p>
            <a:pPr marL="87313" indent="-87313" algn="ctr" eaLnBrk="1" hangingPunct="1">
              <a:buFontTx/>
              <a:buNone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7313" indent="-87313" eaLnBrk="1" hangingPunct="1">
              <a:buFontTx/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Количественные</a:t>
            </a:r>
          </a:p>
          <a:p>
            <a:pPr marL="87313" indent="-87313" eaLnBrk="1" hangingPunct="1">
              <a:buFontTx/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закономерности           фотоэффекта    (1888 - 1889) были установлены        </a:t>
            </a:r>
          </a:p>
          <a:p>
            <a:pPr marL="87313" indent="-87313" eaLnBrk="1" hangingPunct="1">
              <a:buFontTx/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Русским физиком</a:t>
            </a:r>
          </a:p>
          <a:p>
            <a:pPr marL="87313" indent="-87313" eaLnBrk="1" hangingPunct="1">
              <a:buFontTx/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А.Г. Столетовым</a:t>
            </a:r>
          </a:p>
        </p:txBody>
      </p:sp>
      <p:pic>
        <p:nvPicPr>
          <p:cNvPr id="11268" name="Picture 8" descr="Столе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91477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02624" cy="118315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Законы  фотоэффекта</a:t>
            </a:r>
            <a:endParaRPr lang="ru-RU" sz="5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60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40960" cy="1462088"/>
          </a:xfrm>
        </p:spPr>
        <p:txBody>
          <a:bodyPr/>
          <a:lstStyle/>
          <a:p>
            <a:pPr eaLnBrk="1" hangingPunct="1"/>
            <a:r>
              <a:rPr lang="ru-RU" dirty="0" smtClean="0"/>
              <a:t>    </a:t>
            </a:r>
            <a:r>
              <a:rPr lang="ru-RU" dirty="0" smtClean="0">
                <a:solidFill>
                  <a:schemeClr val="tx1"/>
                </a:solidFill>
              </a:rPr>
              <a:t>Первый закон фотоэффекта</a:t>
            </a:r>
          </a:p>
        </p:txBody>
      </p:sp>
      <p:sp>
        <p:nvSpPr>
          <p:cNvPr id="15363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02258"/>
            <a:ext cx="4267200" cy="5181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</a:rPr>
              <a:t>Фототок насыщения  пропорционален световому потоку, падающему на металл.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Т.к. сила тока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    определяется величиной заряда, а световой поток - энергией светового пучка,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то можно сказать:  </a:t>
            </a:r>
            <a:endParaRPr lang="ru-RU" sz="2400" i="1" u="sng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</a:rPr>
              <a:t>число электронов, выбиваемых за 1 с из вещества, пропорционально интенсивности света, падающего на это вещество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365" name="Picture 21" descr="5-2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87889"/>
            <a:ext cx="4904928" cy="390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3153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"/>
            <a:ext cx="8496944" cy="1412776"/>
          </a:xfrm>
        </p:spPr>
        <p:txBody>
          <a:bodyPr/>
          <a:lstStyle/>
          <a:p>
            <a:pPr algn="l" eaLnBrk="1" hangingPunct="1"/>
            <a:r>
              <a:rPr lang="ru-RU" dirty="0" smtClean="0"/>
              <a:t>Второй закон фотоэффекта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3505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smtClean="0"/>
              <a:t>    </a:t>
            </a:r>
            <a:r>
              <a:rPr lang="ru-RU" sz="2800" b="1" i="1" smtClean="0">
                <a:solidFill>
                  <a:schemeClr val="tx2"/>
                </a:solidFill>
              </a:rPr>
              <a:t>Кинетическая энергия фотоэлектронов не зависит от интенсивности падающего света, а зависит от его частоты.</a:t>
            </a:r>
            <a:r>
              <a:rPr lang="ru-RU" sz="2800" smtClean="0">
                <a:solidFill>
                  <a:schemeClr val="tx2"/>
                </a:solidFill>
              </a:rPr>
              <a:t> </a:t>
            </a:r>
            <a:endParaRPr lang="ru-RU" sz="2800" b="1" smtClean="0">
              <a:solidFill>
                <a:schemeClr val="tx2"/>
              </a:solidFill>
            </a:endParaRPr>
          </a:p>
        </p:txBody>
      </p:sp>
      <p:pic>
        <p:nvPicPr>
          <p:cNvPr id="14340" name="Picture 6" descr="фотоэффек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747838"/>
            <a:ext cx="5087938" cy="465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8560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"/>
            <a:ext cx="8062664" cy="980727"/>
          </a:xfrm>
        </p:spPr>
        <p:txBody>
          <a:bodyPr/>
          <a:lstStyle/>
          <a:p>
            <a:pPr eaLnBrk="1" hangingPunct="1"/>
            <a:r>
              <a:rPr lang="ru-RU" dirty="0" smtClean="0"/>
              <a:t>Третий закон фотоэффекта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060848"/>
            <a:ext cx="7776864" cy="460851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b="1" i="1" dirty="0" smtClean="0"/>
              <a:t>   </a:t>
            </a:r>
            <a:r>
              <a:rPr lang="ru-RU" sz="3600" b="1" i="1" dirty="0" smtClean="0">
                <a:solidFill>
                  <a:schemeClr val="tx1"/>
                </a:solidFill>
              </a:rPr>
              <a:t>Для каждого вещества существует красная граница фотоэффекта, т. е. существует наименьшая частота </a:t>
            </a:r>
            <a:r>
              <a:rPr lang="ru-RU" sz="3600" b="1" i="1" dirty="0" smtClean="0">
                <a:solidFill>
                  <a:schemeClr val="tx1"/>
                </a:solidFill>
                <a:sym typeface="Symbol" pitchFamily="18" charset="2"/>
              </a:rPr>
              <a:t></a:t>
            </a:r>
            <a:r>
              <a:rPr lang="en-US" sz="3600" b="1" i="1" dirty="0" smtClean="0">
                <a:solidFill>
                  <a:schemeClr val="tx1"/>
                </a:solidFill>
              </a:rPr>
              <a:t>min</a:t>
            </a:r>
            <a:r>
              <a:rPr lang="ru-RU" sz="3600" b="1" i="1" dirty="0" smtClean="0">
                <a:solidFill>
                  <a:schemeClr val="tx1"/>
                </a:solidFill>
              </a:rPr>
              <a:t>, при которой еще возможен фотоэффект</a:t>
            </a:r>
            <a:endParaRPr lang="ru-RU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7807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01625"/>
            <a:ext cx="7990656" cy="1462088"/>
          </a:xfrm>
        </p:spPr>
        <p:txBody>
          <a:bodyPr/>
          <a:lstStyle/>
          <a:p>
            <a:pPr algn="l" eaLnBrk="1" hangingPunct="1"/>
            <a:r>
              <a:rPr lang="ru-RU" dirty="0" smtClean="0"/>
              <a:t>Объяснение фотоэффекта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16832"/>
            <a:ext cx="4191000" cy="417916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Немецкий  физик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Макс Планк 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1900 г.     Гипотеза: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</a:t>
            </a:r>
          </a:p>
          <a:p>
            <a:pPr eaLnBrk="1" hangingPunct="1">
              <a:buFontTx/>
              <a:buNone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Тела  испускают свет порциями- квантами. </a:t>
            </a:r>
          </a:p>
          <a:p>
            <a:pPr eaLnBrk="1" hangingPunct="1">
              <a:buFontTx/>
              <a:buNone/>
            </a:pPr>
            <a:endParaRPr lang="ru-RU" sz="2400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7412" name="Picture 5" descr="plan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" y="1966734"/>
            <a:ext cx="3379787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5105400" y="4191000"/>
          <a:ext cx="24320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4" imgW="545863" imgH="190417" progId="Equation.3">
                  <p:embed/>
                </p:oleObj>
              </mc:Choice>
              <mc:Fallback>
                <p:oleObj name="Формула" r:id="rId4" imgW="54586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91000"/>
                        <a:ext cx="24320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2247900" y="32464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/>
              <a:t>.</a:t>
            </a:r>
            <a:endParaRPr lang="ru-RU"/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4876800" y="5224463"/>
            <a:ext cx="381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Где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= 6,63·10 </a:t>
            </a:r>
            <a:r>
              <a:rPr lang="ru-RU" sz="2400" b="1" baseline="30000" dirty="0">
                <a:solidFill>
                  <a:schemeClr val="accent1">
                    <a:lumMod val="50000"/>
                  </a:schemeClr>
                </a:solidFill>
              </a:rPr>
              <a:t>–34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Дж·с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постоянная Планка</a:t>
            </a:r>
          </a:p>
        </p:txBody>
      </p:sp>
      <p:pic>
        <p:nvPicPr>
          <p:cNvPr id="9" name="Picture 9" descr="Формула План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7992888" cy="438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365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2247900" y="32464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b="1"/>
              <a:t>.</a:t>
            </a:r>
            <a:endParaRPr lang="ru-RU"/>
          </a:p>
        </p:txBody>
      </p:sp>
      <p:sp>
        <p:nvSpPr>
          <p:cNvPr id="18436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116633"/>
            <a:ext cx="7772400" cy="1224136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      Теория  фотоэффекта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107504" y="1766888"/>
            <a:ext cx="4007296" cy="490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Альберт Эйнштейн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           1905 г.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Развитие идеи Планка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Свет не только излучается   и поглощается , но и существует в виде отдельных квантов.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Объяснение законов фотоэффекта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18438" name="Object 15"/>
          <p:cNvGraphicFramePr>
            <a:graphicFrameLocks noChangeAspect="1"/>
          </p:cNvGraphicFramePr>
          <p:nvPr/>
        </p:nvGraphicFramePr>
        <p:xfrm>
          <a:off x="1090613" y="5394325"/>
          <a:ext cx="177641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Формула" r:id="rId3" imgW="927100" imgH="419100" progId="Equation.3">
                  <p:embed/>
                </p:oleObj>
              </mc:Choice>
              <mc:Fallback>
                <p:oleObj name="Формула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5394325"/>
                        <a:ext cx="1776412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95" y="1844824"/>
            <a:ext cx="3428765" cy="4508826"/>
          </a:xfrm>
          <a:prstGeom prst="rect">
            <a:avLst/>
          </a:prstGeom>
        </p:spPr>
      </p:pic>
      <p:pic>
        <p:nvPicPr>
          <p:cNvPr id="11" name="Picture 8" descr="Уравнение Эйнштейна для фотоэффект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54335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5793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401</TotalTime>
  <Words>256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Sketchbook</vt:lpstr>
      <vt:lpstr>Формула</vt:lpstr>
      <vt:lpstr>Презентация  на тему</vt:lpstr>
      <vt:lpstr>Открытие фотоэффекта</vt:lpstr>
      <vt:lpstr>Наблюдение  фотоэффекта</vt:lpstr>
      <vt:lpstr>Законы  фотоэффекта</vt:lpstr>
      <vt:lpstr>    Первый закон фотоэффекта</vt:lpstr>
      <vt:lpstr>Второй закон фотоэффекта</vt:lpstr>
      <vt:lpstr>Третий закон фотоэффекта</vt:lpstr>
      <vt:lpstr>Объяснение фотоэффекта</vt:lpstr>
      <vt:lpstr>      Теория  фотоэффекта</vt:lpstr>
      <vt:lpstr>Применение фотоэффекта</vt:lpstr>
      <vt:lpstr>Применение фотоэлементов</vt:lpstr>
      <vt:lpstr>Вопросы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</dc:title>
  <dc:creator>admin</dc:creator>
  <cp:lastModifiedBy>admin</cp:lastModifiedBy>
  <cp:revision>29</cp:revision>
  <dcterms:created xsi:type="dcterms:W3CDTF">2013-03-12T17:34:32Z</dcterms:created>
  <dcterms:modified xsi:type="dcterms:W3CDTF">2013-10-16T16:12:46Z</dcterms:modified>
</cp:coreProperties>
</file>