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92" r:id="rId1"/>
  </p:sldMasterIdLst>
  <p:notesMasterIdLst>
    <p:notesMasterId r:id="rId19"/>
  </p:notesMasterIdLst>
  <p:sldIdLst>
    <p:sldId id="256" r:id="rId2"/>
    <p:sldId id="259" r:id="rId3"/>
    <p:sldId id="263" r:id="rId4"/>
    <p:sldId id="262" r:id="rId5"/>
    <p:sldId id="260" r:id="rId6"/>
    <p:sldId id="258" r:id="rId7"/>
    <p:sldId id="261" r:id="rId8"/>
    <p:sldId id="265" r:id="rId9"/>
    <p:sldId id="266" r:id="rId10"/>
    <p:sldId id="267" r:id="rId11"/>
    <p:sldId id="268" r:id="rId12"/>
    <p:sldId id="270" r:id="rId13"/>
    <p:sldId id="271" r:id="rId14"/>
    <p:sldId id="288" r:id="rId15"/>
    <p:sldId id="291" r:id="rId16"/>
    <p:sldId id="279" r:id="rId17"/>
    <p:sldId id="286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43C2C"/>
    <a:srgbClr val="FED1CD"/>
    <a:srgbClr val="FAFBC7"/>
    <a:srgbClr val="FFD8C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687" autoAdjust="0"/>
  </p:normalViewPr>
  <p:slideViewPr>
    <p:cSldViewPr>
      <p:cViewPr>
        <p:scale>
          <a:sx n="73" d="100"/>
          <a:sy n="73" d="100"/>
        </p:scale>
        <p:origin x="-1620" y="-3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C618AB-2FA1-4372-9836-67E355DB7121}" type="datetimeFigureOut">
              <a:rPr lang="ru-RU" smtClean="0"/>
              <a:pPr/>
              <a:t>27.02.2015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4B9DCB-A597-4C9A-8A20-0B1224B7BF6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4B9DCB-A597-4C9A-8A20-0B1224B7BF6D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fld id="{83C72BE4-7E1E-4883-8DE8-BDEE5E7E95E1}" type="datetimeFigureOut">
              <a:rPr lang="ru-RU" smtClean="0"/>
              <a:pPr>
                <a:defRPr/>
              </a:pPr>
              <a:t>27.02.2015</a:t>
            </a:fld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634537CD-64F7-4A91-9D7C-F041F1B0AD7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5EA0103-D546-4BD7-B3F1-50EEA34827F3}" type="datetimeFigureOut">
              <a:rPr lang="ru-RU" smtClean="0"/>
              <a:pPr>
                <a:defRPr/>
              </a:pPr>
              <a:t>27.02.2015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99BAF49-5E16-4C08-BF23-173C933788E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7E25A88-2784-4866-9114-12BCD9BEE10B}" type="datetimeFigureOut">
              <a:rPr lang="ru-RU" smtClean="0"/>
              <a:pPr>
                <a:defRPr/>
              </a:pPr>
              <a:t>27.02.2015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3BA3FC0-8406-46FA-BABE-A9DF24EC301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045558D-9403-486A-A1E5-AE3B66FC6A10}" type="datetimeFigureOut">
              <a:rPr lang="ru-RU" smtClean="0"/>
              <a:pPr>
                <a:defRPr/>
              </a:pPr>
              <a:t>27.02.2015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A788F06-B692-4252-9443-BE509C6DC72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fld id="{9057ACD6-5008-4CF4-A0F8-A83AE05B8DE4}" type="datetimeFigureOut">
              <a:rPr lang="ru-RU" smtClean="0"/>
              <a:pPr>
                <a:defRPr/>
              </a:pPr>
              <a:t>27.02.2015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B793AA28-B41A-4121-BA98-50278EEE9A1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6827FDB-4292-4262-95DF-B63B0CEA4122}" type="datetimeFigureOut">
              <a:rPr lang="ru-RU" smtClean="0"/>
              <a:pPr>
                <a:defRPr/>
              </a:pPr>
              <a:t>27.02.2015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pPr>
              <a:defRPr/>
            </a:pPr>
            <a:fld id="{C5EA2CED-6676-461B-A8C8-BF3165663D7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3997F4E-F536-4A3A-B3BE-FCF76C415175}" type="datetimeFigureOut">
              <a:rPr lang="ru-RU" smtClean="0"/>
              <a:pPr>
                <a:defRPr/>
              </a:pPr>
              <a:t>27.02.2015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pPr>
              <a:defRPr/>
            </a:pPr>
            <a:fld id="{C0738631-B7F9-4304-828A-995C49CFC65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F497952-29D8-45E2-AF14-3A1CDF1BA238}" type="datetimeFigureOut">
              <a:rPr lang="ru-RU" smtClean="0"/>
              <a:pPr>
                <a:defRPr/>
              </a:pPr>
              <a:t>27.02.2015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1FF97DE-B0F7-49C8-9442-DC657A1EBFB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629D257-8AF3-4334-80B2-FA4CF7490208}" type="datetimeFigureOut">
              <a:rPr lang="ru-RU" smtClean="0"/>
              <a:pPr>
                <a:defRPr/>
              </a:pPr>
              <a:t>27.02.2015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39CCA99-970A-4703-AF85-CB1205B0296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fld id="{66EB5FC2-4D61-4C2E-A776-342329351E1D}" type="datetimeFigureOut">
              <a:rPr lang="ru-RU" smtClean="0"/>
              <a:pPr>
                <a:defRPr/>
              </a:pPr>
              <a:t>27.02.2015</a:t>
            </a:fld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5643D437-1955-4419-A8C4-761AAB66449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fld id="{F92F252F-189D-4DEB-8AF1-DAE635EC082D}" type="datetimeFigureOut">
              <a:rPr lang="ru-RU" smtClean="0"/>
              <a:pPr>
                <a:defRPr/>
              </a:pPr>
              <a:t>27.02.2015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35FB9C57-9234-45F2-AB32-AFF799C6CCE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pPr>
              <a:defRPr/>
            </a:pPr>
            <a:fld id="{9036BF1F-F1F7-4BA6-9033-9C7CCDAE20FF}" type="datetimeFigureOut">
              <a:rPr lang="ru-RU" smtClean="0"/>
              <a:pPr>
                <a:defRPr/>
              </a:pPr>
              <a:t>27.02.2015</a:t>
            </a:fld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5B405BC5-265C-49EB-8C49-F26EC52481B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93" r:id="rId1"/>
    <p:sldLayoutId id="2147484094" r:id="rId2"/>
    <p:sldLayoutId id="2147484095" r:id="rId3"/>
    <p:sldLayoutId id="2147484096" r:id="rId4"/>
    <p:sldLayoutId id="2147484097" r:id="rId5"/>
    <p:sldLayoutId id="2147484098" r:id="rId6"/>
    <p:sldLayoutId id="2147484099" r:id="rId7"/>
    <p:sldLayoutId id="2147484100" r:id="rId8"/>
    <p:sldLayoutId id="2147484101" r:id="rId9"/>
    <p:sldLayoutId id="2147484102" r:id="rId10"/>
    <p:sldLayoutId id="2147484103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57422" y="857232"/>
            <a:ext cx="5174383" cy="1323438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8000" b="1" spc="50" dirty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rgbClr val="FFC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Изонить</a:t>
            </a:r>
          </a:p>
        </p:txBody>
      </p:sp>
      <p:sp>
        <p:nvSpPr>
          <p:cNvPr id="2051" name="TextBox 5"/>
          <p:cNvSpPr txBox="1">
            <a:spLocks noChangeArrowheads="1"/>
          </p:cNvSpPr>
          <p:nvPr/>
        </p:nvSpPr>
        <p:spPr bwMode="auto">
          <a:xfrm>
            <a:off x="5902325" y="5934670"/>
            <a:ext cx="324167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dirty="0" smtClean="0"/>
              <a:t>Педагог дополнительного образования Жирнова Елена Евгеньевна</a:t>
            </a:r>
            <a:endParaRPr lang="ru-RU" dirty="0"/>
          </a:p>
        </p:txBody>
      </p:sp>
      <p:sp>
        <p:nvSpPr>
          <p:cNvPr id="2052" name="WordArt 8"/>
          <p:cNvSpPr>
            <a:spLocks noChangeArrowheads="1" noChangeShapeType="1" noTextEdit="1"/>
          </p:cNvSpPr>
          <p:nvPr/>
        </p:nvSpPr>
        <p:spPr bwMode="auto">
          <a:xfrm>
            <a:off x="3357554" y="5357826"/>
            <a:ext cx="5329238" cy="1223963"/>
          </a:xfrm>
          <a:prstGeom prst="rect">
            <a:avLst/>
          </a:prstGeom>
          <a:effectLst/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b="1" i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Comic Sans M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42976" y="2928934"/>
            <a:ext cx="7173952" cy="92333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Техника вышивания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Содержимое 3" descr="izo3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8625" y="285750"/>
            <a:ext cx="3867150" cy="6072188"/>
          </a:xfrm>
        </p:spPr>
      </p:pic>
      <p:pic>
        <p:nvPicPr>
          <p:cNvPr id="12291" name="Рисунок 4" descr="izo4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0" y="428625"/>
            <a:ext cx="3405188" cy="591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dirty="0" smtClean="0"/>
              <a:t>Заполнение окружности</a:t>
            </a:r>
            <a:r>
              <a:rPr lang="ru-RU" dirty="0" smtClean="0"/>
              <a:t> </a:t>
            </a:r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428625" y="1357313"/>
            <a:ext cx="5143500" cy="5286375"/>
          </a:xfrm>
        </p:spPr>
        <p:txBody>
          <a:bodyPr>
            <a:normAutofit/>
          </a:bodyPr>
          <a:lstStyle/>
          <a:p>
            <a:pPr eaLnBrk="1" hangingPunct="1"/>
            <a:r>
              <a:rPr lang="ru-RU" sz="2400" dirty="0" smtClean="0"/>
              <a:t>Окружность делится на равные части (их должно быть четное количество). </a:t>
            </a:r>
          </a:p>
          <a:p>
            <a:pPr eaLnBrk="1" hangingPunct="1"/>
            <a:r>
              <a:rPr lang="ru-RU" sz="2400" dirty="0" smtClean="0"/>
              <a:t>Выбирается любая хорда в окружности. Например, 9-24. </a:t>
            </a:r>
          </a:p>
          <a:p>
            <a:pPr eaLnBrk="1" hangingPunct="1"/>
            <a:r>
              <a:rPr lang="ru-RU" sz="2400" dirty="0" smtClean="0"/>
              <a:t>Иголка с ниткой вставляется в т. 9 (с изнаночной стороны), опускается в т.24, затем из т. 24 в т.1. </a:t>
            </a:r>
          </a:p>
          <a:p>
            <a:pPr eaLnBrk="1" hangingPunct="1"/>
            <a:r>
              <a:rPr lang="ru-RU" sz="2400" dirty="0" smtClean="0"/>
              <a:t>Далее из т. 1 в т. 10, из т. 10 в т. 11 и так далее по окружности. Эта хорда должна "совершить" целых два круга.</a:t>
            </a:r>
          </a:p>
        </p:txBody>
      </p:sp>
      <p:pic>
        <p:nvPicPr>
          <p:cNvPr id="13316" name="Рисунок 3" descr="izo5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25" y="1428750"/>
            <a:ext cx="243840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цып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9396" t="8152" r="2489" b="1376"/>
          <a:stretch>
            <a:fillRect/>
          </a:stretch>
        </p:blipFill>
        <p:spPr>
          <a:xfrm>
            <a:off x="683568" y="424303"/>
            <a:ext cx="7848872" cy="586683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Содержимое 2"/>
          <p:cNvSpPr>
            <a:spLocks noGrp="1"/>
          </p:cNvSpPr>
          <p:nvPr>
            <p:ph idx="1"/>
          </p:nvPr>
        </p:nvSpPr>
        <p:spPr>
          <a:xfrm>
            <a:off x="428625" y="214313"/>
            <a:ext cx="8229600" cy="1198562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dirty="0" smtClean="0"/>
              <a:t>    </a:t>
            </a:r>
            <a:r>
              <a:rPr lang="ru-RU" sz="2000" b="1" dirty="0" smtClean="0"/>
              <a:t>Результат работы в технике "изонить" завораживает детей красотой. А где красота - там и радость, и праздник. И всегда хорошее настроение.</a:t>
            </a:r>
          </a:p>
        </p:txBody>
      </p:sp>
      <p:pic>
        <p:nvPicPr>
          <p:cNvPr id="6" name="Рисунок 5" descr="г-поб.jpg"/>
          <p:cNvPicPr>
            <a:picLocks noChangeAspect="1"/>
          </p:cNvPicPr>
          <p:nvPr/>
        </p:nvPicPr>
        <p:blipFill>
          <a:blip r:embed="rId2" cstate="print"/>
          <a:srcRect l="2824" t="5441" r="5542" b="6721"/>
          <a:stretch>
            <a:fillRect/>
          </a:stretch>
        </p:blipFill>
        <p:spPr>
          <a:xfrm>
            <a:off x="611560" y="1412776"/>
            <a:ext cx="4013561" cy="4896544"/>
          </a:xfrm>
          <a:prstGeom prst="rect">
            <a:avLst/>
          </a:prstGeom>
        </p:spPr>
      </p:pic>
      <p:pic>
        <p:nvPicPr>
          <p:cNvPr id="8" name="Рисунок 7" descr="журавль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88532" y="1428736"/>
            <a:ext cx="3571900" cy="49292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Наши работы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5" name="Содержимое 4" descr="100_483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1357298"/>
            <a:ext cx="8286808" cy="4814902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Содержимое 12" descr="снеговик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1571612"/>
            <a:ext cx="3055024" cy="4525962"/>
          </a:xfrm>
        </p:spPr>
      </p:pic>
      <p:sp>
        <p:nvSpPr>
          <p:cNvPr id="14" name="Заголовок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зима</a:t>
            </a:r>
            <a:endParaRPr lang="ru-RU" dirty="0"/>
          </a:p>
        </p:txBody>
      </p:sp>
      <p:pic>
        <p:nvPicPr>
          <p:cNvPr id="15" name="Рисунок 14" descr="зим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43306" y="2500306"/>
            <a:ext cx="5286380" cy="35719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000100" y="253536"/>
            <a:ext cx="7686700" cy="1143000"/>
          </a:xfrm>
        </p:spPr>
        <p:txBody>
          <a:bodyPr/>
          <a:lstStyle/>
          <a:p>
            <a:r>
              <a:rPr lang="ru-RU" dirty="0" smtClean="0"/>
              <a:t>Знаки зодиака</a:t>
            </a:r>
            <a:endParaRPr lang="ru-RU" dirty="0"/>
          </a:p>
        </p:txBody>
      </p:sp>
      <p:pic>
        <p:nvPicPr>
          <p:cNvPr id="8" name="Содержимое 7" descr="зод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57158" y="1714488"/>
            <a:ext cx="2857520" cy="4525962"/>
          </a:xfrm>
        </p:spPr>
      </p:pic>
      <p:pic>
        <p:nvPicPr>
          <p:cNvPr id="9" name="Рисунок 8" descr="зод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86116" y="1714488"/>
            <a:ext cx="2714644" cy="4522824"/>
          </a:xfrm>
          <a:prstGeom prst="rect">
            <a:avLst/>
          </a:prstGeom>
        </p:spPr>
      </p:pic>
      <p:pic>
        <p:nvPicPr>
          <p:cNvPr id="10" name="Рисунок 9" descr="зод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72198" y="1714488"/>
            <a:ext cx="2643206" cy="452282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418058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70C0"/>
                </a:solidFill>
              </a:rPr>
              <a:t>Заключение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fontScale="70000" lnSpcReduction="20000"/>
          </a:bodyPr>
          <a:lstStyle/>
          <a:p>
            <a:pPr>
              <a:buNone/>
              <a:defRPr/>
            </a:pPr>
            <a:endParaRPr lang="ru-RU" b="1" i="1" dirty="0" smtClean="0"/>
          </a:p>
          <a:p>
            <a:pPr>
              <a:buNone/>
              <a:defRPr/>
            </a:pPr>
            <a:r>
              <a:rPr lang="ru-RU" b="1" i="1" dirty="0" smtClean="0"/>
              <a:t>Создание вышитых нитками и бисером панно становится в последние годы все более популярным занятием. Материалами для вышивок служат различные виды ниток  (хлопчатобумажные, шелковые, синтетические, люрекс, металлизированные, шерстяные), а также бисер и бусины, стразы и натуральные камни.   </a:t>
            </a:r>
            <a:endParaRPr lang="ru-RU" i="1" dirty="0" smtClean="0"/>
          </a:p>
          <a:p>
            <a:pPr>
              <a:buNone/>
              <a:defRPr/>
            </a:pPr>
            <a:r>
              <a:rPr lang="ru-RU" b="1" i="1" dirty="0" smtClean="0"/>
              <a:t>          Наиболее  популярны  сегодня для художественных композиций изображения животных, цветов. При внимательном рассматривании таких картин хочется подойти к ним поближе, дотронуться до них рукой, сохранить это ощущение в памяти. На первый взгляд кажется, что техника ниточного дизайна сложна и ее освоение требует невероятных усилий. В действительности все значительно проще. Уверена, что это рукоделие сможет освоить любой человек, а после этого самостоятельно придумывать и создавать любопытные композиции.</a:t>
            </a:r>
            <a:endParaRPr lang="ru-RU" i="1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Цели и задачи:</a:t>
            </a:r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  <a:defRPr/>
            </a:pPr>
            <a:r>
              <a:rPr lang="ru-RU" dirty="0" smtClean="0"/>
              <a:t>.</a:t>
            </a:r>
            <a:r>
              <a:rPr lang="en-US" b="1" i="1" dirty="0" smtClean="0"/>
              <a:t> </a:t>
            </a:r>
            <a:r>
              <a:rPr lang="ru-RU" b="1" i="1" dirty="0" smtClean="0"/>
              <a:t>1.Образовательная:</a:t>
            </a:r>
            <a:endParaRPr lang="ru-RU" i="1" dirty="0" smtClean="0"/>
          </a:p>
          <a:p>
            <a:pPr>
              <a:buNone/>
              <a:defRPr/>
            </a:pPr>
            <a:r>
              <a:rPr lang="en-US" b="1" i="1" dirty="0" smtClean="0"/>
              <a:t>        </a:t>
            </a:r>
            <a:r>
              <a:rPr lang="ru-RU" b="1" i="1" dirty="0" smtClean="0"/>
              <a:t>- ознакомить учащихся с новым видом декоративно –   </a:t>
            </a:r>
            <a:endParaRPr lang="ru-RU" i="1" dirty="0" smtClean="0"/>
          </a:p>
          <a:p>
            <a:pPr>
              <a:buNone/>
              <a:defRPr/>
            </a:pPr>
            <a:r>
              <a:rPr lang="en-US" b="1" i="1" dirty="0" smtClean="0"/>
              <a:t>        </a:t>
            </a:r>
            <a:r>
              <a:rPr lang="ru-RU" b="1" i="1" dirty="0" smtClean="0"/>
              <a:t>  прикладного искусства – изонить;</a:t>
            </a:r>
            <a:endParaRPr lang="ru-RU" i="1" dirty="0" smtClean="0"/>
          </a:p>
          <a:p>
            <a:pPr>
              <a:buNone/>
              <a:defRPr/>
            </a:pPr>
            <a:r>
              <a:rPr lang="en-US" b="1" i="1" dirty="0" smtClean="0"/>
              <a:t>        </a:t>
            </a:r>
            <a:r>
              <a:rPr lang="ru-RU" b="1" i="1" dirty="0" smtClean="0"/>
              <a:t>- научить детей прошиванию прямого угла, окружности.</a:t>
            </a:r>
            <a:endParaRPr lang="ru-RU" i="1" dirty="0" smtClean="0"/>
          </a:p>
          <a:p>
            <a:pPr>
              <a:buNone/>
              <a:defRPr/>
            </a:pPr>
            <a:r>
              <a:rPr lang="en-US" b="1" i="1" dirty="0" smtClean="0"/>
              <a:t>     </a:t>
            </a:r>
            <a:r>
              <a:rPr lang="ru-RU" b="1" i="1" dirty="0" smtClean="0"/>
              <a:t>2. Воспитательная:</a:t>
            </a:r>
            <a:endParaRPr lang="ru-RU" i="1" dirty="0" smtClean="0"/>
          </a:p>
          <a:p>
            <a:pPr>
              <a:buNone/>
              <a:defRPr/>
            </a:pPr>
            <a:r>
              <a:rPr lang="en-US" b="1" i="1" dirty="0" smtClean="0"/>
              <a:t>        </a:t>
            </a:r>
            <a:r>
              <a:rPr lang="ru-RU" b="1" i="1" dirty="0" smtClean="0"/>
              <a:t>- прививать любовь к декоративно – прикладному</a:t>
            </a:r>
            <a:r>
              <a:rPr lang="en-US" b="1" i="1" dirty="0" smtClean="0"/>
              <a:t>     </a:t>
            </a:r>
          </a:p>
          <a:p>
            <a:pPr>
              <a:buNone/>
              <a:defRPr/>
            </a:pPr>
            <a:r>
              <a:rPr lang="en-US" b="1" i="1" dirty="0" smtClean="0"/>
              <a:t>          </a:t>
            </a:r>
            <a:r>
              <a:rPr lang="ru-RU" b="1" i="1" dirty="0" smtClean="0"/>
              <a:t>искусству;</a:t>
            </a:r>
            <a:endParaRPr lang="ru-RU" i="1" dirty="0" smtClean="0"/>
          </a:p>
          <a:p>
            <a:pPr>
              <a:buNone/>
              <a:defRPr/>
            </a:pPr>
            <a:r>
              <a:rPr lang="ru-RU" b="1" i="1" dirty="0" smtClean="0"/>
              <a:t>        - воспитывать аккуратность, точность,    </a:t>
            </a:r>
          </a:p>
          <a:p>
            <a:pPr>
              <a:buNone/>
              <a:defRPr/>
            </a:pPr>
            <a:r>
              <a:rPr lang="ru-RU" b="1" i="1" dirty="0" smtClean="0"/>
              <a:t>          внимательность.</a:t>
            </a:r>
            <a:endParaRPr lang="ru-RU" i="1" dirty="0" smtClean="0"/>
          </a:p>
          <a:p>
            <a:pPr>
              <a:buNone/>
              <a:defRPr/>
            </a:pPr>
            <a:r>
              <a:rPr lang="ru-RU" b="1" i="1" dirty="0" smtClean="0"/>
              <a:t>     3. Развивающая:</a:t>
            </a:r>
            <a:endParaRPr lang="ru-RU" i="1" dirty="0" smtClean="0"/>
          </a:p>
          <a:p>
            <a:pPr>
              <a:buNone/>
              <a:defRPr/>
            </a:pPr>
            <a:r>
              <a:rPr lang="ru-RU" b="1" i="1" dirty="0" smtClean="0"/>
              <a:t>        - развивать зрительную и моторную координацию в </a:t>
            </a:r>
            <a:endParaRPr lang="ru-RU" i="1" dirty="0" smtClean="0"/>
          </a:p>
          <a:p>
            <a:pPr>
              <a:buNone/>
              <a:defRPr/>
            </a:pPr>
            <a:r>
              <a:rPr lang="ru-RU" b="1" i="1" dirty="0" smtClean="0"/>
              <a:t>          системе «глаз – рука».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Содержимое 2"/>
          <p:cNvSpPr>
            <a:spLocks noGrp="1"/>
          </p:cNvSpPr>
          <p:nvPr>
            <p:ph idx="1"/>
          </p:nvPr>
        </p:nvSpPr>
        <p:spPr>
          <a:xfrm>
            <a:off x="428625" y="785813"/>
            <a:ext cx="4643438" cy="5572125"/>
          </a:xfrm>
        </p:spPr>
        <p:txBody>
          <a:bodyPr/>
          <a:lstStyle/>
          <a:p>
            <a:pPr eaLnBrk="1" hangingPunct="1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Мелкой моторики пальцев рук, что оказывает положительное влияние на речевые зоны коры головного мозга; </a:t>
            </a:r>
          </a:p>
          <a:p>
            <a:pPr eaLnBrk="1" hangingPunct="1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Сенсорного восприятия; </a:t>
            </a:r>
          </a:p>
          <a:p>
            <a:pPr eaLnBrk="1" hangingPunct="1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Глазомера; </a:t>
            </a:r>
          </a:p>
          <a:p>
            <a:pPr eaLnBrk="1" hangingPunct="1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Логического мышления; </a:t>
            </a:r>
          </a:p>
          <a:p>
            <a:pPr eaLnBrk="1" hangingPunct="1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Воображения; </a:t>
            </a:r>
          </a:p>
          <a:p>
            <a:pPr eaLnBrk="1" hangingPunct="1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Волевых качеств (усидчивости, терпения, умения доводить работу до конца и т.п.) </a:t>
            </a:r>
          </a:p>
          <a:p>
            <a:pPr eaLnBrk="1" hangingPunct="1">
              <a:buFont typeface="Arial" charset="0"/>
              <a:buNone/>
            </a:pPr>
            <a:endParaRPr lang="ru-RU" dirty="0" smtClean="0"/>
          </a:p>
        </p:txBody>
      </p:sp>
      <p:sp>
        <p:nvSpPr>
          <p:cNvPr id="4100" name="Прямоугольник 4"/>
          <p:cNvSpPr>
            <a:spLocks noChangeArrowheads="1"/>
          </p:cNvSpPr>
          <p:nvPr/>
        </p:nvSpPr>
        <p:spPr bwMode="auto">
          <a:xfrm>
            <a:off x="571500" y="214313"/>
            <a:ext cx="82867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Занятия изонитью способствуют развитию у ребенка:</a:t>
            </a:r>
            <a:endParaRPr lang="ru-RU" sz="2400" dirty="0"/>
          </a:p>
        </p:txBody>
      </p:sp>
      <p:pic>
        <p:nvPicPr>
          <p:cNvPr id="6" name="Рисунок 5" descr="100_479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628" y="2214554"/>
            <a:ext cx="3809980" cy="33575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Содержимое 2"/>
          <p:cNvSpPr>
            <a:spLocks noGrp="1"/>
          </p:cNvSpPr>
          <p:nvPr>
            <p:ph idx="1"/>
          </p:nvPr>
        </p:nvSpPr>
        <p:spPr>
          <a:xfrm>
            <a:off x="214313" y="214313"/>
            <a:ext cx="4786312" cy="6643687"/>
          </a:xfrm>
        </p:spPr>
        <p:txBody>
          <a:bodyPr>
            <a:normAutofit/>
          </a:bodyPr>
          <a:lstStyle/>
          <a:p>
            <a:pPr eaLnBrk="1" hangingPunct="1">
              <a:buFont typeface="Arial" charset="0"/>
              <a:buNone/>
            </a:pPr>
            <a:r>
              <a:rPr lang="ru-RU" sz="2800" dirty="0" smtClean="0"/>
              <a:t>     </a:t>
            </a:r>
          </a:p>
          <a:p>
            <a:pPr eaLnBrk="1" hangingPunct="1">
              <a:buFont typeface="Arial" charset="0"/>
              <a:buNone/>
            </a:pPr>
            <a:endParaRPr lang="ru-RU" sz="2800" dirty="0" smtClean="0"/>
          </a:p>
          <a:p>
            <a:pPr eaLnBrk="1" hangingPunct="1">
              <a:buFont typeface="Arial" charset="0"/>
              <a:buNone/>
            </a:pPr>
            <a:endParaRPr lang="ru-RU" sz="2800" dirty="0" smtClean="0"/>
          </a:p>
          <a:p>
            <a:pPr eaLnBrk="1" hangingPunct="1">
              <a:buFont typeface="Arial" charset="0"/>
              <a:buNone/>
            </a:pPr>
            <a:r>
              <a:rPr lang="ru-RU" sz="2800" dirty="0" smtClean="0"/>
              <a:t>   Каждый ребенок любит рисовать. Дети рисуют карандашами, красками, мелками и многими другими инструментами и материалами. Оказывается, их можно научить рисовать и нитью. Изонить, - так называется этот вид деятельности.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 smtClean="0"/>
          </a:p>
        </p:txBody>
      </p:sp>
      <p:pic>
        <p:nvPicPr>
          <p:cNvPr id="4" name="Рисунок 3" descr="кошк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628" y="1285860"/>
            <a:ext cx="3429024" cy="47149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Содержимое 2"/>
          <p:cNvSpPr>
            <a:spLocks noGrp="1"/>
          </p:cNvSpPr>
          <p:nvPr>
            <p:ph idx="1"/>
          </p:nvPr>
        </p:nvSpPr>
        <p:spPr>
          <a:xfrm>
            <a:off x="285750" y="357188"/>
            <a:ext cx="8643938" cy="2357437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 typeface="Arial" charset="0"/>
              <a:buNone/>
            </a:pPr>
            <a:r>
              <a:rPr lang="ru-RU" sz="2400" b="1" dirty="0" smtClean="0"/>
              <a:t>    Изонить - изображение нитью, ниточный дизайн.</a:t>
            </a:r>
          </a:p>
          <a:p>
            <a:pPr eaLnBrk="1" hangingPunct="1">
              <a:buFont typeface="Arial" charset="0"/>
              <a:buNone/>
            </a:pPr>
            <a:r>
              <a:rPr lang="ru-RU" sz="2400" b="1" dirty="0" smtClean="0"/>
              <a:t>     </a:t>
            </a:r>
            <a:r>
              <a:rPr lang="ru-RU" sz="2400" dirty="0" smtClean="0"/>
              <a:t>Изонить или нитяная графика - это графический рисунок, выполненный нитями, натянутыми в определенном порядке на твердой основе. Используя эту технологию, можно создать великолепные открытки на память, обложки для рукописных книг, закладки, декоративные панно.</a:t>
            </a:r>
            <a:br>
              <a:rPr lang="ru-RU" sz="2400" dirty="0" smtClean="0"/>
            </a:br>
            <a:endParaRPr lang="ru-RU" sz="2400" dirty="0" smtClean="0"/>
          </a:p>
          <a:p>
            <a:pPr eaLnBrk="1" hangingPunct="1">
              <a:buFont typeface="Arial" charset="0"/>
              <a:buNone/>
            </a:pPr>
            <a:endParaRPr lang="ru-RU" dirty="0" smtClean="0"/>
          </a:p>
        </p:txBody>
      </p:sp>
      <p:pic>
        <p:nvPicPr>
          <p:cNvPr id="6" name="Рисунок 5" descr="кошки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7620" y="2285992"/>
            <a:ext cx="4857784" cy="4000528"/>
          </a:xfrm>
          <a:prstGeom prst="rect">
            <a:avLst/>
          </a:prstGeom>
        </p:spPr>
      </p:pic>
      <p:pic>
        <p:nvPicPr>
          <p:cNvPr id="8" name="Рисунок 7" descr="ромашк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2285992"/>
            <a:ext cx="3286148" cy="41434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Заголовок 1"/>
          <p:cNvSpPr>
            <a:spLocks noGrp="1"/>
          </p:cNvSpPr>
          <p:nvPr>
            <p:ph type="title"/>
          </p:nvPr>
        </p:nvSpPr>
        <p:spPr>
          <a:xfrm>
            <a:off x="3071813" y="214313"/>
            <a:ext cx="3071812" cy="7143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dirty="0" smtClean="0"/>
              <a:t>История</a:t>
            </a:r>
          </a:p>
        </p:txBody>
      </p:sp>
      <p:sp>
        <p:nvSpPr>
          <p:cNvPr id="7172" name="Содержимое 2"/>
          <p:cNvSpPr>
            <a:spLocks noGrp="1"/>
          </p:cNvSpPr>
          <p:nvPr>
            <p:ph idx="1"/>
          </p:nvPr>
        </p:nvSpPr>
        <p:spPr>
          <a:xfrm>
            <a:off x="214313" y="928688"/>
            <a:ext cx="4857750" cy="5715000"/>
          </a:xfrm>
        </p:spPr>
        <p:txBody>
          <a:bodyPr>
            <a:normAutofit lnSpcReduction="10000"/>
          </a:bodyPr>
          <a:lstStyle/>
          <a:p>
            <a:pPr eaLnBrk="1" hangingPunct="1">
              <a:buFont typeface="Arial" charset="0"/>
              <a:buNone/>
            </a:pPr>
            <a:r>
              <a:rPr lang="ru-RU" sz="2400" dirty="0" smtClean="0"/>
              <a:t>       </a:t>
            </a:r>
            <a:r>
              <a:rPr lang="ru-RU" sz="2200" dirty="0" smtClean="0"/>
              <a:t>Нитяная графика как вид искусства впервые появилась в Англии. Английские ткачи придумали особый способ переплетения ниток. Они вбивали в дощечки гвозди и в определённой последовательности натягивали на них нити. В результате получались ажурные кружевные изделия, которые использовались для украшения жилища. В настоящее время искусство нитяной графики находит широкое применение для украшения изделий и предметов быта, для оформления интерьера, для выполнения подарков и сувениров.</a:t>
            </a:r>
          </a:p>
          <a:p>
            <a:pPr eaLnBrk="1" hangingPunct="1">
              <a:buFont typeface="Arial" charset="0"/>
              <a:buNone/>
            </a:pPr>
            <a:endParaRPr lang="ru-RU" sz="2200" dirty="0" smtClean="0"/>
          </a:p>
        </p:txBody>
      </p:sp>
      <p:pic>
        <p:nvPicPr>
          <p:cNvPr id="5" name="Рисунок 4" descr="сов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14942" y="1071546"/>
            <a:ext cx="3452250" cy="50006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Содержимое 2"/>
          <p:cNvSpPr>
            <a:spLocks noGrp="1"/>
          </p:cNvSpPr>
          <p:nvPr>
            <p:ph idx="1"/>
          </p:nvPr>
        </p:nvSpPr>
        <p:spPr>
          <a:xfrm>
            <a:off x="285720" y="1500174"/>
            <a:ext cx="8229600" cy="4000505"/>
          </a:xfrm>
        </p:spPr>
        <p:txBody>
          <a:bodyPr>
            <a:normAutofit fontScale="25000" lnSpcReduction="20000"/>
          </a:bodyPr>
          <a:lstStyle/>
          <a:p>
            <a:pPr marL="533400" indent="-533400">
              <a:lnSpc>
                <a:spcPct val="80000"/>
              </a:lnSpc>
              <a:buNone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                                           </a:t>
            </a:r>
          </a:p>
          <a:p>
            <a:pPr marL="533400" indent="-533400">
              <a:lnSpc>
                <a:spcPct val="80000"/>
              </a:lnSpc>
              <a:buFontTx/>
              <a:buAutoNum type="arabicPeriod"/>
            </a:pPr>
            <a:endParaRPr lang="ru-RU" sz="8000" dirty="0" smtClean="0">
              <a:latin typeface="Times New Roman" pitchFamily="18" charset="0"/>
              <a:cs typeface="Times New Roman" pitchFamily="18" charset="0"/>
            </a:endParaRPr>
          </a:p>
          <a:p>
            <a:pPr marL="533400" indent="-533400">
              <a:lnSpc>
                <a:spcPct val="80000"/>
              </a:lnSpc>
              <a:buFontTx/>
              <a:buAutoNum type="arabicPeriod"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Выбрать рисунок;</a:t>
            </a:r>
          </a:p>
          <a:p>
            <a:pPr marL="533400" indent="-533400">
              <a:lnSpc>
                <a:spcPct val="80000"/>
              </a:lnSpc>
              <a:buFontTx/>
              <a:buAutoNum type="arabicPeriod"/>
            </a:pPr>
            <a:endParaRPr lang="ru-RU" sz="8000" dirty="0" smtClean="0">
              <a:latin typeface="Times New Roman" pitchFamily="18" charset="0"/>
              <a:cs typeface="Times New Roman" pitchFamily="18" charset="0"/>
            </a:endParaRPr>
          </a:p>
          <a:p>
            <a:pPr marL="533400" indent="-533400">
              <a:lnSpc>
                <a:spcPct val="80000"/>
              </a:lnSpc>
              <a:buFontTx/>
              <a:buAutoNum type="arabicPeriod"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подобрать основу вышивки;</a:t>
            </a:r>
          </a:p>
          <a:p>
            <a:pPr marL="533400" indent="-533400">
              <a:lnSpc>
                <a:spcPct val="80000"/>
              </a:lnSpc>
              <a:buFontTx/>
              <a:buAutoNum type="arabicPeriod"/>
            </a:pPr>
            <a:endParaRPr lang="ru-RU" sz="8000" dirty="0" smtClean="0">
              <a:latin typeface="Times New Roman" pitchFamily="18" charset="0"/>
              <a:cs typeface="Times New Roman" pitchFamily="18" charset="0"/>
            </a:endParaRPr>
          </a:p>
          <a:p>
            <a:pPr marL="533400" indent="-533400">
              <a:lnSpc>
                <a:spcPct val="80000"/>
              </a:lnSpc>
              <a:buFontTx/>
              <a:buAutoNum type="arabicPeriod"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перевести рисунок на основу с изнаночной стороны;</a:t>
            </a:r>
          </a:p>
          <a:p>
            <a:pPr marL="533400" indent="-533400">
              <a:lnSpc>
                <a:spcPct val="80000"/>
              </a:lnSpc>
              <a:buFontTx/>
              <a:buAutoNum type="arabicPeriod"/>
            </a:pPr>
            <a:endParaRPr lang="ru-RU" sz="8000" dirty="0" smtClean="0">
              <a:latin typeface="Times New Roman" pitchFamily="18" charset="0"/>
              <a:cs typeface="Times New Roman" pitchFamily="18" charset="0"/>
            </a:endParaRPr>
          </a:p>
          <a:p>
            <a:pPr marL="533400" indent="-533400">
              <a:lnSpc>
                <a:spcPct val="80000"/>
              </a:lnSpc>
              <a:buFontTx/>
              <a:buAutoNum type="arabicPeriod"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разбить рисунок на элементы;</a:t>
            </a:r>
          </a:p>
          <a:p>
            <a:pPr marL="533400" indent="-533400">
              <a:lnSpc>
                <a:spcPct val="80000"/>
              </a:lnSpc>
              <a:buFontTx/>
              <a:buAutoNum type="arabicPeriod"/>
            </a:pPr>
            <a:endParaRPr lang="ru-RU" sz="8000" dirty="0" smtClean="0">
              <a:latin typeface="Times New Roman" pitchFamily="18" charset="0"/>
              <a:cs typeface="Times New Roman" pitchFamily="18" charset="0"/>
            </a:endParaRPr>
          </a:p>
          <a:p>
            <a:pPr marL="533400" indent="-533400">
              <a:lnSpc>
                <a:spcPct val="80000"/>
              </a:lnSpc>
              <a:buFontTx/>
              <a:buAutoNum type="arabicPeriod"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подобрать способ вышивания каждого элемента, учитывая </a:t>
            </a:r>
          </a:p>
          <a:p>
            <a:pPr marL="533400" indent="-533400">
              <a:lnSpc>
                <a:spcPct val="80000"/>
              </a:lnSpc>
              <a:buFontTx/>
              <a:buAutoNum type="arabicPeriod"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характерные признаки вышиваемого предмета;</a:t>
            </a:r>
          </a:p>
          <a:p>
            <a:pPr marL="533400" indent="-533400">
              <a:lnSpc>
                <a:spcPct val="80000"/>
              </a:lnSpc>
              <a:buFontTx/>
              <a:buAutoNum type="arabicPeriod"/>
            </a:pPr>
            <a:endParaRPr lang="ru-RU" sz="8000" dirty="0" smtClean="0">
              <a:latin typeface="Times New Roman" pitchFamily="18" charset="0"/>
              <a:cs typeface="Times New Roman" pitchFamily="18" charset="0"/>
            </a:endParaRPr>
          </a:p>
          <a:p>
            <a:pPr marL="533400" indent="-533400">
              <a:lnSpc>
                <a:spcPct val="80000"/>
              </a:lnSpc>
              <a:buFontTx/>
              <a:buAutoNum type="arabicPeriod"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проколоть дырочки по контуру элемента с изнаночной стороны, соблюдая обязательные условия;</a:t>
            </a:r>
          </a:p>
          <a:p>
            <a:pPr marL="533400" indent="-533400">
              <a:lnSpc>
                <a:spcPct val="80000"/>
              </a:lnSpc>
              <a:buFontTx/>
              <a:buAutoNum type="arabicPeriod"/>
            </a:pPr>
            <a:endParaRPr lang="ru-RU" sz="8000" dirty="0" smtClean="0">
              <a:latin typeface="Times New Roman" pitchFamily="18" charset="0"/>
              <a:cs typeface="Times New Roman" pitchFamily="18" charset="0"/>
            </a:endParaRPr>
          </a:p>
          <a:p>
            <a:pPr marL="533400" indent="-533400">
              <a:lnSpc>
                <a:spcPct val="80000"/>
              </a:lnSpc>
              <a:buFontTx/>
              <a:buAutoNum type="arabicPeriod"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использовать проколы для вышивания соседних элементов;</a:t>
            </a:r>
          </a:p>
          <a:p>
            <a:pPr marL="533400" indent="-533400">
              <a:lnSpc>
                <a:spcPct val="80000"/>
              </a:lnSpc>
              <a:buFontTx/>
              <a:buAutoNum type="arabicPeriod"/>
            </a:pPr>
            <a:endParaRPr lang="ru-RU" sz="8000" dirty="0" smtClean="0">
              <a:latin typeface="Times New Roman" pitchFamily="18" charset="0"/>
              <a:cs typeface="Times New Roman" pitchFamily="18" charset="0"/>
            </a:endParaRPr>
          </a:p>
          <a:p>
            <a:pPr marL="533400" indent="-533400">
              <a:lnSpc>
                <a:spcPct val="80000"/>
              </a:lnSpc>
              <a:buFontTx/>
              <a:buAutoNum type="arabicPeriod"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вышить данный элемент;</a:t>
            </a:r>
          </a:p>
          <a:p>
            <a:pPr marL="533400" indent="-533400">
              <a:lnSpc>
                <a:spcPct val="80000"/>
              </a:lnSpc>
              <a:buFontTx/>
              <a:buAutoNum type="arabicPeriod"/>
            </a:pPr>
            <a:endParaRPr lang="ru-RU" sz="8000" dirty="0" smtClean="0">
              <a:latin typeface="Times New Roman" pitchFamily="18" charset="0"/>
              <a:cs typeface="Times New Roman" pitchFamily="18" charset="0"/>
            </a:endParaRPr>
          </a:p>
          <a:p>
            <a:pPr marL="533400" indent="-533400">
              <a:lnSpc>
                <a:spcPct val="80000"/>
              </a:lnSpc>
              <a:buFontTx/>
              <a:buAutoNum type="arabicPeriod"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проколоть дырочки по контуру следующего элемента.</a:t>
            </a:r>
          </a:p>
          <a:p>
            <a:pPr marL="533400" indent="-533400">
              <a:lnSpc>
                <a:spcPct val="80000"/>
              </a:lnSpc>
            </a:pPr>
            <a:endParaRPr lang="ru-RU" sz="8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charset="0"/>
              <a:buNone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8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2285984" y="521772"/>
            <a:ext cx="41434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Алгоритм   вышивания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571500" y="357188"/>
            <a:ext cx="8358188" cy="78581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Для работы понадобятся:</a:t>
            </a:r>
            <a:endParaRPr lang="ru-RU" dirty="0" smtClean="0"/>
          </a:p>
        </p:txBody>
      </p:sp>
      <p:sp>
        <p:nvSpPr>
          <p:cNvPr id="10243" name="Содержимое 2"/>
          <p:cNvSpPr>
            <a:spLocks noGrp="1"/>
          </p:cNvSpPr>
          <p:nvPr>
            <p:ph idx="1"/>
          </p:nvPr>
        </p:nvSpPr>
        <p:spPr>
          <a:xfrm>
            <a:off x="468313" y="765175"/>
            <a:ext cx="4432300" cy="5643563"/>
          </a:xfrm>
        </p:spPr>
        <p:txBody>
          <a:bodyPr>
            <a:normAutofit lnSpcReduction="10000"/>
          </a:bodyPr>
          <a:lstStyle/>
          <a:p>
            <a:pPr eaLnBrk="1" hangingPunct="1"/>
            <a:endParaRPr lang="ru-RU" sz="2400" b="1" dirty="0" smtClean="0"/>
          </a:p>
          <a:p>
            <a:pPr eaLnBrk="1" hangingPunct="1"/>
            <a:endParaRPr lang="ru-RU" sz="2400" b="1" dirty="0" smtClean="0"/>
          </a:p>
          <a:p>
            <a:pPr eaLnBrk="1" hangingPunct="1"/>
            <a:r>
              <a:rPr lang="ru-RU" sz="2400" b="1" dirty="0" smtClean="0"/>
              <a:t>плотный картон или бархатная бумага; </a:t>
            </a:r>
          </a:p>
          <a:p>
            <a:pPr eaLnBrk="1" hangingPunct="1"/>
            <a:r>
              <a:rPr lang="ru-RU" sz="2400" b="1" dirty="0" smtClean="0"/>
              <a:t>ножницы; </a:t>
            </a:r>
          </a:p>
          <a:p>
            <a:pPr eaLnBrk="1" hangingPunct="1"/>
            <a:r>
              <a:rPr lang="ru-RU" sz="2400" b="1" dirty="0" smtClean="0"/>
              <a:t>игла; </a:t>
            </a:r>
          </a:p>
          <a:p>
            <a:pPr eaLnBrk="1" hangingPunct="1"/>
            <a:r>
              <a:rPr lang="ru-RU" sz="2400" b="1" dirty="0" smtClean="0"/>
              <a:t>шелковые нитки разных цветов; </a:t>
            </a:r>
          </a:p>
          <a:p>
            <a:pPr eaLnBrk="1" hangingPunct="1"/>
            <a:r>
              <a:rPr lang="ru-RU" sz="2400" b="1" dirty="0" smtClean="0"/>
              <a:t>клей ПВА; </a:t>
            </a:r>
          </a:p>
          <a:p>
            <a:pPr eaLnBrk="1" hangingPunct="1"/>
            <a:r>
              <a:rPr lang="ru-RU" sz="2400" b="1" dirty="0" smtClean="0"/>
              <a:t>линейка, циркуль, резинка, цветные и простые карандаши; </a:t>
            </a:r>
          </a:p>
          <a:p>
            <a:pPr eaLnBrk="1" hangingPunct="1"/>
            <a:r>
              <a:rPr lang="ru-RU" sz="2400" b="1" dirty="0" smtClean="0"/>
              <a:t>копировальная бумага, калька; </a:t>
            </a:r>
          </a:p>
          <a:p>
            <a:pPr eaLnBrk="1" hangingPunct="1"/>
            <a:r>
              <a:rPr lang="ru-RU" sz="2400" b="1" dirty="0" smtClean="0"/>
              <a:t>ткань, клеевая ткань; </a:t>
            </a:r>
          </a:p>
          <a:p>
            <a:pPr eaLnBrk="1" hangingPunct="1"/>
            <a:r>
              <a:rPr lang="ru-RU" sz="2400" b="1" dirty="0" smtClean="0"/>
              <a:t>рамка.</a:t>
            </a:r>
          </a:p>
          <a:p>
            <a:pPr eaLnBrk="1" hangingPunct="1"/>
            <a:endParaRPr lang="ru-RU" sz="2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2400" b="1" dirty="0" smtClean="0"/>
              <a:t>В технике "изонить" всего два приема: </a:t>
            </a:r>
            <a:br>
              <a:rPr lang="ru-RU" sz="2400" b="1" dirty="0" smtClean="0"/>
            </a:br>
            <a:r>
              <a:rPr lang="ru-RU" sz="2400" b="1" dirty="0" smtClean="0"/>
              <a:t>заполнение угла и заполнение окружности.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 smtClean="0"/>
          </a:p>
        </p:txBody>
      </p:sp>
      <p:sp>
        <p:nvSpPr>
          <p:cNvPr id="11266" name="Содержимое 2"/>
          <p:cNvSpPr>
            <a:spLocks noGrp="1"/>
          </p:cNvSpPr>
          <p:nvPr>
            <p:ph idx="1"/>
          </p:nvPr>
        </p:nvSpPr>
        <p:spPr>
          <a:xfrm>
            <a:off x="428625" y="1357313"/>
            <a:ext cx="8229600" cy="4829175"/>
          </a:xfrm>
        </p:spPr>
        <p:txBody>
          <a:bodyPr>
            <a:normAutofit/>
          </a:bodyPr>
          <a:lstStyle/>
          <a:p>
            <a:pPr eaLnBrk="1" hangingPunct="1">
              <a:buFont typeface="Arial" charset="0"/>
              <a:buNone/>
            </a:pPr>
            <a:r>
              <a:rPr lang="ru-RU" b="1" u="sng" dirty="0" smtClean="0"/>
              <a:t>Заполнение угла</a:t>
            </a:r>
          </a:p>
          <a:p>
            <a:pPr eaLnBrk="1" hangingPunct="1"/>
            <a:r>
              <a:rPr lang="ru-RU" sz="2000" dirty="0" smtClean="0"/>
              <a:t>Чертится угол. </a:t>
            </a:r>
          </a:p>
          <a:p>
            <a:pPr eaLnBrk="1" hangingPunct="1"/>
            <a:r>
              <a:rPr lang="ru-RU" sz="2000" dirty="0" smtClean="0"/>
              <a:t>Каждая сторона разбивается на равные отрезки. Количество отрезков на каждой из сторон угла должно быть одинаковым. </a:t>
            </a:r>
          </a:p>
          <a:p>
            <a:pPr eaLnBrk="1" hangingPunct="1"/>
            <a:r>
              <a:rPr lang="ru-RU" sz="2000" dirty="0" smtClean="0"/>
              <a:t>Игла с ниткой вводится в т. 1 с изнаночной стороны и опускается в т. 26, находящуюся на другой стороне угла.</a:t>
            </a:r>
          </a:p>
          <a:p>
            <a:pPr eaLnBrk="1" hangingPunct="1"/>
            <a:r>
              <a:rPr lang="ru-RU" sz="2000" dirty="0" smtClean="0"/>
              <a:t>лицевая сторона</a:t>
            </a:r>
          </a:p>
          <a:p>
            <a:pPr eaLnBrk="1" hangingPunct="1"/>
            <a:r>
              <a:rPr lang="ru-RU" sz="2000" dirty="0" smtClean="0"/>
              <a:t>Далее:</a:t>
            </a:r>
          </a:p>
          <a:p>
            <a:pPr eaLnBrk="1" hangingPunct="1"/>
            <a:r>
              <a:rPr lang="ru-RU" sz="2000" dirty="0" smtClean="0"/>
              <a:t>из т. 26 в т. 25; </a:t>
            </a:r>
          </a:p>
          <a:p>
            <a:pPr eaLnBrk="1" hangingPunct="1"/>
            <a:r>
              <a:rPr lang="ru-RU" sz="2000" dirty="0" smtClean="0"/>
              <a:t>из т. 25 в т. 2; </a:t>
            </a:r>
          </a:p>
          <a:p>
            <a:pPr eaLnBrk="1" hangingPunct="1"/>
            <a:r>
              <a:rPr lang="ru-RU" sz="2000" dirty="0" smtClean="0"/>
              <a:t>из т. 2 в т. 3; </a:t>
            </a:r>
          </a:p>
          <a:p>
            <a:pPr eaLnBrk="1" hangingPunct="1"/>
            <a:r>
              <a:rPr lang="ru-RU" sz="2000" dirty="0" smtClean="0"/>
              <a:t>из т.3 в т. 24 и так далее... </a:t>
            </a:r>
          </a:p>
          <a:p>
            <a:pPr eaLnBrk="1" hangingPunct="1"/>
            <a:r>
              <a:rPr lang="ru-RU" sz="2000" b="1" dirty="0" smtClean="0"/>
              <a:t>На пересечении сторон угла отверстие не делается! (в т. 27)</a:t>
            </a:r>
            <a:endParaRPr lang="ru-RU" sz="2000" dirty="0" smtClean="0"/>
          </a:p>
          <a:p>
            <a:pPr eaLnBrk="1" hangingPunct="1">
              <a:buFont typeface="Arial" charset="0"/>
              <a:buNone/>
            </a:pPr>
            <a:endParaRPr lang="ru-RU" dirty="0" smtClean="0"/>
          </a:p>
        </p:txBody>
      </p:sp>
      <p:pic>
        <p:nvPicPr>
          <p:cNvPr id="11268" name="Рисунок 4" descr="izo3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75" y="3357563"/>
            <a:ext cx="2176463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659</TotalTime>
  <Words>685</Words>
  <Application>Microsoft Office PowerPoint</Application>
  <PresentationFormat>Экран (4:3)</PresentationFormat>
  <Paragraphs>92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Литейная</vt:lpstr>
      <vt:lpstr>Слайд 1</vt:lpstr>
      <vt:lpstr>Цели и задачи:</vt:lpstr>
      <vt:lpstr>Слайд 3</vt:lpstr>
      <vt:lpstr>Слайд 4</vt:lpstr>
      <vt:lpstr>Слайд 5</vt:lpstr>
      <vt:lpstr>История</vt:lpstr>
      <vt:lpstr>Слайд 7</vt:lpstr>
      <vt:lpstr>Для работы понадобятся:</vt:lpstr>
      <vt:lpstr>В технике "изонить" всего два приема:  заполнение угла и заполнение окружности. </vt:lpstr>
      <vt:lpstr>Слайд 10</vt:lpstr>
      <vt:lpstr>Заполнение окружности </vt:lpstr>
      <vt:lpstr>Слайд 12</vt:lpstr>
      <vt:lpstr>Слайд 13</vt:lpstr>
      <vt:lpstr>Наши работы</vt:lpstr>
      <vt:lpstr>зима</vt:lpstr>
      <vt:lpstr>Знаки зодиака</vt:lpstr>
      <vt:lpstr>Заключение</vt:lpstr>
    </vt:vector>
  </TitlesOfParts>
  <Company>11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Изонить</dc:title>
  <dc:creator>1</dc:creator>
  <cp:lastModifiedBy>Лена</cp:lastModifiedBy>
  <cp:revision>77</cp:revision>
  <dcterms:created xsi:type="dcterms:W3CDTF">2009-11-25T07:48:18Z</dcterms:created>
  <dcterms:modified xsi:type="dcterms:W3CDTF">2015-02-27T16:43:50Z</dcterms:modified>
</cp:coreProperties>
</file>