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234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285860"/>
            <a:ext cx="5715040" cy="22860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Организация                      деятельности учащихся школы по самообразованию, как важнейшему фактору повышения качества образования.</a:t>
            </a:r>
            <a:endParaRPr lang="ru-RU" sz="3200" dirty="0"/>
          </a:p>
        </p:txBody>
      </p:sp>
      <p:pic>
        <p:nvPicPr>
          <p:cNvPr id="5" name="Рисунок 4" descr="25232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929066"/>
            <a:ext cx="2656398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785926"/>
            <a:ext cx="4857752" cy="4238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</a:t>
            </a:r>
            <a:r>
              <a:rPr lang="ru-RU" sz="2200" b="1" dirty="0" smtClean="0"/>
              <a:t>Мотивы интеллектуального </a:t>
            </a:r>
            <a:r>
              <a:rPr lang="ru-RU" sz="2200" b="1" dirty="0" smtClean="0"/>
              <a:t>побуждения: стремление </a:t>
            </a:r>
            <a:r>
              <a:rPr lang="ru-RU" sz="2200" b="1" dirty="0" smtClean="0"/>
              <a:t>найти ответ на волнующий вопрос или поставленную проблему, чувство удовлетворения от процесса мыслительной деятельности;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C:\Documents and Settings\Admin\Мои документы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514902" cy="2643206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Мои документы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357438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Мотивы социальные</a:t>
            </a:r>
            <a:r>
              <a:rPr lang="ru-RU" sz="2700" b="1" dirty="0" smtClean="0"/>
              <a:t>: сознание </a:t>
            </a:r>
            <a:r>
              <a:rPr lang="ru-RU" sz="2700" b="1" dirty="0" smtClean="0"/>
              <a:t>долга ответственности, стремление выработать мировоззрение, миропонимание окружающей действительности.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Admin\Мои документы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4000528" cy="2800370"/>
          </a:xfrm>
          <a:prstGeom prst="rect">
            <a:avLst/>
          </a:prstGeom>
          <a:noFill/>
        </p:spPr>
      </p:pic>
      <p:pic>
        <p:nvPicPr>
          <p:cNvPr id="5" name="Рисунок 4" descr="Фото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4522064" cy="339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наличие общественного требования о необходимости самообразования; </a:t>
            </a:r>
            <a:endParaRPr lang="ru-RU" dirty="0" smtClean="0"/>
          </a:p>
          <a:p>
            <a:r>
              <a:rPr lang="ru-RU" b="1" dirty="0" smtClean="0"/>
              <a:t>-осознание необходимости самообразования;</a:t>
            </a:r>
            <a:endParaRPr lang="ru-RU" dirty="0" smtClean="0"/>
          </a:p>
          <a:p>
            <a:r>
              <a:rPr lang="ru-RU" dirty="0" smtClean="0"/>
              <a:t> -</a:t>
            </a:r>
            <a:r>
              <a:rPr lang="ru-RU" b="1" dirty="0" smtClean="0"/>
              <a:t>наличие внутренних побуждений и добровольной, дополнительной самостоятельной, систематической познавательной деятельности;</a:t>
            </a:r>
            <a:endParaRPr lang="ru-RU" dirty="0" smtClean="0"/>
          </a:p>
          <a:p>
            <a:r>
              <a:rPr lang="ru-RU" b="1" dirty="0" smtClean="0"/>
              <a:t>- овладение системой умений самостоятельного поиска и использования различных источников знаний.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t2.gstatic.com/images?q=tbn:ANd9GcSs6Tzk1lyrjdeOMK3FCmzGNE5FzUzYX9YYQqd_1KIHI42gZp7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48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Внешние и внутренние факторы, влияющие на развитие процесса самообразования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41808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Внешние факторы</a:t>
            </a:r>
            <a:endParaRPr lang="ru-RU" sz="2600" dirty="0" smtClean="0"/>
          </a:p>
          <a:p>
            <a:pPr lvl="0"/>
            <a:r>
              <a:rPr lang="ru-RU" sz="2200" b="1" dirty="0" smtClean="0"/>
              <a:t>различные предметы и явления окружающей среды, вызывающие интерес и желание их познать;</a:t>
            </a:r>
            <a:endParaRPr lang="ru-RU" sz="2200" dirty="0" smtClean="0"/>
          </a:p>
          <a:p>
            <a:pPr lvl="0"/>
            <a:r>
              <a:rPr lang="ru-RU" sz="2200" b="1" dirty="0" smtClean="0"/>
              <a:t>приемы, используемые учителем: домашний эксперимент, элементы развивающего и проблемного обучения, одобрение и др.;</a:t>
            </a:r>
            <a:endParaRPr lang="ru-RU" sz="2200" dirty="0" smtClean="0"/>
          </a:p>
          <a:p>
            <a:pPr lvl="0"/>
            <a:r>
              <a:rPr lang="ru-RU" sz="2200" b="1" dirty="0" smtClean="0"/>
              <a:t>стимулы, применяемые учителем, выходящие за рамки учебного процесса: подчеркивание важности самообразования, пример людей, добившихся успеха с помощью самообразования и др.;</a:t>
            </a:r>
            <a:endParaRPr lang="ru-RU" sz="2200" dirty="0" smtClean="0"/>
          </a:p>
          <a:p>
            <a:pPr lvl="0"/>
            <a:r>
              <a:rPr lang="ru-RU" sz="2200" b="1" dirty="0" smtClean="0"/>
              <a:t>стимулы, заключающиеся в самом учебном процессе: привлечение новейших достижений науки и техники, обзор литературы по теме, показ практической значимости материала, показ перспективности для различных профессий и т.д.;</a:t>
            </a:r>
            <a:endParaRPr lang="ru-RU" sz="2200" dirty="0" smtClean="0"/>
          </a:p>
          <a:p>
            <a:pPr lvl="0"/>
            <a:r>
              <a:rPr lang="ru-RU" sz="2200" b="1" dirty="0" smtClean="0"/>
              <a:t>методы и формы организации учебной деятельности решение проблем, требующих широкой ориентировки в предмете.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41808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Внутренние факторы</a:t>
            </a:r>
            <a:endParaRPr lang="ru-RU" sz="2600" dirty="0" smtClean="0"/>
          </a:p>
          <a:p>
            <a:pPr lvl="0"/>
            <a:r>
              <a:rPr lang="ru-RU" sz="2200" b="1" dirty="0" smtClean="0"/>
              <a:t>познавательней интерес к определенной области знаний;</a:t>
            </a:r>
            <a:endParaRPr lang="ru-RU" sz="2200" dirty="0" smtClean="0"/>
          </a:p>
          <a:p>
            <a:pPr lvl="0"/>
            <a:r>
              <a:rPr lang="ru-RU" sz="2200" b="1" dirty="0" smtClean="0"/>
              <a:t>социально значимые </a:t>
            </a:r>
            <a:r>
              <a:rPr lang="ru-RU" sz="2200" b="1" dirty="0" smtClean="0"/>
              <a:t>мотивы            </a:t>
            </a:r>
            <a:r>
              <a:rPr lang="ru-RU" sz="2200" b="1" dirty="0" smtClean="0"/>
              <a:t>(свое место в жизни, осознание </a:t>
            </a:r>
            <a:r>
              <a:rPr lang="ru-RU" sz="2200" b="1" dirty="0" smtClean="0"/>
              <a:t>значения </a:t>
            </a:r>
            <a:r>
              <a:rPr lang="ru-RU" sz="2200" b="1" dirty="0" smtClean="0"/>
              <a:t>знаний, </a:t>
            </a:r>
            <a:r>
              <a:rPr lang="ru-RU" sz="2200" b="1" dirty="0" smtClean="0"/>
              <a:t>самоусовершенствование</a:t>
            </a:r>
            <a:r>
              <a:rPr lang="ru-RU" sz="2200" b="1" dirty="0" smtClean="0"/>
              <a:t>);</a:t>
            </a:r>
            <a:endParaRPr lang="ru-RU" sz="2200" dirty="0" smtClean="0"/>
          </a:p>
          <a:p>
            <a:pPr lvl="0"/>
            <a:r>
              <a:rPr lang="ru-RU" sz="2200" b="1" dirty="0" smtClean="0"/>
              <a:t>профессиональный интерес – побудительная причина самообразования школьников;</a:t>
            </a:r>
            <a:endParaRPr lang="ru-RU" sz="2200" dirty="0" smtClean="0"/>
          </a:p>
          <a:p>
            <a:pPr lvl="0"/>
            <a:r>
              <a:rPr lang="ru-RU" sz="2200" b="1" dirty="0" smtClean="0"/>
              <a:t>связь с жизнью.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9" name="Рисунок 8" descr="http://t2.gstatic.com/images?q=tbn:ANd9GcR_2QzydJQbMV6yRb--GrElGY5SbKoBIA1LrIFX2mUz2RoXYbpMs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62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smtClean="0"/>
              <a:t>свете есть только один способ побудить людей что-то сделать, и заключается он в том, чтобы заставить захотеть это </a:t>
            </a:r>
            <a:r>
              <a:rPr lang="ru-RU" sz="2400" b="1" dirty="0" smtClean="0"/>
              <a:t>сделать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Дейл </a:t>
            </a:r>
            <a:r>
              <a:rPr lang="ru-RU" sz="2400" b="1" dirty="0" err="1" smtClean="0"/>
              <a:t>Корнеги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Содержимое 3" descr="IMG_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7751" y="2582805"/>
            <a:ext cx="5648498" cy="3765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Глубочайшим </a:t>
            </a:r>
            <a:r>
              <a:rPr lang="ru-RU" sz="2700" dirty="0" smtClean="0"/>
              <a:t>стремлением, присущим человеческой природе, является </a:t>
            </a:r>
            <a:r>
              <a:rPr lang="ru-RU" sz="2700" dirty="0" smtClean="0"/>
              <a:t>желание </a:t>
            </a:r>
            <a:r>
              <a:rPr lang="ru-RU" sz="2700" dirty="0" smtClean="0"/>
              <a:t>быть </a:t>
            </a:r>
            <a:r>
              <a:rPr lang="ru-RU" sz="2700" dirty="0" smtClean="0"/>
              <a:t>значительным.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 </a:t>
            </a:r>
            <a:r>
              <a:rPr lang="ru-RU" sz="2700" dirty="0" err="1" smtClean="0"/>
              <a:t>Д.Дьюи</a:t>
            </a: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3143272" cy="4713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3302966" cy="4772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</a:t>
            </a:r>
            <a:r>
              <a:rPr lang="ru-RU" b="1" dirty="0" smtClean="0"/>
              <a:t>педагогической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47500" lnSpcReduction="20000"/>
          </a:bodyPr>
          <a:lstStyle/>
          <a:p>
            <a:r>
              <a:rPr lang="ru-RU" sz="2900" b="1" dirty="0" smtClean="0"/>
              <a:t>правила педагогической деятельности:</a:t>
            </a:r>
            <a:endParaRPr lang="ru-RU" sz="2900" dirty="0" smtClean="0"/>
          </a:p>
          <a:p>
            <a:pPr lvl="0"/>
            <a:r>
              <a:rPr lang="ru-RU" sz="2900" b="1" dirty="0" smtClean="0"/>
              <a:t>опирайтесь на желания. Задача педагога – сменить направленность устремлений, если они не совпадают с педагогическими целями;</a:t>
            </a:r>
            <a:endParaRPr lang="ru-RU" sz="2900" dirty="0" smtClean="0"/>
          </a:p>
          <a:p>
            <a:pPr lvl="0"/>
            <a:r>
              <a:rPr lang="ru-RU" sz="2900" b="1" dirty="0" smtClean="0"/>
              <a:t>используйте идентификацию. Подталкивайте ваших питомцев к нормальным человеческим желаниям, оформляйте их смутные стремления в прагматические потребности. Среди множества способов обратить “побочные” интересы в мощный стимул воспитания, учения и самосовершенствования есть один, опирающийся на склонность детей и подростков к яркому образу, красивой форме. В трудных случаях учитель будет идти от формы к содержанию, от эмоций к логике – тогда у него появится больше шансов заинтересовать учащихся своими целями. Драматизируйте свои идеи, советует Д.Карнеги, подавайте их эффектно, ярко:</a:t>
            </a:r>
            <a:endParaRPr lang="ru-RU" sz="2900" dirty="0" smtClean="0"/>
          </a:p>
          <a:p>
            <a:pPr lvl="0"/>
            <a:r>
              <a:rPr lang="ru-RU" sz="2900" b="1" dirty="0" smtClean="0"/>
              <a:t>говорите о том, что интересует учащихся, ваша цель переориентировать интересы школьников на воспитание и дидактические цели;</a:t>
            </a:r>
            <a:endParaRPr lang="ru-RU" sz="2900" dirty="0" smtClean="0"/>
          </a:p>
          <a:p>
            <a:pPr lvl="0"/>
            <a:r>
              <a:rPr lang="ru-RU" sz="2900" b="1" dirty="0" smtClean="0"/>
              <a:t>используйте намерения, которые возникают на основе потребности;</a:t>
            </a:r>
            <a:endParaRPr lang="ru-RU" sz="2900" dirty="0" smtClean="0"/>
          </a:p>
          <a:p>
            <a:pPr lvl="0"/>
            <a:r>
              <a:rPr lang="ru-RU" sz="2900" b="1" dirty="0" smtClean="0"/>
              <a:t>поощряйте желание добиться признания;</a:t>
            </a:r>
            <a:endParaRPr lang="ru-RU" sz="2900" dirty="0" smtClean="0"/>
          </a:p>
          <a:p>
            <a:pPr lvl="0"/>
            <a:r>
              <a:rPr lang="ru-RU" sz="2900" b="1" dirty="0" smtClean="0"/>
              <a:t>признавайте достоинства;</a:t>
            </a:r>
            <a:endParaRPr lang="ru-RU" sz="2900" dirty="0" smtClean="0"/>
          </a:p>
          <a:p>
            <a:pPr lvl="0"/>
            <a:r>
              <a:rPr lang="ru-RU" sz="2900" b="1" dirty="0" smtClean="0"/>
              <a:t>одобряйте успехи;</a:t>
            </a:r>
            <a:endParaRPr lang="ru-RU" sz="2900" dirty="0" smtClean="0"/>
          </a:p>
          <a:p>
            <a:pPr lvl="0"/>
            <a:r>
              <a:rPr lang="ru-RU" sz="2900" b="1" dirty="0" smtClean="0"/>
              <a:t>сделайте работу привлекательной;</a:t>
            </a:r>
            <a:endParaRPr lang="ru-RU" sz="2900" dirty="0" smtClean="0"/>
          </a:p>
          <a:p>
            <a:pPr lvl="0"/>
            <a:r>
              <a:rPr lang="ru-RU" sz="2900" b="1" dirty="0" smtClean="0"/>
              <a:t>дайте обучаемому шанс;</a:t>
            </a:r>
            <a:endParaRPr lang="ru-RU" sz="2900" dirty="0" smtClean="0"/>
          </a:p>
          <a:p>
            <a:pPr lvl="0"/>
            <a:r>
              <a:rPr lang="ru-RU" sz="2900" b="1" dirty="0" smtClean="0"/>
              <a:t>обращайтесь к самолюбию;</a:t>
            </a:r>
            <a:endParaRPr lang="ru-RU" sz="2900" dirty="0" smtClean="0"/>
          </a:p>
          <a:p>
            <a:pPr lvl="0"/>
            <a:r>
              <a:rPr lang="ru-RU" sz="2900" b="1" dirty="0" smtClean="0"/>
              <a:t>показывайте достижения;</a:t>
            </a:r>
            <a:endParaRPr lang="ru-RU" sz="2900" dirty="0" smtClean="0"/>
          </a:p>
          <a:p>
            <a:pPr lvl="0"/>
            <a:r>
              <a:rPr lang="ru-RU" sz="2900" b="1" dirty="0" smtClean="0"/>
              <a:t>хвалите.</a:t>
            </a:r>
            <a:endParaRPr lang="ru-RU" sz="2900" dirty="0" smtClean="0"/>
          </a:p>
          <a:p>
            <a:r>
              <a:rPr lang="ru-RU" sz="2900" b="1" dirty="0" smtClean="0"/>
              <a:t> 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4" name="Рисунок 3" descr="http://t3.gstatic.com/images?q=tbn:ANd9GcTwsNlC1wUm5MLeXt1kpYdSBxO7EojRDswxaXyNiiuaHDwo-eE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76750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smtClean="0"/>
              <a:t>Плохой учитель преподносит истину</a:t>
            </a:r>
            <a:r>
              <a:rPr lang="ru-RU" sz="2400" dirty="0" smtClean="0"/>
              <a:t>,                                                    </a:t>
            </a:r>
            <a:r>
              <a:rPr lang="ru-RU" sz="2400" dirty="0" smtClean="0"/>
              <a:t>хороший учит ее находить</a:t>
            </a:r>
            <a:r>
              <a:rPr lang="ru-RU" sz="2400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r>
              <a:rPr lang="ru-RU" sz="2400" dirty="0" smtClean="0"/>
              <a:t>«Знания только тогда знания, когда они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приобретены </a:t>
            </a:r>
            <a:r>
              <a:rPr lang="ru-RU" sz="2400" dirty="0" smtClean="0"/>
              <a:t>усилиями своей мысли».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</a:t>
            </a:r>
            <a:r>
              <a:rPr lang="ru-RU" sz="2000" dirty="0" smtClean="0"/>
              <a:t>Лев </a:t>
            </a:r>
            <a:r>
              <a:rPr lang="ru-RU" sz="2000" dirty="0" smtClean="0"/>
              <a:t>Николаевич Толстой</a:t>
            </a:r>
            <a:endParaRPr lang="ru-RU" sz="2000" dirty="0"/>
          </a:p>
        </p:txBody>
      </p:sp>
      <p:pic>
        <p:nvPicPr>
          <p:cNvPr id="4" name="Рисунок 3" descr="P101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57" y="1357299"/>
            <a:ext cx="46672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15370" cy="171451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«Каждый учитель должен развить </a:t>
            </a:r>
            <a:r>
              <a:rPr lang="ru-RU" sz="2000" dirty="0" smtClean="0"/>
              <a:t>в ученике желание и способность самостоятельно, без учителя, приобретать новые познания… Обладая такой умственной силой, человек будет учиться всю жизнь, что конечно и составляет </a:t>
            </a:r>
            <a:r>
              <a:rPr lang="ru-RU" sz="2000" dirty="0" smtClean="0"/>
              <a:t>  одну </a:t>
            </a:r>
            <a:r>
              <a:rPr lang="ru-RU" sz="2000" dirty="0" smtClean="0"/>
              <a:t>из главнейших задач всякого школьного учения»?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К.Д.Ушинский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Documents and Settings\Admin\Мои документы\S730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5929354" cy="433988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6061031"/>
          </a:xfrm>
        </p:spPr>
        <p:txBody>
          <a:bodyPr/>
          <a:lstStyle/>
          <a:p>
            <a:r>
              <a:rPr lang="ru-RU" sz="1800" b="1" dirty="0" smtClean="0"/>
              <a:t> «Самообразование – целенаправленная познавательная деятельность, управляемая самой личностью; </a:t>
            </a:r>
            <a:endParaRPr lang="ru-RU" sz="1800" dirty="0" smtClean="0"/>
          </a:p>
          <a:p>
            <a:r>
              <a:rPr lang="ru-RU" sz="1800" b="1" dirty="0" smtClean="0"/>
              <a:t>приобретение систематических знаний, необходимых для познания окружающей действительности.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7" name="Содержимое 6" descr="http://t0.gstatic.com/images?q=tbn:ANd9GcRs9iDZESHb6kpZhmGjduPbLOnXf_celv76IFvhwACAaynDq3BK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3286124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Основной  путь повышения качества знаний учащихся в современных  условиях – это реализация модели «трех С»: самообразование, самовоспитание и саморазвитие.  </a:t>
            </a:r>
            <a:endParaRPr lang="ru-RU" dirty="0" smtClean="0"/>
          </a:p>
        </p:txBody>
      </p:sp>
      <p:pic>
        <p:nvPicPr>
          <p:cNvPr id="9" name="Рисунок 8" descr="http://t3.gstatic.com/images?q=tbn:ANd9GcSc7OBpwy0-JIDuXjFnFJh4bOMJMIFfdPYvx7XSu2LHSXS0dhq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857628"/>
            <a:ext cx="292894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Успех  же самообразования  зависит от целого ряда компонентов познавательной деятельности ребенка, среди которых </a:t>
            </a:r>
            <a:r>
              <a:rPr lang="ru-RU" sz="2800" b="1" dirty="0" smtClean="0"/>
              <a:t>первостепенными </a:t>
            </a:r>
            <a:r>
              <a:rPr lang="ru-RU" sz="2800" b="1" dirty="0" smtClean="0"/>
              <a:t>являются: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6972320" cy="4359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Осознание   </a:t>
            </a:r>
            <a:r>
              <a:rPr lang="ru-RU" b="1" dirty="0" smtClean="0"/>
              <a:t>персональной  необходимости   в приобретении дополнительных </a:t>
            </a:r>
            <a:r>
              <a:rPr lang="ru-RU" b="1" dirty="0" smtClean="0"/>
              <a:t>знаний; </a:t>
            </a:r>
            <a:endParaRPr lang="ru-RU" dirty="0" smtClean="0"/>
          </a:p>
          <a:p>
            <a:r>
              <a:rPr lang="ru-RU" b="1" dirty="0" smtClean="0"/>
              <a:t>Обладание </a:t>
            </a:r>
            <a:r>
              <a:rPr lang="ru-RU" b="1" dirty="0" smtClean="0"/>
              <a:t>необходимым умственным </a:t>
            </a:r>
            <a:r>
              <a:rPr lang="ru-RU" b="1" dirty="0" smtClean="0"/>
              <a:t>развитием</a:t>
            </a:r>
            <a:r>
              <a:rPr lang="ru-RU" b="1" dirty="0" smtClean="0"/>
              <a:t>, способностями усматривать проблемы, формулировать их, </a:t>
            </a:r>
            <a:r>
              <a:rPr lang="ru-RU" b="1" dirty="0" smtClean="0"/>
              <a:t>                                  планировать                                 последовательные </a:t>
            </a:r>
            <a:r>
              <a:rPr lang="ru-RU" b="1" dirty="0" smtClean="0"/>
              <a:t>шаги </a:t>
            </a:r>
            <a:r>
              <a:rPr lang="ru-RU" b="1" dirty="0" smtClean="0"/>
              <a:t>                              поиска ответа;</a:t>
            </a:r>
            <a:endParaRPr lang="ru-RU" dirty="0" smtClean="0"/>
          </a:p>
          <a:p>
            <a:r>
              <a:rPr lang="ru-RU" b="1" dirty="0" smtClean="0"/>
              <a:t>Умение </a:t>
            </a:r>
            <a:r>
              <a:rPr lang="ru-RU" b="1" dirty="0" smtClean="0"/>
              <a:t>отбирать  знания </a:t>
            </a:r>
            <a:r>
              <a:rPr lang="ru-RU" b="1" dirty="0" smtClean="0"/>
              <a:t>необходимые </a:t>
            </a:r>
            <a:r>
              <a:rPr lang="ru-RU" b="1" dirty="0" smtClean="0"/>
              <a:t>для решения </a:t>
            </a:r>
            <a:r>
              <a:rPr lang="ru-RU" b="1" dirty="0" smtClean="0"/>
              <a:t>                       вставшей </a:t>
            </a:r>
            <a:r>
              <a:rPr lang="ru-RU" b="1" dirty="0" smtClean="0"/>
              <a:t>проблемы;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www.mousosh262011.narod.ru/images/risunok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071942"/>
            <a:ext cx="264317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829576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самообразования: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6615130" cy="4929222"/>
          </a:xfrm>
        </p:spPr>
        <p:txBody>
          <a:bodyPr>
            <a:normAutofit fontScale="92500"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800" b="1" dirty="0" smtClean="0"/>
              <a:t>Во-первых, чтобы знания приобрели личностно значимый характер для учащегося, так как общественное мнение коллектива оказывает большое влияние на формирование взглядов, убеждений и стремлений </a:t>
            </a:r>
            <a:r>
              <a:rPr lang="ru-RU" sz="1800" b="1" dirty="0" smtClean="0"/>
              <a:t>учащихся.</a:t>
            </a:r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Во-вторых</a:t>
            </a:r>
            <a:r>
              <a:rPr lang="ru-RU" sz="1800" b="1" dirty="0" smtClean="0"/>
              <a:t>, в процессе всего обучения у учащихся должна складываться устойчивая установка на необходимость овладения знаниями в течение всей жизни независимо от того, какой деятельностью в будущем они будут </a:t>
            </a:r>
            <a:r>
              <a:rPr lang="ru-RU" sz="1800" b="1" dirty="0" smtClean="0"/>
              <a:t>заняты</a:t>
            </a: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r>
              <a:rPr lang="ru-RU" sz="1800" b="1" dirty="0" smtClean="0"/>
              <a:t> В-третьих</a:t>
            </a:r>
            <a:r>
              <a:rPr lang="ru-RU" sz="1800" b="1" dirty="0" smtClean="0"/>
              <a:t>, потребность в знаниях и некоторые формы самообразовательной деятельности учащихся необходимо развивать на каждом этапе обучения с учетом их возрастных особенностей.</a:t>
            </a:r>
            <a:endParaRPr lang="ru-RU" sz="1800" dirty="0"/>
          </a:p>
        </p:txBody>
      </p:sp>
      <p:pic>
        <p:nvPicPr>
          <p:cNvPr id="9" name="Рисунок 8" descr="http://t3.gstatic.com/images?q=tbn:ANd9GcQcEe4c_kI4p8iQTsjafSiSh0VM4vuo1q55c0CHUTGplxxPaIE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357430"/>
            <a:ext cx="1928826" cy="304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/>
              <a:t>Мотивы непосредственно побуждающие</a:t>
            </a:r>
            <a:r>
              <a:rPr lang="ru-RU" sz="2400" b="1" dirty="0" smtClean="0"/>
              <a:t>: любовь </a:t>
            </a:r>
            <a:r>
              <a:rPr lang="ru-RU" sz="2400" b="1" dirty="0" smtClean="0"/>
              <a:t>к учителю, интересное ведение учителем уроков, новые наглядные пособия;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5" name="Picture 3" descr="C:\Documents and Settings\Admin\Мои документы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548220" cy="3411165"/>
          </a:xfrm>
          <a:prstGeom prst="rect">
            <a:avLst/>
          </a:prstGeom>
          <a:noFill/>
        </p:spPr>
      </p:pic>
      <p:pic>
        <p:nvPicPr>
          <p:cNvPr id="9" name="Содержимое 3" descr="P100038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119559" y="3071810"/>
            <a:ext cx="4845500" cy="363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/>
              <a:t>Мотивы перспективно побуждающие: желание заниматься каким-либо предметом; интерес к определенной деятельности; </a:t>
            </a:r>
            <a:r>
              <a:rPr lang="ru-RU" sz="2400" b="1" dirty="0" smtClean="0"/>
              <a:t>Желание </a:t>
            </a:r>
            <a:r>
              <a:rPr lang="ru-RU" sz="2400" b="1" dirty="0" smtClean="0"/>
              <a:t>заслужить одобрение коллектива;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Documents and Settings\Admin\Мои документы\S7305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68522"/>
            <a:ext cx="5740420" cy="43053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1428736"/>
            <a:ext cx="4686304" cy="7810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Могут </a:t>
            </a:r>
            <a:r>
              <a:rPr lang="ru-RU" sz="2700" b="1" dirty="0" smtClean="0"/>
              <a:t>быть и отрицательные мотивы, такие как: страх перед строгим учителем, нежелание иметь плохие оценки;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Мои документы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514902" cy="264320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78697"/>
            <a:ext cx="5405452" cy="406181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181</TotalTime>
  <Words>689</Words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Организация                      деятельности учащихся школы по самообразованию, как важнейшему фактору повышения качества образования.</vt:lpstr>
      <vt:lpstr>Слайд 2</vt:lpstr>
      <vt:lpstr>  «Каждый учитель должен развить в ученике желание и способность самостоятельно, без учителя, приобретать новые познания… Обладая такой умственной силой, человек будет учиться всю жизнь, что конечно и составляет   одну из главнейших задач всякого школьного учения»?                                                                                    К.Д.Ушинский </vt:lpstr>
      <vt:lpstr>Слайд 4</vt:lpstr>
      <vt:lpstr>Успех  же самообразования  зависит от целого ряда компонентов познавательной деятельности ребенка, среди которых первостепенными являются:</vt:lpstr>
      <vt:lpstr>Условия самообразования:</vt:lpstr>
      <vt:lpstr> Мотивы непосредственно побуждающие: любовь к учителю, интересное ведение учителем уроков, новые наглядные пособия;  </vt:lpstr>
      <vt:lpstr> Мотивы перспективно побуждающие: желание заниматься каким-либо предметом; интерес к определенной деятельности; Желание заслужить одобрение коллектива; </vt:lpstr>
      <vt:lpstr>Могут быть и отрицательные мотивы, такие как: страх перед строгим учителем, нежелание иметь плохие оценки; </vt:lpstr>
      <vt:lpstr> Мотивы интеллектуального побуждения: стремление найти ответ на волнующий вопрос или поставленную проблему, чувство удовлетворения от процесса мыслительной деятельности; </vt:lpstr>
      <vt:lpstr>Мотивы социальные: сознание долга ответственности, стремление выработать мировоззрение, миропонимание окружающей действительности. </vt:lpstr>
      <vt:lpstr>Слайд 12</vt:lpstr>
      <vt:lpstr>Внешние и внутренние факторы, влияющие на развитие процесса самообразования </vt:lpstr>
      <vt:lpstr>На свете есть только один способ побудить людей что-то сделать, и заключается он в том, чтобы заставить захотеть это сделать                                                               Дейл Корнеги.</vt:lpstr>
      <vt:lpstr>Глубочайшим стремлением, присущим человеческой природе, является желание быть значительным.                                                                             Д.Дьюи  </vt:lpstr>
      <vt:lpstr>Правила педагогической деятельности: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                    деятельности учащихся                 школы по самообразованию, как важнейшему фактору повышения качества образования.</dc:title>
  <cp:lastModifiedBy>Admin</cp:lastModifiedBy>
  <cp:revision>21</cp:revision>
  <dcterms:modified xsi:type="dcterms:W3CDTF">2011-03-27T18:38:19Z</dcterms:modified>
</cp:coreProperties>
</file>