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88" r:id="rId2"/>
    <p:sldId id="287" r:id="rId3"/>
    <p:sldId id="271" r:id="rId4"/>
    <p:sldId id="272" r:id="rId5"/>
    <p:sldId id="273" r:id="rId6"/>
    <p:sldId id="274" r:id="rId7"/>
    <p:sldId id="276" r:id="rId8"/>
    <p:sldId id="278" r:id="rId9"/>
    <p:sldId id="280" r:id="rId10"/>
    <p:sldId id="289" r:id="rId11"/>
    <p:sldId id="297" r:id="rId12"/>
    <p:sldId id="303" r:id="rId13"/>
    <p:sldId id="300" r:id="rId14"/>
    <p:sldId id="305" r:id="rId15"/>
    <p:sldId id="283" r:id="rId16"/>
    <p:sldId id="259" r:id="rId17"/>
    <p:sldId id="307" r:id="rId18"/>
    <p:sldId id="292" r:id="rId19"/>
    <p:sldId id="293" r:id="rId20"/>
    <p:sldId id="294" r:id="rId21"/>
    <p:sldId id="290" r:id="rId22"/>
    <p:sldId id="295" r:id="rId23"/>
    <p:sldId id="265" r:id="rId24"/>
    <p:sldId id="266" r:id="rId25"/>
    <p:sldId id="263" r:id="rId26"/>
    <p:sldId id="267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0000CC"/>
    <a:srgbClr val="FF99FF"/>
    <a:srgbClr val="FF0000"/>
    <a:srgbClr val="FF0066"/>
    <a:srgbClr val="00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939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F3C7FAC-6F1A-481B-B730-4E4E59AB3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24837-7DCC-4B58-BD15-C0FFED369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F0965-9F62-449B-B018-B9E8D51E7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9B19D-8448-446F-A89B-A0D01842A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0E0B-83CE-4E55-8E68-D95BD430C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5C24F-ED0D-4901-9DD2-4A7541632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CF15F-FF6A-4814-A0F2-BFCBA0105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21BC-88BD-4C73-BC12-2AE0F62EE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B73F-4551-4531-96D4-A2BFBEAD8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D52DC-95FF-4DE2-9CB1-637BF7845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B21A-3032-49A4-AAFC-3F9C89863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83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36ACFD7C-7DB4-4FF5-B4CD-5064471045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rus-edu.bg/shp/schooldoc/fizru/theory/tema-03/03e-i1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5780" name="Picture 4" descr="42A68E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</p:pic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 rot="-1166402">
            <a:off x="685800" y="3733800"/>
            <a:ext cx="8153400" cy="685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54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Физический океан</a:t>
            </a: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 rot="-1256736">
            <a:off x="1066800" y="1143000"/>
            <a:ext cx="34290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6C">
                    <a:alpha val="72156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о.Тяготения</a:t>
            </a:r>
          </a:p>
        </p:txBody>
      </p:sp>
      <p:sp>
        <p:nvSpPr>
          <p:cNvPr id="75783" name="WordArt 8"/>
          <p:cNvSpPr>
            <a:spLocks noChangeArrowheads="1" noChangeShapeType="1" noTextEdit="1"/>
          </p:cNvSpPr>
          <p:nvPr/>
        </p:nvSpPr>
        <p:spPr bwMode="auto">
          <a:xfrm>
            <a:off x="3276600" y="5562600"/>
            <a:ext cx="41148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6C">
                    <a:alpha val="72156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о.Упругости</a:t>
            </a:r>
          </a:p>
        </p:txBody>
      </p:sp>
      <p:sp>
        <p:nvSpPr>
          <p:cNvPr id="75784" name="WordArt 9"/>
          <p:cNvSpPr>
            <a:spLocks noChangeArrowheads="1" noChangeShapeType="1" noTextEdit="1"/>
          </p:cNvSpPr>
          <p:nvPr/>
        </p:nvSpPr>
        <p:spPr bwMode="auto">
          <a:xfrm rot="-3544809">
            <a:off x="6983413" y="3760787"/>
            <a:ext cx="24384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6C">
                    <a:alpha val="72156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о.Веса</a:t>
            </a:r>
          </a:p>
        </p:txBody>
      </p:sp>
      <p:pic>
        <p:nvPicPr>
          <p:cNvPr id="15371" name="Picture 11" descr="korabl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14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779 C 0.08003 -0.16247 0.16007 -0.34273 0.19218 -0.414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-0.41551 C 0.25833 -0.26898 0.32465 -0.12222 0.35035 -0.0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35 -0.06666 C 0.52604 -0.11967 0.70174 -0.17268 0.76892 -0.18865 C 0.83611 -0.20463 0.79462 -0.18333 0.7533 -0.16203 " pathEditMode="relative" ptsTypes="aaA">
                                      <p:cBhvr>
                                        <p:cTn id="1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9. Формула силы тяжести: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36838"/>
            <a:ext cx="7924800" cy="1323975"/>
          </a:xfr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b="1"/>
              <a:t>F</a:t>
            </a:r>
            <a:r>
              <a:rPr lang="ru-RU" sz="4000" b="1" baseline="-25000"/>
              <a:t>тяж</a:t>
            </a:r>
            <a:r>
              <a:rPr lang="ru-RU" sz="4000" b="1"/>
              <a:t> = </a:t>
            </a:r>
            <a:r>
              <a:rPr lang="en-US" sz="4000" b="1"/>
              <a:t>gm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15288" cy="914400"/>
          </a:xfrm>
        </p:spPr>
        <p:txBody>
          <a:bodyPr/>
          <a:lstStyle/>
          <a:p>
            <a:pPr algn="ctr"/>
            <a:r>
              <a:rPr lang="ru-RU" b="1">
                <a:latin typeface="Verdana" pitchFamily="34" charset="0"/>
              </a:rPr>
              <a:t>В быту…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3163" y="1341438"/>
            <a:ext cx="4714875" cy="574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/>
              <a:t>Взвесьте </a:t>
            </a:r>
            <a:r>
              <a:rPr lang="ru-RU" sz="2800" b="1"/>
              <a:t>0,5 кг ягод…</a:t>
            </a:r>
          </a:p>
          <a:p>
            <a:pPr>
              <a:buFont typeface="Wingdings" pitchFamily="2" charset="2"/>
              <a:buNone/>
            </a:pP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627313" y="2133600"/>
            <a:ext cx="36718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ru-RU" sz="2800" b="1">
                <a:latin typeface="Verdana" pitchFamily="34" charset="0"/>
              </a:rPr>
              <a:t>Спортсмен поднял штангу </a:t>
            </a:r>
            <a:r>
              <a:rPr lang="ru-RU" sz="2800" b="1" i="1">
                <a:latin typeface="Verdana" pitchFamily="34" charset="0"/>
              </a:rPr>
              <a:t>весом</a:t>
            </a:r>
            <a:r>
              <a:rPr lang="ru-RU" sz="2800" b="1">
                <a:latin typeface="Verdana" pitchFamily="34" charset="0"/>
              </a:rPr>
              <a:t> 100 кг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00113" y="4797425"/>
            <a:ext cx="4645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ru-RU" sz="2800" b="1">
                <a:latin typeface="Verdana" pitchFamily="34" charset="0"/>
              </a:rPr>
              <a:t>Борец полусреднего веса</a:t>
            </a:r>
            <a:r>
              <a:rPr lang="ru-RU" sz="2800" b="1">
                <a:solidFill>
                  <a:schemeClr val="accent2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87046" name="Рисунок 8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96975"/>
            <a:ext cx="22415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Рисунок 9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220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Рисунок 10" descr="Рису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933825"/>
            <a:ext cx="2160587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9" grpId="0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827088" y="2636838"/>
            <a:ext cx="6696075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>
                    <a:alpha val="46001"/>
                  </a:srgb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Вес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/>
              <a:t>Вес тела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1412875"/>
            <a:ext cx="5832475" cy="4392613"/>
          </a:xfrm>
        </p:spPr>
        <p:txBody>
          <a:bodyPr/>
          <a:lstStyle/>
          <a:p>
            <a:pPr marL="0" indent="0"/>
            <a:r>
              <a:rPr lang="ru-RU" b="1"/>
              <a:t>Если тело стоит на опоре, то сжимается не только опора, но и само тело, притягиваемое Землей.</a:t>
            </a:r>
            <a:r>
              <a:rPr lang="ru-RU"/>
              <a:t> </a:t>
            </a:r>
          </a:p>
          <a:p>
            <a:pPr marL="0" indent="0"/>
            <a:r>
              <a:rPr lang="ru-RU" b="1"/>
              <a:t>Если тело подвешено на нити (подвесе), то растянута не только нить (подвес), но и само тело.</a:t>
            </a:r>
          </a:p>
        </p:txBody>
      </p:sp>
      <p:pic>
        <p:nvPicPr>
          <p:cNvPr id="14345" name="Picture 9" descr="Косолапый мишка давит на опору - прогнувшуюся доску. Согласно определению сила давления мишки на доску называется его ве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0e6358ee5c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2597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300" b="1">
                <a:solidFill>
                  <a:schemeClr val="bg1"/>
                </a:solidFill>
                <a:latin typeface="Bodoni MT Black" pitchFamily="18" charset="0"/>
              </a:rPr>
              <a:t>Определение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5589587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5400" b="1">
                <a:latin typeface="Bodoni MT Black" pitchFamily="18" charset="0"/>
              </a:rPr>
              <a:t>  Вес тела</a:t>
            </a:r>
            <a:r>
              <a:rPr lang="ru-RU"/>
              <a:t> </a:t>
            </a:r>
            <a:r>
              <a:rPr lang="ru-RU" sz="5400" b="1">
                <a:latin typeface="Bodoni MT Black" pitchFamily="18" charset="0"/>
              </a:rPr>
              <a:t>- это сила, 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 sz="5400" b="1">
                <a:latin typeface="Bodoni MT Black" pitchFamily="18" charset="0"/>
              </a:rPr>
              <a:t>с которой тело вследствие притяжения к Земле действует на опору или подвес.</a:t>
            </a:r>
          </a:p>
          <a:p>
            <a:pPr marL="609600" indent="-609600" algn="ctr">
              <a:buFont typeface="Wingdings" pitchFamily="2" charset="2"/>
              <a:buNone/>
            </a:pPr>
            <a:endParaRPr lang="ru-RU" sz="5400" b="1">
              <a:latin typeface="Bodoni MT Black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sz="5400" b="1">
              <a:solidFill>
                <a:schemeClr val="accent2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>
                <a:solidFill>
                  <a:schemeClr val="bg1"/>
                </a:solidFill>
                <a:latin typeface="Bodoni MT Black" pitchFamily="18" charset="0"/>
              </a:rPr>
              <a:t>План изучения физической величины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974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>
                <a:latin typeface="Bodoni MT Black" pitchFamily="18" charset="0"/>
              </a:rPr>
              <a:t>Определение;</a:t>
            </a:r>
          </a:p>
          <a:p>
            <a:pPr marL="609600" indent="-609600">
              <a:buFontTx/>
              <a:buAutoNum type="arabicPeriod"/>
            </a:pPr>
            <a:r>
              <a:rPr lang="ru-RU" b="1">
                <a:latin typeface="Bodoni MT Black" pitchFamily="18" charset="0"/>
              </a:rPr>
              <a:t>Вектор или скаляр;</a:t>
            </a:r>
          </a:p>
          <a:p>
            <a:pPr marL="609600" indent="-609600">
              <a:buFontTx/>
              <a:buAutoNum type="arabicPeriod"/>
            </a:pPr>
            <a:r>
              <a:rPr lang="ru-RU" b="1">
                <a:latin typeface="Bodoni MT Black" pitchFamily="18" charset="0"/>
              </a:rPr>
              <a:t>Буквенное обозначение;</a:t>
            </a:r>
          </a:p>
          <a:p>
            <a:pPr marL="609600" indent="-609600">
              <a:buFontTx/>
              <a:buAutoNum type="arabicPeriod"/>
            </a:pPr>
            <a:r>
              <a:rPr lang="ru-RU" b="1">
                <a:latin typeface="Bodoni MT Black" pitchFamily="18" charset="0"/>
              </a:rPr>
              <a:t>Формула;</a:t>
            </a:r>
          </a:p>
          <a:p>
            <a:pPr marL="609600" indent="-609600">
              <a:buFontTx/>
              <a:buAutoNum type="arabicPeriod"/>
            </a:pPr>
            <a:r>
              <a:rPr lang="ru-RU" b="1">
                <a:latin typeface="Bodoni MT Black" pitchFamily="18" charset="0"/>
              </a:rPr>
              <a:t>Единица величины.</a:t>
            </a:r>
          </a:p>
          <a:p>
            <a:pPr marL="609600" indent="-609600">
              <a:buFontTx/>
              <a:buAutoNum type="arabicPeriod"/>
            </a:pPr>
            <a:r>
              <a:rPr lang="ru-RU" b="1">
                <a:latin typeface="Bodoni MT Black" pitchFamily="18" charset="0"/>
              </a:rPr>
              <a:t>Прибор для измерения;</a:t>
            </a:r>
          </a:p>
          <a:p>
            <a:pPr marL="609600" indent="-609600">
              <a:buFontTx/>
              <a:buNone/>
            </a:pPr>
            <a:r>
              <a:rPr lang="ru-RU" b="1">
                <a:latin typeface="Bodoni MT Black" pitchFamily="18" charset="0"/>
              </a:rPr>
              <a:t>    </a:t>
            </a:r>
            <a:r>
              <a:rPr lang="ru-RU" b="1">
                <a:solidFill>
                  <a:srgbClr val="000066"/>
                </a:solidFill>
                <a:latin typeface="Bodoni MT Black" pitchFamily="18" charset="0"/>
              </a:rPr>
              <a:t>Направление  и точка приложения силы.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300" b="1">
                <a:solidFill>
                  <a:schemeClr val="bg1"/>
                </a:solidFill>
                <a:latin typeface="Bodoni MT Black" pitchFamily="18" charset="0"/>
              </a:rPr>
              <a:t>Направление</a:t>
            </a:r>
            <a:r>
              <a:rPr lang="ru-RU" sz="6300" b="1">
                <a:solidFill>
                  <a:srgbClr val="CC0099"/>
                </a:solidFill>
                <a:latin typeface="Bodoni MT Black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        </a:t>
            </a:r>
            <a:r>
              <a:rPr lang="ru-RU" sz="6000" b="1">
                <a:latin typeface="Bodoni MT Black" pitchFamily="18" charset="0"/>
              </a:rPr>
              <a:t> Вектор</a:t>
            </a:r>
          </a:p>
          <a:p>
            <a:pPr>
              <a:buFont typeface="Wingdings" pitchFamily="2" charset="2"/>
              <a:buNone/>
            </a:pPr>
            <a:endParaRPr lang="ru-RU" sz="6000" b="1">
              <a:latin typeface="Bodoni MT Black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6000" b="1">
                <a:latin typeface="Bodoni MT Black" pitchFamily="18" charset="0"/>
              </a:rPr>
              <a:t> вертикально вниз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>
                <a:solidFill>
                  <a:schemeClr val="bg1"/>
                </a:solidFill>
                <a:latin typeface="Bodoni MT Black" pitchFamily="18" charset="0"/>
              </a:rPr>
              <a:t>Буквенное обозначение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705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Bodoni MT Black" pitchFamily="18" charset="0"/>
              </a:rPr>
              <a:t>  </a:t>
            </a:r>
          </a:p>
          <a:p>
            <a:pPr algn="ctr"/>
            <a:r>
              <a:rPr lang="ru-RU" sz="8000" b="1">
                <a:latin typeface="Bodoni MT Black" pitchFamily="18" charset="0"/>
              </a:rPr>
              <a:t>Р</a:t>
            </a:r>
          </a:p>
          <a:p>
            <a:pPr algn="ctr"/>
            <a:endParaRPr lang="ru-RU" sz="8000" b="1">
              <a:latin typeface="Bodoni MT Black" pitchFamily="18" charset="0"/>
            </a:endParaRPr>
          </a:p>
          <a:p>
            <a:endParaRPr lang="ru-RU" sz="3600" b="1">
              <a:latin typeface="Bodoni MT Black" pitchFamily="18" charset="0"/>
            </a:endParaRPr>
          </a:p>
          <a:p>
            <a:endParaRPr lang="ru-RU" sz="6000" b="1">
              <a:latin typeface="Bodoni MT Black" pitchFamily="18" charset="0"/>
            </a:endParaRPr>
          </a:p>
          <a:p>
            <a:endParaRPr lang="ru-RU" sz="6000" b="1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/>
            <a:r>
              <a:rPr lang="ru-RU" sz="3800" b="1">
                <a:solidFill>
                  <a:schemeClr val="bg1"/>
                </a:solidFill>
                <a:latin typeface="Bodoni MT Black" pitchFamily="18" charset="0"/>
              </a:rPr>
              <a:t>Направление и точка приложения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052638" y="1916113"/>
            <a:ext cx="2087562" cy="865187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23850" y="2708275"/>
            <a:ext cx="5832475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2989263" y="2708275"/>
            <a:ext cx="215900" cy="1368425"/>
          </a:xfrm>
          <a:prstGeom prst="downArrow">
            <a:avLst>
              <a:gd name="adj1" fmla="val 50000"/>
              <a:gd name="adj2" fmla="val 158456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2989263" y="25654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421063" y="35004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latin typeface="Bodoni MT" pitchFamily="18" charset="0"/>
              </a:rPr>
              <a:t>Р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41947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6948488" y="1700213"/>
            <a:ext cx="1223962" cy="2141537"/>
            <a:chOff x="4377" y="1071"/>
            <a:chExt cx="771" cy="1349"/>
          </a:xfrm>
        </p:grpSpPr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4377" y="1071"/>
              <a:ext cx="7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>
              <a:off x="4740" y="1071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Oval 12"/>
            <p:cNvSpPr>
              <a:spLocks noChangeArrowheads="1"/>
            </p:cNvSpPr>
            <p:nvPr/>
          </p:nvSpPr>
          <p:spPr bwMode="auto">
            <a:xfrm>
              <a:off x="4558" y="2115"/>
              <a:ext cx="317" cy="30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7451725" y="3357563"/>
            <a:ext cx="144463" cy="1439862"/>
          </a:xfrm>
          <a:prstGeom prst="downArrow">
            <a:avLst>
              <a:gd name="adj1" fmla="val 50000"/>
              <a:gd name="adj2" fmla="val 249175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7451725" y="33575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7740650" y="4292600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latin typeface="Bodoni MT" pitchFamily="18" charset="0"/>
              </a:rPr>
              <a:t>Р</a:t>
            </a: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774065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8" name="Picture 4" descr="3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060575"/>
            <a:ext cx="1606550" cy="2520950"/>
          </a:xfrm>
          <a:noFill/>
          <a:ln/>
        </p:spPr>
      </p:pic>
      <p:pic>
        <p:nvPicPr>
          <p:cNvPr id="82950" name="Picture 6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205038"/>
            <a:ext cx="1606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276475"/>
            <a:ext cx="1606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3276600" y="3716338"/>
            <a:ext cx="0" cy="158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6084888" y="4724400"/>
            <a:ext cx="0" cy="10810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38088" anchor="ctr">
            <a:spAutoFit/>
          </a:bodyPr>
          <a:lstStyle/>
          <a:p>
            <a:endParaRPr lang="ru-RU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2339975" y="5229225"/>
            <a:ext cx="14065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38088" anchor="ctr">
            <a:spAutoFit/>
          </a:bodyPr>
          <a:lstStyle/>
          <a:p>
            <a:r>
              <a:rPr lang="ru-RU" sz="2400" b="1"/>
              <a:t>        F</a:t>
            </a:r>
            <a:r>
              <a:rPr lang="ru-RU" sz="2400" b="1" baseline="-30000"/>
              <a:t>тяж</a:t>
            </a:r>
            <a:endParaRPr lang="ru-RU" sz="2400" b="1"/>
          </a:p>
          <a:p>
            <a:pPr eaLnBrk="0" hangingPunct="0"/>
            <a:endParaRPr lang="ru-RU" sz="2400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5508625" y="55165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Р</a:t>
            </a:r>
            <a:r>
              <a:rPr lang="ru-RU"/>
              <a:t> 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3059113" y="53736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5508625" y="5516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727392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65188"/>
          </a:xfrm>
        </p:spPr>
        <p:txBody>
          <a:bodyPr/>
          <a:lstStyle/>
          <a:p>
            <a:pPr algn="ctr"/>
            <a:r>
              <a:rPr lang="ru-RU" sz="3800" b="1">
                <a:solidFill>
                  <a:schemeClr val="bg1"/>
                </a:solidFill>
                <a:latin typeface="Bodoni MT Black" pitchFamily="18" charset="0"/>
              </a:rPr>
              <a:t>1.</a:t>
            </a:r>
            <a:r>
              <a:rPr lang="ru-RU" sz="3800">
                <a:solidFill>
                  <a:schemeClr val="bg1"/>
                </a:solidFill>
              </a:rPr>
              <a:t> </a:t>
            </a:r>
            <a:r>
              <a:rPr lang="ru-RU" sz="3800">
                <a:solidFill>
                  <a:schemeClr val="tx1"/>
                </a:solidFill>
              </a:rPr>
              <a:t> </a:t>
            </a:r>
            <a:r>
              <a:rPr lang="ru-RU" sz="3800" b="1">
                <a:solidFill>
                  <a:schemeClr val="bg1"/>
                </a:solidFill>
                <a:latin typeface="Bodoni MT" pitchFamily="18" charset="0"/>
              </a:rPr>
              <a:t>При любом виде деформации </a:t>
            </a:r>
            <a:br>
              <a:rPr lang="ru-RU" sz="3800" b="1">
                <a:solidFill>
                  <a:schemeClr val="bg1"/>
                </a:solidFill>
                <a:latin typeface="Bodoni MT" pitchFamily="18" charset="0"/>
              </a:rPr>
            </a:br>
            <a:r>
              <a:rPr lang="ru-RU" sz="3800" b="1">
                <a:solidFill>
                  <a:schemeClr val="bg1"/>
                </a:solidFill>
                <a:latin typeface="Bodoni MT" pitchFamily="18" charset="0"/>
              </a:rPr>
              <a:t>возникает</a:t>
            </a:r>
            <a:endParaRPr lang="ru-RU" sz="3800">
              <a:solidFill>
                <a:schemeClr val="bg1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692275" y="1341438"/>
            <a:ext cx="4608513" cy="6477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сила упругости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2" name="Picture 4" descr="j023413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05038"/>
            <a:ext cx="1952625" cy="2076450"/>
          </a:xfrm>
          <a:noFill/>
          <a:ln/>
        </p:spPr>
      </p:pic>
      <p:pic>
        <p:nvPicPr>
          <p:cNvPr id="83973" name="Picture 5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420938"/>
            <a:ext cx="20891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2411413" y="4149725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6227763" y="3357563"/>
            <a:ext cx="0" cy="1439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795963" y="4813300"/>
            <a:ext cx="146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4000" b="1"/>
              <a:t>Fтяж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940425" y="48688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555875" y="5173663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Р</a:t>
            </a: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2700338" y="52292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15288" cy="9144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Формула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36838"/>
            <a:ext cx="7924800" cy="1468437"/>
          </a:xfr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b="1"/>
              <a:t>P=</a:t>
            </a:r>
            <a:r>
              <a:rPr lang="en-US"/>
              <a:t> </a:t>
            </a:r>
            <a:r>
              <a:rPr lang="en-US" sz="4400" b="1"/>
              <a:t>F</a:t>
            </a:r>
            <a:r>
              <a:rPr lang="ru-RU" sz="4000" b="1" baseline="-25000"/>
              <a:t>тяж</a:t>
            </a:r>
            <a:r>
              <a:rPr lang="ru-RU" sz="4000" b="1"/>
              <a:t> =</a:t>
            </a:r>
            <a:r>
              <a:rPr lang="en-US" sz="4000" b="1"/>
              <a:t>mg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6" name="Picture 4" descr="http://www.rus-edu.bg/shp/schooldoc/fizru/theory/tema-03/03e-i1.gif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987675" y="1341438"/>
            <a:ext cx="3325813" cy="4679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700" b="1">
                <a:solidFill>
                  <a:schemeClr val="bg1"/>
                </a:solidFill>
                <a:latin typeface="Bodoni MT Black" pitchFamily="18" charset="0"/>
              </a:rPr>
              <a:t>Единица величины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71738"/>
            <a:ext cx="7924800" cy="3548062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b="1">
                <a:solidFill>
                  <a:schemeClr val="accent2"/>
                </a:solidFill>
                <a:latin typeface="Bodoni MT Black" pitchFamily="18" charset="0"/>
              </a:rPr>
              <a:t> </a:t>
            </a:r>
            <a:r>
              <a:rPr lang="en-US" sz="5400" b="1">
                <a:latin typeface="Bodoni MT Black" pitchFamily="18" charset="0"/>
              </a:rPr>
              <a:t>[ </a:t>
            </a:r>
            <a:r>
              <a:rPr lang="ru-RU" sz="5400" b="1">
                <a:latin typeface="Bodoni MT Black" pitchFamily="18" charset="0"/>
              </a:rPr>
              <a:t>Р </a:t>
            </a:r>
            <a:r>
              <a:rPr lang="en-US" sz="5400" b="1">
                <a:latin typeface="Bodoni MT Black" pitchFamily="18" charset="0"/>
              </a:rPr>
              <a:t>] = [</a:t>
            </a:r>
            <a:r>
              <a:rPr lang="ru-RU" sz="5400" b="1">
                <a:latin typeface="Bodoni MT Black" pitchFamily="18" charset="0"/>
              </a:rPr>
              <a:t> Н</a:t>
            </a:r>
            <a:r>
              <a:rPr lang="en-US" sz="5400" b="1">
                <a:latin typeface="Bodoni MT Black" pitchFamily="18" charset="0"/>
              </a:rPr>
              <a:t> ] </a:t>
            </a:r>
            <a:endParaRPr lang="ru-RU" sz="5400" b="1">
              <a:latin typeface="Bodoni MT Black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700" b="1">
                <a:solidFill>
                  <a:schemeClr val="bg1"/>
                </a:solidFill>
                <a:latin typeface="Bodoni MT Black" pitchFamily="18" charset="0"/>
              </a:rPr>
              <a:t>Прибор</a:t>
            </a:r>
            <a:r>
              <a:rPr 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60600"/>
            <a:ext cx="7924800" cy="375920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endParaRPr lang="ru-RU" sz="6000" b="1">
              <a:solidFill>
                <a:schemeClr val="accent2"/>
              </a:solidFill>
              <a:latin typeface="Bodoni MT Black" pitchFamily="18" charset="0"/>
            </a:endParaRPr>
          </a:p>
          <a:p>
            <a:pPr marL="609600" indent="-609600" algn="ctr">
              <a:buFont typeface="Wingdings" pitchFamily="2" charset="2"/>
              <a:buNone/>
            </a:pPr>
            <a:r>
              <a:rPr lang="ru-RU" sz="6000" b="1">
                <a:solidFill>
                  <a:schemeClr val="accent2"/>
                </a:solidFill>
                <a:latin typeface="Bodoni MT Black" pitchFamily="18" charset="0"/>
              </a:rPr>
              <a:t> </a:t>
            </a:r>
            <a:r>
              <a:rPr lang="ru-RU" sz="6000" b="1">
                <a:latin typeface="Bodoni MT Black" pitchFamily="18" charset="0"/>
              </a:rPr>
              <a:t>Динамометр</a:t>
            </a:r>
          </a:p>
          <a:p>
            <a:pPr marL="609600" indent="-609600">
              <a:buFont typeface="Wingdings" pitchFamily="2" charset="2"/>
              <a:buNone/>
            </a:pPr>
            <a:endParaRPr lang="ru-RU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818188"/>
          </a:xfrm>
        </p:spPr>
        <p:txBody>
          <a:bodyPr/>
          <a:lstStyle/>
          <a:p>
            <a:pPr algn="ctr"/>
            <a:r>
              <a:rPr lang="ru-RU" sz="6300" b="1">
                <a:solidFill>
                  <a:schemeClr val="tx1"/>
                </a:solidFill>
                <a:latin typeface="Bodoni MT Black" pitchFamily="18" charset="0"/>
              </a:rPr>
              <a:t>Правильно ли мы говорим, что вес тела составляет </a:t>
            </a:r>
            <a:br>
              <a:rPr lang="ru-RU" sz="6300" b="1">
                <a:solidFill>
                  <a:schemeClr val="tx1"/>
                </a:solidFill>
                <a:latin typeface="Bodoni MT Black" pitchFamily="18" charset="0"/>
              </a:rPr>
            </a:br>
            <a:r>
              <a:rPr lang="ru-RU" sz="6300" b="1">
                <a:solidFill>
                  <a:schemeClr val="tx1"/>
                </a:solidFill>
                <a:latin typeface="Bodoni MT Black" pitchFamily="18" charset="0"/>
              </a:rPr>
              <a:t>         20 кг?</a:t>
            </a:r>
            <a:br>
              <a:rPr lang="ru-RU" sz="6300" b="1">
                <a:solidFill>
                  <a:schemeClr val="tx1"/>
                </a:solidFill>
                <a:latin typeface="Bodoni MT Black" pitchFamily="18" charset="0"/>
              </a:rPr>
            </a:br>
            <a:endParaRPr lang="ru-RU" sz="6300" b="1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5700" b="1">
                <a:solidFill>
                  <a:schemeClr val="bg1"/>
                </a:solidFill>
                <a:latin typeface="Bodoni MT Black" pitchFamily="18" charset="0"/>
              </a:rPr>
              <a:t>Задача</a:t>
            </a:r>
            <a:endParaRPr lang="ru-RU" sz="5700" b="1">
              <a:solidFill>
                <a:srgbClr val="CC0099"/>
              </a:solidFill>
              <a:latin typeface="Bodoni MT Black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12525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         </a:t>
            </a:r>
            <a:r>
              <a:rPr lang="ru-RU" sz="4400" b="1">
                <a:latin typeface="Bodoni MT Black" pitchFamily="18" charset="0"/>
              </a:rPr>
              <a:t>Определите вес груши</a:t>
            </a:r>
            <a:endParaRPr lang="ru-RU" sz="4400" b="1">
              <a:solidFill>
                <a:schemeClr val="accent2"/>
              </a:solidFill>
              <a:latin typeface="Bodoni MT Black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l="13153" r="5261"/>
          <a:stretch>
            <a:fillRect/>
          </a:stretch>
        </p:blipFill>
        <p:spPr bwMode="auto">
          <a:xfrm>
            <a:off x="1258888" y="2133600"/>
            <a:ext cx="6696075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700" b="1">
                <a:solidFill>
                  <a:schemeClr val="bg1"/>
                </a:solidFill>
                <a:latin typeface="Bodoni MT Black" pitchFamily="18" charset="0"/>
              </a:rPr>
              <a:t>Домашнее задание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040313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sz="5400" b="1">
                <a:latin typeface="Bodoni MT Black" pitchFamily="18" charset="0"/>
              </a:rPr>
              <a:t>§</a:t>
            </a:r>
            <a:r>
              <a:rPr lang="ru-RU" sz="5400" b="1">
                <a:latin typeface="Bodoni MT Black" pitchFamily="18" charset="0"/>
              </a:rPr>
              <a:t> 26.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 sz="5400" b="1">
                <a:latin typeface="Bodoni MT Black" pitchFamily="18" charset="0"/>
              </a:rPr>
              <a:t> Упр. 9 (2,4)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 sz="5400" b="1">
                <a:latin typeface="Bodoni MT Black" pitchFamily="18" charset="0"/>
              </a:rPr>
              <a:t> (3,5)-по желанию</a:t>
            </a:r>
            <a:endParaRPr lang="en-US" sz="5400" b="1">
              <a:latin typeface="Bodoni MT Black" pitchFamily="18" charset="0"/>
            </a:endParaRPr>
          </a:p>
        </p:txBody>
      </p:sp>
      <p:pic>
        <p:nvPicPr>
          <p:cNvPr id="18436" name="Picture 4" descr="PE000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292600"/>
            <a:ext cx="2808287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459788" cy="936625"/>
          </a:xfrm>
        </p:spPr>
        <p:txBody>
          <a:bodyPr/>
          <a:lstStyle/>
          <a:p>
            <a:pPr algn="ctr"/>
            <a:r>
              <a:rPr lang="ru-RU" sz="3800" b="1">
                <a:solidFill>
                  <a:schemeClr val="bg1"/>
                </a:solidFill>
                <a:latin typeface="Book Antiqua" pitchFamily="18" charset="0"/>
              </a:rPr>
              <a:t>2.  Сила упругости  направлена</a:t>
            </a:r>
            <a:r>
              <a:rPr lang="ru-RU" sz="3600" b="1">
                <a:solidFill>
                  <a:srgbClr val="0000CC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11958" t="6258" r="5440" b="17728"/>
          <a:stretch>
            <a:fillRect/>
          </a:stretch>
        </p:blipFill>
        <p:spPr bwMode="auto">
          <a:xfrm>
            <a:off x="827088" y="2276475"/>
            <a:ext cx="734536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12875"/>
            <a:ext cx="8353425" cy="79216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противоположно деформации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243888" cy="1370012"/>
          </a:xfrm>
        </p:spPr>
        <p:txBody>
          <a:bodyPr/>
          <a:lstStyle/>
          <a:p>
            <a:pPr algn="ctr"/>
            <a:r>
              <a:rPr lang="ru-RU" sz="3000" b="1">
                <a:solidFill>
                  <a:schemeClr val="bg1"/>
                </a:solidFill>
                <a:latin typeface="Book Antiqua" pitchFamily="18" charset="0"/>
              </a:rPr>
              <a:t>3.   Точка приложения силы упругости - это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1038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16238" y="2276475"/>
            <a:ext cx="5256212" cy="27368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точка соединения </a:t>
            </a:r>
          </a:p>
          <a:p>
            <a:pPr algn="ctr"/>
            <a:r>
              <a:rPr lang="ru-RU" sz="4000" b="1"/>
              <a:t>тела и пружины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1331913" y="3789363"/>
            <a:ext cx="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76375" y="34290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ru-RU" sz="2400" b="1" baseline="-25000"/>
              <a:t>упр</a:t>
            </a:r>
            <a:endParaRPr lang="ru-RU" sz="2400" b="1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547813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258888" y="52292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93087" cy="968375"/>
          </a:xfrm>
        </p:spPr>
        <p:txBody>
          <a:bodyPr/>
          <a:lstStyle/>
          <a:p>
            <a:r>
              <a:rPr lang="ru-RU" sz="3200" b="1">
                <a:solidFill>
                  <a:schemeClr val="bg1"/>
                </a:solidFill>
                <a:latin typeface="Bodoni MT Black" pitchFamily="18" charset="0"/>
              </a:rPr>
              <a:t>4.</a:t>
            </a: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3200" b="1">
                <a:solidFill>
                  <a:schemeClr val="bg1"/>
                </a:solidFill>
                <a:latin typeface="Book Antiqua" pitchFamily="18" charset="0"/>
              </a:rPr>
              <a:t>Соотношение между силой упругости  пружины и ее удлинением:</a:t>
            </a:r>
            <a:r>
              <a:rPr lang="ru-RU" sz="3200" b="1">
                <a:solidFill>
                  <a:srgbClr val="0000CC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5003800" cy="3098800"/>
          </a:xfrm>
          <a:solidFill>
            <a:schemeClr val="folHlink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  <a:r>
              <a:rPr lang="ru-RU" b="1">
                <a:solidFill>
                  <a:srgbClr val="FF0000"/>
                </a:solidFill>
                <a:latin typeface="Bodoni MT Black" pitchFamily="18" charset="0"/>
              </a:rPr>
              <a:t>	 </a:t>
            </a:r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называют законом</a:t>
            </a:r>
            <a:r>
              <a:rPr lang="ru-RU" b="1" i="1">
                <a:latin typeface="Book Antiqua" pitchFamily="18" charset="0"/>
              </a:rPr>
              <a:t>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latin typeface="Book Antiqua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по имени его первооткрывателя</a:t>
            </a:r>
          </a:p>
          <a:p>
            <a:pPr>
              <a:buFont typeface="Wingdings" pitchFamily="2" charset="2"/>
              <a:buNone/>
            </a:pPr>
            <a:r>
              <a:rPr lang="ru-RU" b="1">
                <a:latin typeface="Book Antiqua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Book Antiqua" pitchFamily="18" charset="0"/>
              </a:rPr>
              <a:t>		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rgbClr val="0000CC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>
                <a:solidFill>
                  <a:srgbClr val="0000CC"/>
                </a:solidFill>
                <a:latin typeface="Book Antiqua" pitchFamily="18" charset="0"/>
              </a:rPr>
              <a:t>.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2771775" y="1412875"/>
          <a:ext cx="3186113" cy="1181100"/>
        </p:xfrm>
        <a:graphic>
          <a:graphicData uri="http://schemas.openxmlformats.org/presentationml/2006/ole">
            <p:oleObj spid="_x0000_s23562" name="Microsoft Equation 3.0" r:id="rId3" imgW="660240" imgH="241200" progId="Equation.3">
              <p:embed/>
            </p:oleObj>
          </a:graphicData>
        </a:graphic>
      </p:graphicFrame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987675" y="3213100"/>
            <a:ext cx="2017713" cy="863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Гука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1"/>
      <p:bldP spid="23559" grpId="0" uiExpand="1" build="p" animBg="1"/>
      <p:bldP spid="235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532813" cy="1439863"/>
          </a:xfrm>
        </p:spPr>
        <p:txBody>
          <a:bodyPr/>
          <a:lstStyle/>
          <a:p>
            <a:r>
              <a:rPr lang="ru-RU" sz="3200" b="1">
                <a:solidFill>
                  <a:schemeClr val="tx1"/>
                </a:solidFill>
                <a:latin typeface="Bodoni MT Black" pitchFamily="18" charset="0"/>
              </a:rPr>
              <a:t/>
            </a:r>
            <a:br>
              <a:rPr lang="ru-RU" sz="3200" b="1">
                <a:solidFill>
                  <a:schemeClr val="tx1"/>
                </a:solidFill>
                <a:latin typeface="Bodoni MT Black" pitchFamily="18" charset="0"/>
              </a:rPr>
            </a:br>
            <a:endParaRPr lang="ru-RU" sz="32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5616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  <a:endParaRPr lang="ru-RU" sz="4000" b="1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ru-RU" sz="4000" b="1">
              <a:latin typeface="Book Antiqua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-1836738" y="4508500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3429000"/>
            <a:ext cx="7991475" cy="14414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/>
              <a:t>             жесткостью   </a:t>
            </a:r>
            <a:r>
              <a:rPr lang="ru-RU" sz="4000"/>
              <a:t> </a:t>
            </a:r>
            <a:r>
              <a:rPr lang="ru-RU" sz="4000" b="1"/>
              <a:t>тела               </a:t>
            </a:r>
          </a:p>
          <a:p>
            <a:pPr algn="ctr"/>
            <a:r>
              <a:rPr lang="ru-RU" sz="4000" b="1"/>
              <a:t>                                </a:t>
            </a:r>
          </a:p>
          <a:p>
            <a:pPr algn="ctr"/>
            <a:r>
              <a:rPr lang="ru-RU" b="1"/>
              <a:t>     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79388" y="333375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>
                <a:solidFill>
                  <a:schemeClr val="bg1"/>
                </a:solidFill>
              </a:rPr>
              <a:t>5.</a:t>
            </a:r>
            <a:r>
              <a:rPr lang="ru-RU" sz="3200">
                <a:solidFill>
                  <a:schemeClr val="bg1"/>
                </a:solidFill>
              </a:rPr>
              <a:t>   </a:t>
            </a:r>
            <a:r>
              <a:rPr lang="ru-RU" sz="3200" b="1">
                <a:solidFill>
                  <a:schemeClr val="bg1"/>
                </a:solidFill>
              </a:rPr>
              <a:t>Коэффициент пропорциональности      </a:t>
            </a:r>
            <a:r>
              <a:rPr lang="ru-RU" sz="4800" b="1">
                <a:solidFill>
                  <a:srgbClr val="FF0066"/>
                </a:solidFill>
              </a:rPr>
              <a:t>k</a:t>
            </a:r>
            <a:r>
              <a:rPr lang="ru-RU" sz="3200" b="1">
                <a:solidFill>
                  <a:schemeClr val="bg1"/>
                </a:solidFill>
              </a:rPr>
              <a:t> в этом законе называется</a:t>
            </a:r>
            <a:r>
              <a:rPr lang="ru-RU" sz="3200" b="1"/>
              <a:t> </a:t>
            </a:r>
            <a:br>
              <a:rPr lang="ru-RU" sz="3200" b="1"/>
            </a:br>
            <a:r>
              <a:rPr lang="ru-RU" sz="3200" b="1"/>
              <a:t>	</a:t>
            </a:r>
            <a:br>
              <a:rPr lang="ru-RU" sz="3200" b="1"/>
            </a:br>
            <a:r>
              <a:rPr lang="ru-RU" sz="3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600" b="1">
                <a:solidFill>
                  <a:schemeClr val="bg1"/>
                </a:solidFill>
                <a:latin typeface="Bodoni MT Black" pitchFamily="18" charset="0"/>
              </a:rPr>
              <a:t>6.</a:t>
            </a:r>
            <a:r>
              <a:rPr lang="ru-RU" sz="3600" b="1">
                <a:solidFill>
                  <a:schemeClr val="bg1"/>
                </a:solidFill>
                <a:latin typeface="Book Antiqua" pitchFamily="18" charset="0"/>
              </a:rPr>
              <a:t> Жесткость тела зависит от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92600"/>
            <a:ext cx="6408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692275" y="1412875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95288" y="1268413"/>
            <a:ext cx="8064500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формы тела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5288" y="1989138"/>
            <a:ext cx="8064500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размеров тела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5288" y="2708275"/>
            <a:ext cx="8064500" cy="13112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материала, из которого изготовлено тело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3" grpId="0" animBg="1"/>
      <p:bldP spid="307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800" b="1">
                <a:solidFill>
                  <a:schemeClr val="bg1"/>
                </a:solidFill>
                <a:latin typeface="Book Antiqua" pitchFamily="18" charset="0"/>
              </a:rPr>
              <a:t>7.  Составьте формулы, используя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652963"/>
            <a:ext cx="7416800" cy="10080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latin typeface="Book Antiqua" pitchFamily="18" charset="0"/>
              </a:rPr>
              <a:t>Удлинение пружины:</a:t>
            </a:r>
            <a:endParaRPr lang="ru-RU" sz="3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  <a:latin typeface="Book Antiqua" pitchFamily="18" charset="0"/>
              </a:rPr>
              <a:t>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200" b="1">
              <a:latin typeface="Book Antiqua" pitchFamily="18" charset="0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412875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12875"/>
            <a:ext cx="935037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797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935037" cy="83185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80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412875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801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49500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140200" y="25654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4140200" y="27082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04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349500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323850" y="2349500"/>
            <a:ext cx="29511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 b="1"/>
              <a:t>Закон Гука:</a:t>
            </a:r>
            <a:endParaRPr lang="en-US" sz="3600" b="1"/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468313" y="3284538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/>
              <a:t>Жесткость пружины: </a:t>
            </a:r>
          </a:p>
        </p:txBody>
      </p:sp>
      <p:pic>
        <p:nvPicPr>
          <p:cNvPr id="32807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357563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637222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6372225" y="37893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0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708275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6804025" y="364490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2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716338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pic>
        <p:nvPicPr>
          <p:cNvPr id="3281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652963"/>
            <a:ext cx="935038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6300788" y="5013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300788" y="51577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6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437063"/>
            <a:ext cx="935037" cy="83185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6659563" y="53736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818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445125"/>
            <a:ext cx="863600" cy="803275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 build="p"/>
      <p:bldP spid="32802" grpId="0" animBg="1"/>
      <p:bldP spid="32803" grpId="0" animBg="1"/>
      <p:bldP spid="32805" grpId="0"/>
      <p:bldP spid="32806" grpId="0"/>
      <p:bldP spid="32808" grpId="0" animBg="1"/>
      <p:bldP spid="32809" grpId="0" animBg="1"/>
      <p:bldP spid="32811" grpId="0" animBg="1"/>
      <p:bldP spid="32814" grpId="0" animBg="1"/>
      <p:bldP spid="32815" grpId="0" animBg="1"/>
      <p:bldP spid="328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Bodoni MT" pitchFamily="18" charset="0"/>
              </a:rPr>
              <a:t>8.  Назовите силы, изображенные</a:t>
            </a:r>
            <a:br>
              <a:rPr lang="ru-RU" sz="3200" b="1">
                <a:solidFill>
                  <a:schemeClr val="bg1"/>
                </a:solidFill>
                <a:latin typeface="Bodoni MT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Bodoni MT" pitchFamily="18" charset="0"/>
              </a:rPr>
              <a:t>на рисунке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7416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92500" y="537368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</a:t>
            </a:r>
            <a:r>
              <a:rPr lang="ru-RU" sz="2400" b="1" baseline="-25000"/>
              <a:t>тяж</a:t>
            </a:r>
            <a:endParaRPr lang="ru-RU" sz="2400" b="1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563938" y="54451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87675" y="22050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59113" y="2205038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    </a:t>
            </a:r>
            <a:r>
              <a:rPr lang="en-US" sz="2400" b="1"/>
              <a:t>F</a:t>
            </a:r>
            <a:r>
              <a:rPr lang="ru-RU" sz="2400" b="1"/>
              <a:t>упр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067175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69" grpId="0" animBg="1"/>
      <p:bldP spid="36871" grpId="0"/>
      <p:bldP spid="36872" grpId="0" animBg="1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1393</TotalTime>
  <Words>232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Times New Roman</vt:lpstr>
      <vt:lpstr>Wingdings</vt:lpstr>
      <vt:lpstr>Arial Black</vt:lpstr>
      <vt:lpstr>Bodoni MT Black</vt:lpstr>
      <vt:lpstr>Bodoni MT</vt:lpstr>
      <vt:lpstr>Book Antiqua</vt:lpstr>
      <vt:lpstr>Verdana</vt:lpstr>
      <vt:lpstr>Скругленный</vt:lpstr>
      <vt:lpstr>Microsoft Equation 3.0</vt:lpstr>
      <vt:lpstr>Слайд 1</vt:lpstr>
      <vt:lpstr>1.  При любом виде деформации  возникает</vt:lpstr>
      <vt:lpstr>2.  Сила упругости  направлена </vt:lpstr>
      <vt:lpstr>3.   Точка приложения силы упругости - это</vt:lpstr>
      <vt:lpstr>4. Соотношение между силой упругости  пружины и ее удлинением:  </vt:lpstr>
      <vt:lpstr> </vt:lpstr>
      <vt:lpstr>6. Жесткость тела зависит от</vt:lpstr>
      <vt:lpstr>7.  Составьте формулы, используя</vt:lpstr>
      <vt:lpstr>8.  Назовите силы, изображенные на рисунке</vt:lpstr>
      <vt:lpstr>9. Формула силы тяжести:</vt:lpstr>
      <vt:lpstr>В быту…</vt:lpstr>
      <vt:lpstr>Слайд 12</vt:lpstr>
      <vt:lpstr>Вес тела</vt:lpstr>
      <vt:lpstr>Определение</vt:lpstr>
      <vt:lpstr>План изучения физической величины</vt:lpstr>
      <vt:lpstr>Направление </vt:lpstr>
      <vt:lpstr>Буквенное обозначение</vt:lpstr>
      <vt:lpstr>Направление и точка приложения</vt:lpstr>
      <vt:lpstr>Слайд 19</vt:lpstr>
      <vt:lpstr>Слайд 20</vt:lpstr>
      <vt:lpstr>Формула</vt:lpstr>
      <vt:lpstr>Слайд 22</vt:lpstr>
      <vt:lpstr>Единица величины</vt:lpstr>
      <vt:lpstr>Прибор </vt:lpstr>
      <vt:lpstr>Правильно ли мы говорим, что вес тела составляет           20 кг? </vt:lpstr>
      <vt:lpstr>Задача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Bee</dc:creator>
  <cp:lastModifiedBy>БОВ</cp:lastModifiedBy>
  <cp:revision>21</cp:revision>
  <dcterms:created xsi:type="dcterms:W3CDTF">2007-11-27T19:45:20Z</dcterms:created>
  <dcterms:modified xsi:type="dcterms:W3CDTF">2013-01-14T14:58:45Z</dcterms:modified>
</cp:coreProperties>
</file>