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 id="2147483900" r:id="rId3"/>
    <p:sldMasterId id="2147483912" r:id="rId4"/>
  </p:sldMasterIdLst>
  <p:notesMasterIdLst>
    <p:notesMasterId r:id="rId71"/>
  </p:notesMasterIdLst>
  <p:sldIdLst>
    <p:sldId id="256" r:id="rId5"/>
    <p:sldId id="275" r:id="rId6"/>
    <p:sldId id="276" r:id="rId7"/>
    <p:sldId id="277" r:id="rId8"/>
    <p:sldId id="280" r:id="rId9"/>
    <p:sldId id="281" r:id="rId10"/>
    <p:sldId id="257" r:id="rId11"/>
    <p:sldId id="258" r:id="rId12"/>
    <p:sldId id="282" r:id="rId13"/>
    <p:sldId id="259" r:id="rId14"/>
    <p:sldId id="278" r:id="rId15"/>
    <p:sldId id="260" r:id="rId16"/>
    <p:sldId id="261" r:id="rId17"/>
    <p:sldId id="264" r:id="rId18"/>
    <p:sldId id="262" r:id="rId19"/>
    <p:sldId id="263" r:id="rId20"/>
    <p:sldId id="265" r:id="rId21"/>
    <p:sldId id="283" r:id="rId22"/>
    <p:sldId id="284" r:id="rId23"/>
    <p:sldId id="266" r:id="rId24"/>
    <p:sldId id="267" r:id="rId25"/>
    <p:sldId id="285" r:id="rId26"/>
    <p:sldId id="269" r:id="rId27"/>
    <p:sldId id="272" r:id="rId28"/>
    <p:sldId id="289" r:id="rId29"/>
    <p:sldId id="291" r:id="rId30"/>
    <p:sldId id="273" r:id="rId31"/>
    <p:sldId id="288" r:id="rId32"/>
    <p:sldId id="292" r:id="rId33"/>
    <p:sldId id="274" r:id="rId34"/>
    <p:sldId id="290" r:id="rId35"/>
    <p:sldId id="293" r:id="rId36"/>
    <p:sldId id="294" r:id="rId37"/>
    <p:sldId id="295" r:id="rId38"/>
    <p:sldId id="296" r:id="rId39"/>
    <p:sldId id="297" r:id="rId40"/>
    <p:sldId id="298" r:id="rId41"/>
    <p:sldId id="299" r:id="rId42"/>
    <p:sldId id="300" r:id="rId43"/>
    <p:sldId id="301" r:id="rId44"/>
    <p:sldId id="303" r:id="rId45"/>
    <p:sldId id="304" r:id="rId46"/>
    <p:sldId id="305" r:id="rId47"/>
    <p:sldId id="306" r:id="rId48"/>
    <p:sldId id="307"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8E3999-6E2D-4486-A0AF-53777FD4285E}" type="datetimeFigureOut">
              <a:rPr lang="ru-RU" smtClean="0"/>
              <a:pPr/>
              <a:t>13.10.2013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39495-3063-4927-87D4-59F19DA4AEA6}" type="slidenum">
              <a:rPr lang="ru-RU" smtClean="0"/>
              <a:pPr/>
              <a:t>‹#›</a:t>
            </a:fld>
            <a:endParaRPr lang="ru-RU"/>
          </a:p>
        </p:txBody>
      </p:sp>
    </p:spTree>
    <p:extLst>
      <p:ext uri="{BB962C8B-B14F-4D97-AF65-F5344CB8AC3E}">
        <p14:creationId xmlns="" xmlns:p14="http://schemas.microsoft.com/office/powerpoint/2010/main" val="227941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039495-3063-4927-87D4-59F19DA4AEA6}" type="slidenum">
              <a:rPr lang="ru-RU" smtClean="0"/>
              <a:pPr/>
              <a:t>17</a:t>
            </a:fld>
            <a:endParaRPr lang="ru-RU"/>
          </a:p>
        </p:txBody>
      </p:sp>
    </p:spTree>
    <p:extLst>
      <p:ext uri="{BB962C8B-B14F-4D97-AF65-F5344CB8AC3E}">
        <p14:creationId xmlns="" xmlns:p14="http://schemas.microsoft.com/office/powerpoint/2010/main" val="309877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solidFill>
                <a:srgbClr val="1F497D">
                  <a:tint val="60000"/>
                  <a:satMod val="155000"/>
                </a:srgbClr>
              </a:solidFill>
            </a:endParaRPr>
          </a:p>
        </p:txBody>
      </p:sp>
    </p:spTree>
    <p:extLst>
      <p:ext uri="{BB962C8B-B14F-4D97-AF65-F5344CB8AC3E}">
        <p14:creationId xmlns="" xmlns:p14="http://schemas.microsoft.com/office/powerpoint/2010/main" val="17561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 xmlns:p14="http://schemas.microsoft.com/office/powerpoint/2010/main" val="226567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 xmlns:p14="http://schemas.microsoft.com/office/powerpoint/2010/main" val="2403549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solidFill>
                <a:srgbClr val="1F497D">
                  <a:tint val="60000"/>
                  <a:satMod val="155000"/>
                </a:srgbClr>
              </a:solidFill>
            </a:endParaRPr>
          </a:p>
        </p:txBody>
      </p:sp>
    </p:spTree>
    <p:extLst>
      <p:ext uri="{BB962C8B-B14F-4D97-AF65-F5344CB8AC3E}">
        <p14:creationId xmlns="" xmlns:p14="http://schemas.microsoft.com/office/powerpoint/2010/main" val="3759432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 xmlns:p14="http://schemas.microsoft.com/office/powerpoint/2010/main" val="1510604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solidFill>
                <a:srgbClr val="1F497D">
                  <a:tint val="60000"/>
                  <a:satMod val="155000"/>
                </a:srgbClr>
              </a:solidFill>
            </a:endParaRPr>
          </a:p>
        </p:txBody>
      </p:sp>
    </p:spTree>
    <p:extLst>
      <p:ext uri="{BB962C8B-B14F-4D97-AF65-F5344CB8AC3E}">
        <p14:creationId xmlns="" xmlns:p14="http://schemas.microsoft.com/office/powerpoint/2010/main" val="876210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 xmlns:p14="http://schemas.microsoft.com/office/powerpoint/2010/main" val="346915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 xmlns:p14="http://schemas.microsoft.com/office/powerpoint/2010/main" val="1987426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 xmlns:p14="http://schemas.microsoft.com/office/powerpoint/2010/main" val="3739252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 xmlns:p14="http://schemas.microsoft.com/office/powerpoint/2010/main" val="4041549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solidFill>
                <a:srgbClr val="1F497D">
                  <a:tint val="60000"/>
                  <a:satMod val="155000"/>
                </a:srgbClr>
              </a:solidFill>
            </a:endParaRPr>
          </a:p>
        </p:txBody>
      </p:sp>
    </p:spTree>
    <p:extLst>
      <p:ext uri="{BB962C8B-B14F-4D97-AF65-F5344CB8AC3E}">
        <p14:creationId xmlns="" xmlns:p14="http://schemas.microsoft.com/office/powerpoint/2010/main" val="8779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 xmlns:p14="http://schemas.microsoft.com/office/powerpoint/2010/main" val="158348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solidFill>
                <a:srgbClr val="1F497D">
                  <a:tint val="60000"/>
                  <a:satMod val="155000"/>
                </a:srgbClr>
              </a:solidFill>
            </a:endParaRPr>
          </a:p>
        </p:txBody>
      </p:sp>
    </p:spTree>
    <p:extLst>
      <p:ext uri="{BB962C8B-B14F-4D97-AF65-F5344CB8AC3E}">
        <p14:creationId xmlns="" xmlns:p14="http://schemas.microsoft.com/office/powerpoint/2010/main" val="334246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 xmlns:p14="http://schemas.microsoft.com/office/powerpoint/2010/main" val="3689816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 xmlns:p14="http://schemas.microsoft.com/office/powerpoint/2010/main" val="3346652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solidFill>
                <a:srgbClr val="1F497D">
                  <a:tint val="60000"/>
                  <a:satMod val="155000"/>
                </a:srgbClr>
              </a:solidFill>
            </a:endParaRPr>
          </a:p>
        </p:txBody>
      </p:sp>
    </p:spTree>
    <p:extLst>
      <p:ext uri="{BB962C8B-B14F-4D97-AF65-F5344CB8AC3E}">
        <p14:creationId xmlns="" xmlns:p14="http://schemas.microsoft.com/office/powerpoint/2010/main" val="4257269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 xmlns:p14="http://schemas.microsoft.com/office/powerpoint/2010/main" val="816718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solidFill>
                <a:srgbClr val="1F497D">
                  <a:tint val="60000"/>
                  <a:satMod val="155000"/>
                </a:srgbClr>
              </a:solidFill>
            </a:endParaRPr>
          </a:p>
        </p:txBody>
      </p:sp>
    </p:spTree>
    <p:extLst>
      <p:ext uri="{BB962C8B-B14F-4D97-AF65-F5344CB8AC3E}">
        <p14:creationId xmlns="" xmlns:p14="http://schemas.microsoft.com/office/powerpoint/2010/main" val="821801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 xmlns:p14="http://schemas.microsoft.com/office/powerpoint/2010/main" val="2623485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 xmlns:p14="http://schemas.microsoft.com/office/powerpoint/2010/main" val="126803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 xmlns:p14="http://schemas.microsoft.com/office/powerpoint/2010/main" val="1639977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 xmlns:p14="http://schemas.microsoft.com/office/powerpoint/2010/main" val="73862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solidFill>
                <a:srgbClr val="1F497D">
                  <a:tint val="60000"/>
                  <a:satMod val="155000"/>
                </a:srgbClr>
              </a:solidFill>
            </a:endParaRPr>
          </a:p>
        </p:txBody>
      </p:sp>
    </p:spTree>
    <p:extLst>
      <p:ext uri="{BB962C8B-B14F-4D97-AF65-F5344CB8AC3E}">
        <p14:creationId xmlns="" xmlns:p14="http://schemas.microsoft.com/office/powerpoint/2010/main" val="3731190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solidFill>
                <a:srgbClr val="1F497D">
                  <a:tint val="60000"/>
                  <a:satMod val="155000"/>
                </a:srgbClr>
              </a:solidFill>
            </a:endParaRPr>
          </a:p>
        </p:txBody>
      </p:sp>
    </p:spTree>
    <p:extLst>
      <p:ext uri="{BB962C8B-B14F-4D97-AF65-F5344CB8AC3E}">
        <p14:creationId xmlns="" xmlns:p14="http://schemas.microsoft.com/office/powerpoint/2010/main" val="1472193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solidFill>
                <a:srgbClr val="1F497D">
                  <a:tint val="60000"/>
                  <a:satMod val="155000"/>
                </a:srgbClr>
              </a:solidFill>
            </a:endParaRPr>
          </a:p>
        </p:txBody>
      </p:sp>
    </p:spTree>
    <p:extLst>
      <p:ext uri="{BB962C8B-B14F-4D97-AF65-F5344CB8AC3E}">
        <p14:creationId xmlns="" xmlns:p14="http://schemas.microsoft.com/office/powerpoint/2010/main" val="2783536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 xmlns:p14="http://schemas.microsoft.com/office/powerpoint/2010/main" val="848415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 xmlns:p14="http://schemas.microsoft.com/office/powerpoint/2010/main" val="3423687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0563C021-5828-4908-B2EE-889305D17BF5}" type="datetimeFigureOut">
              <a:rPr lang="ru-RU" smtClean="0"/>
              <a:pPr/>
              <a:t>13.10.2013</a:t>
            </a:fld>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D642DCF1-09CE-4D96-8C40-3D0B56519C3E}" type="slidenum">
              <a:rPr lang="ru-RU" smtClean="0"/>
              <a:pPr/>
              <a:t>‹#›</a:t>
            </a:fld>
            <a:endParaRPr 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563C021-5828-4908-B2EE-889305D17BF5}" type="datetimeFigureOut">
              <a:rPr lang="ru-RU" smtClean="0"/>
              <a:pPr/>
              <a:t>13.10.2013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D642DCF1-09CE-4D96-8C40-3D0B56519C3E}" type="slidenum">
              <a:rPr lang="ru-RU" smtClean="0"/>
              <a:pPr/>
              <a:t>‹#›</a:t>
            </a:fld>
            <a:endParaRPr lang="ru-RU"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563C021-5828-4908-B2EE-889305D17BF5}" type="datetimeFigureOut">
              <a:rPr lang="ru-RU" smtClean="0"/>
              <a:pPr/>
              <a:t>13.10.2013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D642DCF1-09CE-4D96-8C40-3D0B56519C3E}" type="slidenum">
              <a:rPr lang="ru-RU" smtClean="0"/>
              <a:pPr/>
              <a:t>‹#›</a:t>
            </a:fld>
            <a:endParaRPr lang="ru-RU" dirty="0"/>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563C021-5828-4908-B2EE-889305D17BF5}" type="datetimeFigureOut">
              <a:rPr lang="ru-RU" smtClean="0"/>
              <a:pPr/>
              <a:t>13.10.2013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D642DCF1-09CE-4D96-8C40-3D0B56519C3E}" type="slidenum">
              <a:rPr lang="ru-RU" smtClean="0"/>
              <a:pPr/>
              <a:t>‹#›</a:t>
            </a:fld>
            <a:endParaRPr lang="ru-RU"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563C021-5828-4908-B2EE-889305D17BF5}" type="datetimeFigureOut">
              <a:rPr lang="ru-RU" smtClean="0"/>
              <a:pPr/>
              <a:t>13.10.2013</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D642DCF1-09CE-4D96-8C40-3D0B56519C3E}"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0563C021-5828-4908-B2EE-889305D17BF5}" type="datetimeFigureOut">
              <a:rPr lang="ru-RU" smtClean="0"/>
              <a:pPr/>
              <a:t>13.10.2013</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D642DCF1-09CE-4D96-8C40-3D0B56519C3E}" type="slidenum">
              <a:rPr lang="ru-RU" smtClean="0"/>
              <a:pPr/>
              <a:t>‹#›</a:t>
            </a:fld>
            <a:endParaRPr lang="ru-RU"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 xmlns:p14="http://schemas.microsoft.com/office/powerpoint/2010/main" val="16153355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0563C021-5828-4908-B2EE-889305D17BF5}" type="datetimeFigureOut">
              <a:rPr lang="ru-RU" smtClean="0"/>
              <a:pPr/>
              <a:t>13.10.2013</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D642DCF1-09CE-4D96-8C40-3D0B56519C3E}" type="slidenum">
              <a:rPr lang="ru-RU" smtClean="0"/>
              <a:pPr/>
              <a:t>‹#›</a:t>
            </a:fld>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0563C021-5828-4908-B2EE-889305D17BF5}" type="datetimeFigureOut">
              <a:rPr lang="ru-RU" smtClean="0"/>
              <a:pPr/>
              <a:t>13.10.2013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D642DCF1-09CE-4D96-8C40-3D0B56519C3E}"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0563C021-5828-4908-B2EE-889305D17BF5}" type="datetimeFigureOut">
              <a:rPr lang="ru-RU" smtClean="0"/>
              <a:pPr/>
              <a:t>13.10.2013</a:t>
            </a:fld>
            <a:endParaRPr lang="ru-RU" dirty="0"/>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D642DCF1-09CE-4D96-8C40-3D0B56519C3E}" type="slidenum">
              <a:rPr lang="ru-RU" smtClean="0"/>
              <a:pPr/>
              <a:t>‹#›</a:t>
            </a:fld>
            <a:endParaRPr lang="ru-RU"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563C021-5828-4908-B2EE-889305D17BF5}" type="datetimeFigureOut">
              <a:rPr lang="ru-RU" smtClean="0"/>
              <a:pPr/>
              <a:t>13.10.2013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D642DCF1-09CE-4D96-8C40-3D0B56519C3E}" type="slidenum">
              <a:rPr lang="ru-RU" smtClean="0"/>
              <a:pPr/>
              <a:t>‹#›</a:t>
            </a:fld>
            <a:endParaRPr lang="ru-RU"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563C021-5828-4908-B2EE-889305D17BF5}" type="datetimeFigureOut">
              <a:rPr lang="ru-RU" smtClean="0"/>
              <a:pPr/>
              <a:t>13.10.2013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D642DCF1-09CE-4D96-8C40-3D0B56519C3E}"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 xmlns:p14="http://schemas.microsoft.com/office/powerpoint/2010/main" val="51205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 xmlns:p14="http://schemas.microsoft.com/office/powerpoint/2010/main" val="6083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1F497D">
                  <a:tint val="60000"/>
                  <a:satMod val="155000"/>
                </a:srgbClr>
              </a:solidFill>
            </a:endParaRPr>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 xmlns:p14="http://schemas.microsoft.com/office/powerpoint/2010/main" val="119728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solidFill>
                <a:srgbClr val="1F497D">
                  <a:tint val="60000"/>
                  <a:satMod val="155000"/>
                </a:srgbClr>
              </a:solidFill>
            </a:endParaRPr>
          </a:p>
        </p:txBody>
      </p:sp>
    </p:spTree>
    <p:extLst>
      <p:ext uri="{BB962C8B-B14F-4D97-AF65-F5344CB8AC3E}">
        <p14:creationId xmlns="" xmlns:p14="http://schemas.microsoft.com/office/powerpoint/2010/main" val="44334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solidFill>
                <a:srgbClr val="1F497D">
                  <a:tint val="60000"/>
                  <a:satMod val="155000"/>
                </a:srgbClr>
              </a:solidFill>
            </a:endParaRPr>
          </a:p>
        </p:txBody>
      </p:sp>
    </p:spTree>
    <p:extLst>
      <p:ext uri="{BB962C8B-B14F-4D97-AF65-F5344CB8AC3E}">
        <p14:creationId xmlns="" xmlns:p14="http://schemas.microsoft.com/office/powerpoint/2010/main" val="102344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solidFill>
                <a:srgbClr val="1F497D">
                  <a:tint val="60000"/>
                  <a:satMod val="155000"/>
                </a:srgbClr>
              </a:solidFill>
            </a:endParaRPr>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 xmlns:p14="http://schemas.microsoft.com/office/powerpoint/2010/main" val="3433666338"/>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solidFill>
                <a:srgbClr val="1F497D">
                  <a:tint val="60000"/>
                  <a:satMod val="155000"/>
                </a:srgbClr>
              </a:solidFill>
            </a:endParaRPr>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 xmlns:p14="http://schemas.microsoft.com/office/powerpoint/2010/main" val="1960353915"/>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solidFill>
                <a:srgbClr val="1F497D">
                  <a:tint val="60000"/>
                  <a:satMod val="155000"/>
                </a:srgbClr>
              </a:solidFill>
            </a:endParaRPr>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solidFill>
                  <a:srgbClr val="1F497D">
                    <a:tint val="60000"/>
                    <a:satMod val="155000"/>
                  </a:srgbClr>
                </a:solidFill>
              </a:rPr>
              <a:pPr/>
              <a:t>13.10.2013</a:t>
            </a:fld>
            <a:endParaRPr lang="ru-RU">
              <a:solidFill>
                <a:srgbClr val="1F497D">
                  <a:tint val="60000"/>
                  <a:satMod val="155000"/>
                </a:srgbClr>
              </a:solidFill>
            </a:endParaRPr>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 xmlns:p14="http://schemas.microsoft.com/office/powerpoint/2010/main" val="1894377137"/>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563C021-5828-4908-B2EE-889305D17BF5}" type="datetimeFigureOut">
              <a:rPr lang="ru-RU" smtClean="0"/>
              <a:pPr/>
              <a:t>13.10.2013</a:t>
            </a:fld>
            <a:endParaRPr lang="ru-RU" dirty="0"/>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642DCF1-09CE-4D96-8C40-3D0B56519C3E}"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41.xml"/><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9.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0.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gif"/><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gif"/><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7.xml"/><Relationship Id="rId1" Type="http://schemas.openxmlformats.org/officeDocument/2006/relationships/vmlDrawing" Target="../drawings/vmlDrawing1.v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1.xml"/><Relationship Id="rId4" Type="http://schemas.openxmlformats.org/officeDocument/2006/relationships/image" Target="../media/image9.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vmlDrawing" Target="../drawings/vmlDrawing6.v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9.xml"/><Relationship Id="rId1" Type="http://schemas.openxmlformats.org/officeDocument/2006/relationships/vmlDrawing" Target="../drawings/vmlDrawing7.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6.xml"/><Relationship Id="rId4" Type="http://schemas.openxmlformats.org/officeDocument/2006/relationships/image" Target="../media/image8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0.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41.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Молекулярная физика</a:t>
            </a:r>
            <a:endParaRPr lang="ru-RU" dirty="0"/>
          </a:p>
        </p:txBody>
      </p:sp>
      <p:sp>
        <p:nvSpPr>
          <p:cNvPr id="3" name="Подзаголовок 2"/>
          <p:cNvSpPr>
            <a:spLocks noGrp="1"/>
          </p:cNvSpPr>
          <p:nvPr>
            <p:ph type="subTitle" idx="1"/>
          </p:nvPr>
        </p:nvSpPr>
        <p:spPr/>
        <p:txBody>
          <a:bodyPr/>
          <a:lstStyle/>
          <a:p>
            <a:r>
              <a:rPr lang="ru-RU" dirty="0" smtClean="0"/>
              <a:t>Подготовка к ЕГЭ</a:t>
            </a:r>
            <a:endParaRPr lang="ru-RU" dirty="0"/>
          </a:p>
        </p:txBody>
      </p:sp>
    </p:spTree>
    <p:extLst>
      <p:ext uri="{BB962C8B-B14F-4D97-AF65-F5344CB8AC3E}">
        <p14:creationId xmlns="" xmlns:p14="http://schemas.microsoft.com/office/powerpoint/2010/main" val="4227229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568952" cy="3046988"/>
          </a:xfrm>
          <a:prstGeom prst="rect">
            <a:avLst/>
          </a:prstGeom>
          <a:noFill/>
        </p:spPr>
        <p:txBody>
          <a:bodyPr wrap="square" rtlCol="0">
            <a:spAutoFit/>
          </a:bodyPr>
          <a:lstStyle/>
          <a:p>
            <a:r>
              <a:rPr lang="ru-RU" sz="2400" b="1" i="1" dirty="0" smtClean="0"/>
              <a:t>Броуновское движение – это непрерывное хаотическое движение</a:t>
            </a:r>
          </a:p>
          <a:p>
            <a:r>
              <a:rPr lang="ru-RU" sz="2400" b="1" i="1" dirty="0" smtClean="0"/>
              <a:t> частиц, помещенных в жидкость или газ, находящихся во взвешенном состоянии.</a:t>
            </a:r>
          </a:p>
          <a:p>
            <a:endParaRPr lang="ru-RU" sz="2400" b="1" i="1" dirty="0"/>
          </a:p>
          <a:p>
            <a:r>
              <a:rPr lang="ru-RU" sz="2400" b="1" i="1" dirty="0" smtClean="0"/>
              <a:t>Причина броуновского движения частиц в том, что удары молекул о нее не компенсируют друг друга.</a:t>
            </a:r>
          </a:p>
          <a:p>
            <a:r>
              <a:rPr lang="ru-RU" sz="2400" b="1" i="1" dirty="0" smtClean="0"/>
              <a:t>(Частицы краски в воде, пылинки в луче света.)</a:t>
            </a:r>
            <a:endParaRPr lang="ru-RU" sz="2400" b="1" i="1" dirty="0"/>
          </a:p>
        </p:txBody>
      </p:sp>
    </p:spTree>
    <p:extLst>
      <p:ext uri="{BB962C8B-B14F-4D97-AF65-F5344CB8AC3E}">
        <p14:creationId xmlns="" xmlns:p14="http://schemas.microsoft.com/office/powerpoint/2010/main" val="2143149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42852"/>
            <a:ext cx="8067472" cy="923948"/>
          </a:xfrm>
        </p:spPr>
        <p:txBody>
          <a:bodyPr>
            <a:normAutofit/>
          </a:bodyPr>
          <a:lstStyle/>
          <a:p>
            <a:pPr lvl="0"/>
            <a:r>
              <a:rPr lang="ru-RU" dirty="0" smtClean="0"/>
              <a:t>Броуновское движение </a:t>
            </a:r>
            <a:br>
              <a:rPr lang="ru-RU" dirty="0" smtClean="0"/>
            </a:br>
            <a:r>
              <a:rPr lang="ru-RU" dirty="0" smtClean="0"/>
              <a:t>Диффузия </a:t>
            </a:r>
            <a:endParaRPr lang="ru-RU" dirty="0"/>
          </a:p>
        </p:txBody>
      </p:sp>
      <p:sp>
        <p:nvSpPr>
          <p:cNvPr id="3" name="Текст 2"/>
          <p:cNvSpPr>
            <a:spLocks noGrp="1"/>
          </p:cNvSpPr>
          <p:nvPr>
            <p:ph type="body" idx="2"/>
          </p:nvPr>
        </p:nvSpPr>
        <p:spPr>
          <a:xfrm>
            <a:off x="142844" y="1000108"/>
            <a:ext cx="8643998" cy="1174252"/>
          </a:xfrm>
        </p:spPr>
        <p:txBody>
          <a:bodyPr>
            <a:normAutofit/>
          </a:bodyPr>
          <a:lstStyle/>
          <a:p>
            <a:r>
              <a:rPr lang="ru-RU" sz="2400" b="1" dirty="0" smtClean="0">
                <a:solidFill>
                  <a:srgbClr val="FF0000"/>
                </a:solidFill>
              </a:rPr>
              <a:t>Броуновское движение </a:t>
            </a:r>
            <a:r>
              <a:rPr lang="ru-RU" sz="2400" b="1" dirty="0" smtClean="0"/>
              <a:t>- это тепловое движение мельчайших частиц, взвешенных в жидкости или газе.</a:t>
            </a:r>
            <a:endParaRPr lang="ru-RU" sz="2400" b="1" dirty="0" smtClean="0">
              <a:solidFill>
                <a:srgbClr val="FF0000"/>
              </a:solidFill>
            </a:endParaRPr>
          </a:p>
          <a:p>
            <a:endParaRPr lang="ru-RU" dirty="0"/>
          </a:p>
        </p:txBody>
      </p:sp>
      <p:sp>
        <p:nvSpPr>
          <p:cNvPr id="4" name="Содержимое 3"/>
          <p:cNvSpPr>
            <a:spLocks noGrp="1"/>
          </p:cNvSpPr>
          <p:nvPr>
            <p:ph sz="half" idx="1"/>
          </p:nvPr>
        </p:nvSpPr>
        <p:spPr>
          <a:xfrm>
            <a:off x="0" y="2209800"/>
            <a:ext cx="4714876" cy="4505348"/>
          </a:xfrm>
        </p:spPr>
        <p:txBody>
          <a:bodyPr/>
          <a:lstStyle/>
          <a:p>
            <a:r>
              <a:rPr lang="ru-RU" sz="2400" b="1" dirty="0" smtClean="0"/>
              <a:t>Броуновское движение :</a:t>
            </a:r>
          </a:p>
          <a:p>
            <a:r>
              <a:rPr lang="ru-RU" sz="2400" b="1" dirty="0" smtClean="0"/>
              <a:t>Броуновская частица среди молекул:</a:t>
            </a:r>
          </a:p>
          <a:p>
            <a:r>
              <a:rPr lang="ru-RU" sz="2400" b="1" dirty="0" smtClean="0"/>
              <a:t>Траектория движения 3-х броуновских частиц :</a:t>
            </a:r>
            <a:endParaRPr lang="ru-RU" sz="2400" dirty="0"/>
          </a:p>
        </p:txBody>
      </p:sp>
      <p:pic>
        <p:nvPicPr>
          <p:cNvPr id="145410" name="Picture 2" descr="Броуновское  движение."/>
          <p:cNvPicPr>
            <a:picLocks noChangeAspect="1" noChangeArrowheads="1" noCrop="1"/>
          </p:cNvPicPr>
          <p:nvPr/>
        </p:nvPicPr>
        <p:blipFill>
          <a:blip r:embed="rId2" cstate="print"/>
          <a:srcRect/>
          <a:stretch>
            <a:fillRect/>
          </a:stretch>
        </p:blipFill>
        <p:spPr bwMode="auto">
          <a:xfrm>
            <a:off x="4786314" y="1857364"/>
            <a:ext cx="2214578" cy="2214579"/>
          </a:xfrm>
          <a:prstGeom prst="rect">
            <a:avLst/>
          </a:prstGeom>
          <a:noFill/>
        </p:spPr>
      </p:pic>
      <p:pic>
        <p:nvPicPr>
          <p:cNvPr id="145412" name="Picture 4" descr="Броуновская частица среди молекул."/>
          <p:cNvPicPr>
            <a:picLocks noChangeAspect="1" noChangeArrowheads="1"/>
          </p:cNvPicPr>
          <p:nvPr/>
        </p:nvPicPr>
        <p:blipFill>
          <a:blip r:embed="rId3" cstate="print"/>
          <a:srcRect/>
          <a:stretch>
            <a:fillRect/>
          </a:stretch>
        </p:blipFill>
        <p:spPr bwMode="auto">
          <a:xfrm>
            <a:off x="7000892" y="3071810"/>
            <a:ext cx="2143108" cy="1998305"/>
          </a:xfrm>
          <a:prstGeom prst="rect">
            <a:avLst/>
          </a:prstGeom>
          <a:noFill/>
        </p:spPr>
      </p:pic>
      <p:pic>
        <p:nvPicPr>
          <p:cNvPr id="145414" name="Picture 6" descr="Траектория движения броуновской частицы."/>
          <p:cNvPicPr>
            <a:picLocks noChangeAspect="1" noChangeArrowheads="1"/>
          </p:cNvPicPr>
          <p:nvPr/>
        </p:nvPicPr>
        <p:blipFill>
          <a:blip r:embed="rId4" cstate="print"/>
          <a:srcRect/>
          <a:stretch>
            <a:fillRect/>
          </a:stretch>
        </p:blipFill>
        <p:spPr bwMode="auto">
          <a:xfrm>
            <a:off x="4643438" y="4962524"/>
            <a:ext cx="2638425" cy="1895476"/>
          </a:xfrm>
          <a:prstGeom prst="rect">
            <a:avLst/>
          </a:prstGeom>
          <a:noFill/>
        </p:spPr>
      </p:pic>
      <p:sp>
        <p:nvSpPr>
          <p:cNvPr id="8" name="Прямоугольник 7"/>
          <p:cNvSpPr/>
          <p:nvPr/>
        </p:nvSpPr>
        <p:spPr>
          <a:xfrm>
            <a:off x="357158" y="4857760"/>
            <a:ext cx="8643998" cy="1569660"/>
          </a:xfrm>
          <a:prstGeom prst="rect">
            <a:avLst/>
          </a:prstGeom>
        </p:spPr>
        <p:txBody>
          <a:bodyPr wrap="square">
            <a:spAutoFit/>
          </a:bodyPr>
          <a:lstStyle/>
          <a:p>
            <a:r>
              <a:rPr lang="ru-RU" sz="2400" b="1" dirty="0" smtClean="0">
                <a:solidFill>
                  <a:srgbClr val="FF0000"/>
                </a:solidFill>
              </a:rPr>
              <a:t>Диффузией</a:t>
            </a:r>
            <a:r>
              <a:rPr lang="ru-RU" sz="2400" b="1" dirty="0" smtClean="0"/>
              <a:t> называется явление проникновения двух или нескольких соприкасающихся веществ друг в друга.</a:t>
            </a:r>
          </a:p>
          <a:p>
            <a:r>
              <a:rPr lang="ru-RU" sz="2400" dirty="0" smtClean="0"/>
              <a:t>Диффузия приближает систему к состоянию </a:t>
            </a:r>
            <a:r>
              <a:rPr lang="ru-RU" sz="2400" b="1" dirty="0" smtClean="0">
                <a:solidFill>
                  <a:srgbClr val="FF0000"/>
                </a:solidFill>
              </a:rPr>
              <a:t>термодинамического равновесия</a:t>
            </a:r>
          </a:p>
        </p:txBody>
      </p:sp>
    </p:spTree>
    <p:extLst>
      <p:ext uri="{BB962C8B-B14F-4D97-AF65-F5344CB8AC3E}">
        <p14:creationId xmlns="" xmlns:p14="http://schemas.microsoft.com/office/powerpoint/2010/main" val="142814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5410"/>
                                        </p:tgtEl>
                                        <p:attrNameLst>
                                          <p:attrName>style.visibility</p:attrName>
                                        </p:attrNameLst>
                                      </p:cBhvr>
                                      <p:to>
                                        <p:strVal val="visible"/>
                                      </p:to>
                                    </p:set>
                                    <p:animEffect transition="in" filter="blinds(horizontal)">
                                      <p:cBhvr>
                                        <p:cTn id="17" dur="500"/>
                                        <p:tgtEl>
                                          <p:spTgt spid="1454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linds(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5412"/>
                                        </p:tgtEl>
                                        <p:attrNameLst>
                                          <p:attrName>style.visibility</p:attrName>
                                        </p:attrNameLst>
                                      </p:cBhvr>
                                      <p:to>
                                        <p:strVal val="visible"/>
                                      </p:to>
                                    </p:set>
                                    <p:animEffect transition="in" filter="blinds(horizontal)">
                                      <p:cBhvr>
                                        <p:cTn id="27" dur="500"/>
                                        <p:tgtEl>
                                          <p:spTgt spid="1454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5414"/>
                                        </p:tgtEl>
                                        <p:attrNameLst>
                                          <p:attrName>style.visibility</p:attrName>
                                        </p:attrNameLst>
                                      </p:cBhvr>
                                      <p:to>
                                        <p:strVal val="visible"/>
                                      </p:to>
                                    </p:set>
                                    <p:animEffect transition="in" filter="blinds(horizontal)">
                                      <p:cBhvr>
                                        <p:cTn id="37" dur="500"/>
                                        <p:tgtEl>
                                          <p:spTgt spid="1454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blinds(horizontal)">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blinds(horizontal)">
                                      <p:cBhvr>
                                        <p:cTn id="4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Силы взаимодействия молекул.</a:t>
            </a:r>
            <a:endParaRPr lang="ru-RU" dirty="0"/>
          </a:p>
        </p:txBody>
      </p:sp>
      <p:sp>
        <p:nvSpPr>
          <p:cNvPr id="3" name="Овал 2"/>
          <p:cNvSpPr/>
          <p:nvPr/>
        </p:nvSpPr>
        <p:spPr>
          <a:xfrm>
            <a:off x="899592" y="1916832"/>
            <a:ext cx="91440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4" name="Овал 3"/>
          <p:cNvSpPr/>
          <p:nvPr/>
        </p:nvSpPr>
        <p:spPr>
          <a:xfrm>
            <a:off x="1815054" y="1916832"/>
            <a:ext cx="91440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cxnSp>
        <p:nvCxnSpPr>
          <p:cNvPr id="6" name="Прямая соединительная линия 5"/>
          <p:cNvCxnSpPr/>
          <p:nvPr/>
        </p:nvCxnSpPr>
        <p:spPr>
          <a:xfrm>
            <a:off x="2272254" y="2374032"/>
            <a:ext cx="69753" cy="105496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1356792" y="2374032"/>
            <a:ext cx="0" cy="105496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1356792" y="3429000"/>
            <a:ext cx="985215" cy="0"/>
          </a:xfrm>
          <a:prstGeom prst="straightConnector1">
            <a:avLst/>
          </a:prstGeom>
          <a:ln w="28575">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Овал 17"/>
          <p:cNvSpPr/>
          <p:nvPr/>
        </p:nvSpPr>
        <p:spPr>
          <a:xfrm>
            <a:off x="5489370" y="3876100"/>
            <a:ext cx="91440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19" name="Овал 18"/>
          <p:cNvSpPr/>
          <p:nvPr/>
        </p:nvSpPr>
        <p:spPr>
          <a:xfrm>
            <a:off x="5946570" y="3861048"/>
            <a:ext cx="9144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0" name="Овал 19"/>
          <p:cNvSpPr/>
          <p:nvPr/>
        </p:nvSpPr>
        <p:spPr>
          <a:xfrm>
            <a:off x="2118792" y="3717032"/>
            <a:ext cx="91440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1" name="Овал 20"/>
          <p:cNvSpPr/>
          <p:nvPr/>
        </p:nvSpPr>
        <p:spPr>
          <a:xfrm>
            <a:off x="747192" y="3717032"/>
            <a:ext cx="91440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cxnSp>
        <p:nvCxnSpPr>
          <p:cNvPr id="22" name="Прямая соединительная линия 21"/>
          <p:cNvCxnSpPr/>
          <p:nvPr/>
        </p:nvCxnSpPr>
        <p:spPr>
          <a:xfrm>
            <a:off x="2575992" y="4174232"/>
            <a:ext cx="0" cy="11287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204392" y="4247964"/>
            <a:ext cx="0" cy="105496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6403770" y="4345977"/>
            <a:ext cx="0" cy="105496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5946570" y="4333300"/>
            <a:ext cx="0" cy="105496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1204392" y="5302932"/>
            <a:ext cx="1371600" cy="0"/>
          </a:xfrm>
          <a:prstGeom prst="straightConnector1">
            <a:avLst/>
          </a:prstGeom>
          <a:ln w="28575">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5946570" y="5400945"/>
            <a:ext cx="457200" cy="1"/>
          </a:xfrm>
          <a:prstGeom prst="straightConnector1">
            <a:avLst/>
          </a:prstGeom>
          <a:ln w="28575">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flipH="1">
            <a:off x="1667136" y="2901516"/>
            <a:ext cx="364525" cy="461665"/>
          </a:xfrm>
          <a:prstGeom prst="rect">
            <a:avLst/>
          </a:prstGeom>
          <a:noFill/>
        </p:spPr>
        <p:txBody>
          <a:bodyPr wrap="square" rtlCol="0">
            <a:spAutoFit/>
          </a:bodyPr>
          <a:lstStyle/>
          <a:p>
            <a:r>
              <a:rPr lang="en-US" sz="2400" b="1" dirty="0" smtClean="0"/>
              <a:t>r</a:t>
            </a:r>
            <a:endParaRPr lang="ru-RU" sz="2400" b="1" dirty="0"/>
          </a:p>
        </p:txBody>
      </p:sp>
      <p:sp>
        <p:nvSpPr>
          <p:cNvPr id="36" name="TextBox 35"/>
          <p:cNvSpPr txBox="1"/>
          <p:nvPr/>
        </p:nvSpPr>
        <p:spPr>
          <a:xfrm flipH="1">
            <a:off x="1813992" y="4805525"/>
            <a:ext cx="364525" cy="461665"/>
          </a:xfrm>
          <a:prstGeom prst="rect">
            <a:avLst/>
          </a:prstGeom>
          <a:noFill/>
        </p:spPr>
        <p:txBody>
          <a:bodyPr wrap="square" rtlCol="0">
            <a:spAutoFit/>
          </a:bodyPr>
          <a:lstStyle/>
          <a:p>
            <a:r>
              <a:rPr lang="en-US" sz="2400" b="1" dirty="0" smtClean="0"/>
              <a:t>r</a:t>
            </a:r>
            <a:endParaRPr lang="ru-RU" sz="2400" b="1" dirty="0"/>
          </a:p>
        </p:txBody>
      </p:sp>
      <p:sp>
        <p:nvSpPr>
          <p:cNvPr id="37" name="TextBox 36"/>
          <p:cNvSpPr txBox="1"/>
          <p:nvPr/>
        </p:nvSpPr>
        <p:spPr>
          <a:xfrm flipH="1">
            <a:off x="5967087" y="4892978"/>
            <a:ext cx="364525" cy="461665"/>
          </a:xfrm>
          <a:prstGeom prst="rect">
            <a:avLst/>
          </a:prstGeom>
          <a:noFill/>
        </p:spPr>
        <p:txBody>
          <a:bodyPr wrap="square" rtlCol="0">
            <a:spAutoFit/>
          </a:bodyPr>
          <a:lstStyle/>
          <a:p>
            <a:r>
              <a:rPr lang="en-US" sz="2400" b="1" dirty="0" smtClean="0"/>
              <a:t>r</a:t>
            </a:r>
            <a:endParaRPr lang="ru-RU" sz="2400" b="1" dirty="0"/>
          </a:p>
        </p:txBody>
      </p:sp>
      <p:sp>
        <p:nvSpPr>
          <p:cNvPr id="38" name="TextBox 37"/>
          <p:cNvSpPr txBox="1"/>
          <p:nvPr/>
        </p:nvSpPr>
        <p:spPr>
          <a:xfrm>
            <a:off x="3203848" y="1628800"/>
            <a:ext cx="4946482" cy="646331"/>
          </a:xfrm>
          <a:prstGeom prst="rect">
            <a:avLst/>
          </a:prstGeom>
          <a:noFill/>
        </p:spPr>
        <p:txBody>
          <a:bodyPr wrap="none" rtlCol="0">
            <a:spAutoFit/>
          </a:bodyPr>
          <a:lstStyle/>
          <a:p>
            <a:r>
              <a:rPr lang="en-US" dirty="0"/>
              <a:t>r</a:t>
            </a:r>
            <a:r>
              <a:rPr lang="en-US" dirty="0" smtClean="0"/>
              <a:t> – </a:t>
            </a:r>
            <a:r>
              <a:rPr lang="ru-RU" dirty="0" smtClean="0"/>
              <a:t>расстояние между центрами частиц</a:t>
            </a:r>
          </a:p>
          <a:p>
            <a:r>
              <a:rPr lang="en-US" dirty="0"/>
              <a:t>d</a:t>
            </a:r>
            <a:r>
              <a:rPr lang="en-US" dirty="0" smtClean="0"/>
              <a:t> – </a:t>
            </a:r>
            <a:r>
              <a:rPr lang="ru-RU" dirty="0" smtClean="0"/>
              <a:t>сумма радиусов взаимодействующих частиц.</a:t>
            </a:r>
            <a:endParaRPr lang="ru-RU" dirty="0"/>
          </a:p>
        </p:txBody>
      </p:sp>
      <p:sp>
        <p:nvSpPr>
          <p:cNvPr id="39" name="TextBox 38"/>
          <p:cNvSpPr txBox="1"/>
          <p:nvPr/>
        </p:nvSpPr>
        <p:spPr>
          <a:xfrm>
            <a:off x="2729454" y="3068960"/>
            <a:ext cx="3179075" cy="369332"/>
          </a:xfrm>
          <a:prstGeom prst="rect">
            <a:avLst/>
          </a:prstGeom>
          <a:noFill/>
        </p:spPr>
        <p:txBody>
          <a:bodyPr wrap="none" rtlCol="0">
            <a:spAutoFit/>
          </a:bodyPr>
          <a:lstStyle/>
          <a:p>
            <a:r>
              <a:rPr lang="en-US" dirty="0"/>
              <a:t>r</a:t>
            </a:r>
            <a:r>
              <a:rPr lang="en-US" dirty="0" smtClean="0"/>
              <a:t> = d → F =0         r →∞ → F → 0</a:t>
            </a:r>
            <a:endParaRPr lang="ru-RU" dirty="0"/>
          </a:p>
        </p:txBody>
      </p:sp>
      <p:sp>
        <p:nvSpPr>
          <p:cNvPr id="40" name="TextBox 39"/>
          <p:cNvSpPr txBox="1"/>
          <p:nvPr/>
        </p:nvSpPr>
        <p:spPr>
          <a:xfrm>
            <a:off x="747192" y="5805264"/>
            <a:ext cx="1770485" cy="369332"/>
          </a:xfrm>
          <a:prstGeom prst="rect">
            <a:avLst/>
          </a:prstGeom>
          <a:noFill/>
        </p:spPr>
        <p:txBody>
          <a:bodyPr wrap="none" rtlCol="0">
            <a:spAutoFit/>
          </a:bodyPr>
          <a:lstStyle/>
          <a:p>
            <a:r>
              <a:rPr lang="en-US" dirty="0" smtClean="0"/>
              <a:t>R ˃ d → F</a:t>
            </a:r>
            <a:r>
              <a:rPr lang="ru-RU" baseline="-25000" dirty="0" smtClean="0"/>
              <a:t>пр.</a:t>
            </a:r>
            <a:r>
              <a:rPr lang="ru-RU" dirty="0" smtClean="0"/>
              <a:t> ˃ </a:t>
            </a:r>
            <a:r>
              <a:rPr lang="en-US" dirty="0" smtClean="0"/>
              <a:t>F</a:t>
            </a:r>
            <a:r>
              <a:rPr lang="ru-RU" baseline="-25000" dirty="0" smtClean="0"/>
              <a:t>от.</a:t>
            </a:r>
            <a:endParaRPr lang="ru-RU" dirty="0"/>
          </a:p>
        </p:txBody>
      </p:sp>
      <p:sp>
        <p:nvSpPr>
          <p:cNvPr id="41" name="TextBox 40"/>
          <p:cNvSpPr txBox="1"/>
          <p:nvPr/>
        </p:nvSpPr>
        <p:spPr>
          <a:xfrm>
            <a:off x="5423047" y="5765735"/>
            <a:ext cx="1770485" cy="369332"/>
          </a:xfrm>
          <a:prstGeom prst="rect">
            <a:avLst/>
          </a:prstGeom>
          <a:noFill/>
        </p:spPr>
        <p:txBody>
          <a:bodyPr wrap="none" rtlCol="0">
            <a:spAutoFit/>
          </a:bodyPr>
          <a:lstStyle/>
          <a:p>
            <a:r>
              <a:rPr lang="en-US" dirty="0" smtClean="0"/>
              <a:t>R ˂ d → F</a:t>
            </a:r>
            <a:r>
              <a:rPr lang="ru-RU" baseline="-25000" dirty="0" smtClean="0"/>
              <a:t>пр.</a:t>
            </a:r>
            <a:r>
              <a:rPr lang="ru-RU" dirty="0" smtClean="0"/>
              <a:t> ˂ </a:t>
            </a:r>
            <a:r>
              <a:rPr lang="en-US" dirty="0" smtClean="0"/>
              <a:t>F</a:t>
            </a:r>
            <a:r>
              <a:rPr lang="ru-RU" baseline="-25000" dirty="0" smtClean="0"/>
              <a:t>от.</a:t>
            </a:r>
            <a:endParaRPr lang="ru-RU" dirty="0"/>
          </a:p>
        </p:txBody>
      </p:sp>
    </p:spTree>
    <p:extLst>
      <p:ext uri="{BB962C8B-B14F-4D97-AF65-F5344CB8AC3E}">
        <p14:creationId xmlns="" xmlns:p14="http://schemas.microsoft.com/office/powerpoint/2010/main" val="1226121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Идеальный газ.</a:t>
            </a:r>
            <a:endParaRPr lang="ru-RU" dirty="0"/>
          </a:p>
        </p:txBody>
      </p:sp>
      <p:sp>
        <p:nvSpPr>
          <p:cNvPr id="3" name="TextBox 2"/>
          <p:cNvSpPr txBox="1"/>
          <p:nvPr/>
        </p:nvSpPr>
        <p:spPr>
          <a:xfrm>
            <a:off x="1403648" y="1349702"/>
            <a:ext cx="8064896" cy="1384995"/>
          </a:xfrm>
          <a:prstGeom prst="rect">
            <a:avLst/>
          </a:prstGeom>
          <a:noFill/>
        </p:spPr>
        <p:txBody>
          <a:bodyPr wrap="square" rtlCol="0">
            <a:spAutoFit/>
          </a:bodyPr>
          <a:lstStyle/>
          <a:p>
            <a:r>
              <a:rPr lang="ru-RU" sz="2800" b="1" i="1" dirty="0" smtClean="0">
                <a:solidFill>
                  <a:srgbClr val="00B050"/>
                </a:solidFill>
              </a:rPr>
              <a:t>Идеальный газ –</a:t>
            </a:r>
          </a:p>
          <a:p>
            <a:r>
              <a:rPr lang="ru-RU" sz="2800" b="1" i="1" dirty="0">
                <a:solidFill>
                  <a:srgbClr val="00B050"/>
                </a:solidFill>
              </a:rPr>
              <a:t>п</a:t>
            </a:r>
            <a:r>
              <a:rPr lang="ru-RU" sz="2800" b="1" i="1" dirty="0" smtClean="0">
                <a:solidFill>
                  <a:srgbClr val="00B050"/>
                </a:solidFill>
              </a:rPr>
              <a:t>ростейшая  </a:t>
            </a:r>
            <a:r>
              <a:rPr lang="ru-RU" sz="2800" b="1" i="1" dirty="0">
                <a:solidFill>
                  <a:srgbClr val="00B050"/>
                </a:solidFill>
              </a:rPr>
              <a:t>ф</a:t>
            </a:r>
            <a:r>
              <a:rPr lang="ru-RU" sz="2800" b="1" i="1" dirty="0" smtClean="0">
                <a:solidFill>
                  <a:srgbClr val="00B050"/>
                </a:solidFill>
              </a:rPr>
              <a:t>изическая</a:t>
            </a:r>
          </a:p>
          <a:p>
            <a:r>
              <a:rPr lang="ru-RU" sz="2800" b="1" i="1" dirty="0" smtClean="0">
                <a:solidFill>
                  <a:srgbClr val="00B050"/>
                </a:solidFill>
              </a:rPr>
              <a:t>модель реального газа.</a:t>
            </a:r>
            <a:endParaRPr lang="ru-RU" sz="2800" b="1" i="1" dirty="0">
              <a:solidFill>
                <a:srgbClr val="00B050"/>
              </a:solidFill>
            </a:endParaRPr>
          </a:p>
        </p:txBody>
      </p:sp>
      <p:sp>
        <p:nvSpPr>
          <p:cNvPr id="4" name="TextBox 3"/>
          <p:cNvSpPr txBox="1"/>
          <p:nvPr/>
        </p:nvSpPr>
        <p:spPr>
          <a:xfrm>
            <a:off x="1619672" y="3140968"/>
            <a:ext cx="5760103" cy="1938992"/>
          </a:xfrm>
          <a:prstGeom prst="rect">
            <a:avLst/>
          </a:prstGeom>
          <a:noFill/>
        </p:spPr>
        <p:txBody>
          <a:bodyPr wrap="none" rtlCol="0">
            <a:spAutoFit/>
          </a:bodyPr>
          <a:lstStyle/>
          <a:p>
            <a:pPr marL="342900" indent="-342900">
              <a:buAutoNum type="arabicPeriod"/>
            </a:pPr>
            <a:r>
              <a:rPr lang="ru-RU" sz="2400" b="1" dirty="0" smtClean="0">
                <a:solidFill>
                  <a:srgbClr val="C00000"/>
                </a:solidFill>
              </a:rPr>
              <a:t>Расстояние между молекулами ˃ </a:t>
            </a:r>
            <a:r>
              <a:rPr lang="en-US" sz="2400" b="1" dirty="0" smtClean="0">
                <a:solidFill>
                  <a:srgbClr val="C00000"/>
                </a:solidFill>
              </a:rPr>
              <a:t>d</a:t>
            </a:r>
          </a:p>
          <a:p>
            <a:pPr marL="342900" indent="-342900">
              <a:buAutoNum type="arabicPeriod"/>
            </a:pPr>
            <a:r>
              <a:rPr lang="ru-RU" sz="2400" b="1" dirty="0" smtClean="0">
                <a:solidFill>
                  <a:srgbClr val="C00000"/>
                </a:solidFill>
              </a:rPr>
              <a:t>Молекулы – упругие шары</a:t>
            </a:r>
          </a:p>
          <a:p>
            <a:pPr marL="342900" indent="-342900">
              <a:buAutoNum type="arabicPeriod"/>
            </a:pPr>
            <a:r>
              <a:rPr lang="ru-RU" sz="2400" b="1" dirty="0" smtClean="0">
                <a:solidFill>
                  <a:srgbClr val="C00000"/>
                </a:solidFill>
              </a:rPr>
              <a:t>Силы притяжения стремятся к 0</a:t>
            </a:r>
          </a:p>
          <a:p>
            <a:pPr marL="342900" indent="-342900">
              <a:buAutoNum type="arabicPeriod"/>
            </a:pPr>
            <a:r>
              <a:rPr lang="ru-RU" sz="2400" b="1" dirty="0" smtClean="0">
                <a:solidFill>
                  <a:srgbClr val="C00000"/>
                </a:solidFill>
              </a:rPr>
              <a:t>Отталкивание только при ударах</a:t>
            </a:r>
          </a:p>
          <a:p>
            <a:pPr marL="342900" indent="-342900">
              <a:buAutoNum type="arabicPeriod"/>
            </a:pPr>
            <a:r>
              <a:rPr lang="ru-RU" sz="2400" b="1" dirty="0" smtClean="0">
                <a:solidFill>
                  <a:srgbClr val="C00000"/>
                </a:solidFill>
              </a:rPr>
              <a:t>Движение только по законам Ньютона</a:t>
            </a:r>
            <a:endParaRPr lang="ru-RU" sz="2400" b="1" dirty="0">
              <a:solidFill>
                <a:srgbClr val="C00000"/>
              </a:solidFill>
            </a:endParaRPr>
          </a:p>
        </p:txBody>
      </p:sp>
    </p:spTree>
    <p:extLst>
      <p:ext uri="{BB962C8B-B14F-4D97-AF65-F5344CB8AC3E}">
        <p14:creationId xmlns="" xmlns:p14="http://schemas.microsoft.com/office/powerpoint/2010/main" val="199652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908720"/>
            <a:ext cx="3600400" cy="187220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cxnSp>
        <p:nvCxnSpPr>
          <p:cNvPr id="4" name="Прямая соединительная линия 3"/>
          <p:cNvCxnSpPr/>
          <p:nvPr/>
        </p:nvCxnSpPr>
        <p:spPr>
          <a:xfrm flipH="1">
            <a:off x="1331640" y="1933289"/>
            <a:ext cx="337846" cy="307579"/>
          </a:xfrm>
          <a:prstGeom prst="line">
            <a:avLst/>
          </a:prstGeom>
          <a:ln w="57150">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2590659" y="2060848"/>
            <a:ext cx="505177" cy="180020"/>
          </a:xfrm>
          <a:prstGeom prst="line">
            <a:avLst/>
          </a:prstGeom>
          <a:ln w="57150">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flipV="1">
            <a:off x="1331640" y="1448780"/>
            <a:ext cx="675692" cy="180020"/>
          </a:xfrm>
          <a:prstGeom prst="line">
            <a:avLst/>
          </a:prstGeom>
          <a:ln w="57150">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169714" y="1268760"/>
            <a:ext cx="360040" cy="360040"/>
          </a:xfrm>
          <a:prstGeom prst="line">
            <a:avLst/>
          </a:prstGeom>
          <a:ln w="57150">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51920" y="2240868"/>
            <a:ext cx="346570" cy="461665"/>
          </a:xfrm>
          <a:prstGeom prst="rect">
            <a:avLst/>
          </a:prstGeom>
          <a:noFill/>
        </p:spPr>
        <p:txBody>
          <a:bodyPr wrap="none" rtlCol="0">
            <a:spAutoFit/>
          </a:bodyPr>
          <a:lstStyle/>
          <a:p>
            <a:r>
              <a:rPr lang="en-US" sz="2400" b="1" dirty="0"/>
              <a:t>p</a:t>
            </a:r>
            <a:endParaRPr lang="ru-RU" sz="2400" b="1" dirty="0"/>
          </a:p>
        </p:txBody>
      </p:sp>
      <p:sp>
        <p:nvSpPr>
          <p:cNvPr id="15" name="TextBox 14"/>
          <p:cNvSpPr txBox="1"/>
          <p:nvPr/>
        </p:nvSpPr>
        <p:spPr>
          <a:xfrm>
            <a:off x="1844270" y="3668168"/>
            <a:ext cx="5542286" cy="1815882"/>
          </a:xfrm>
          <a:prstGeom prst="rect">
            <a:avLst/>
          </a:prstGeom>
          <a:noFill/>
        </p:spPr>
        <p:txBody>
          <a:bodyPr wrap="none" rtlCol="0">
            <a:spAutoFit/>
          </a:bodyPr>
          <a:lstStyle/>
          <a:p>
            <a:r>
              <a:rPr lang="ru-RU" sz="2800" b="1" dirty="0" smtClean="0"/>
              <a:t>Давление газа возникает в</a:t>
            </a:r>
          </a:p>
          <a:p>
            <a:r>
              <a:rPr lang="ru-RU" sz="2800" b="1" dirty="0" smtClean="0"/>
              <a:t>результате столкновений молекул</a:t>
            </a:r>
          </a:p>
          <a:p>
            <a:r>
              <a:rPr lang="ru-RU" sz="2800" b="1" dirty="0"/>
              <a:t>с</a:t>
            </a:r>
            <a:r>
              <a:rPr lang="ru-RU" sz="2800" b="1" dirty="0" smtClean="0"/>
              <a:t>о стенками сосуда, в котором</a:t>
            </a:r>
          </a:p>
          <a:p>
            <a:r>
              <a:rPr lang="ru-RU" sz="2800" b="1" dirty="0"/>
              <a:t>н</a:t>
            </a:r>
            <a:r>
              <a:rPr lang="ru-RU" sz="2800" b="1" dirty="0" smtClean="0"/>
              <a:t>аходится газ. </a:t>
            </a:r>
            <a:endParaRPr lang="ru-RU" sz="2800" b="1" dirty="0"/>
          </a:p>
        </p:txBody>
      </p:sp>
    </p:spTree>
    <p:extLst>
      <p:ext uri="{BB962C8B-B14F-4D97-AF65-F5344CB8AC3E}">
        <p14:creationId xmlns="" xmlns:p14="http://schemas.microsoft.com/office/powerpoint/2010/main" val="1636597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Основное уравнение МКТ.</a:t>
            </a:r>
            <a:endParaRPr lang="ru-RU" dirty="0"/>
          </a:p>
        </p:txBody>
      </p:sp>
      <mc:AlternateContent xmlns:mc="http://schemas.openxmlformats.org/markup-compatibility/2006">
        <mc:Choice xmlns="" xmlns:a14="http://schemas.microsoft.com/office/drawing/2010/main" Requires="a14">
          <p:sp>
            <p:nvSpPr>
              <p:cNvPr id="9" name="TextBox 8"/>
              <p:cNvSpPr txBox="1"/>
              <p:nvPr/>
            </p:nvSpPr>
            <p:spPr>
              <a:xfrm>
                <a:off x="288943" y="1628800"/>
                <a:ext cx="8314936" cy="1585049"/>
              </a:xfrm>
              <a:prstGeom prst="rect">
                <a:avLst/>
              </a:prstGeom>
              <a:noFill/>
            </p:spPr>
            <p:txBody>
              <a:bodyPr wrap="square" rtlCol="0">
                <a:spAutoFit/>
              </a:bodyPr>
              <a:lstStyle/>
              <a:p>
                <a:r>
                  <a:rPr lang="en-US" sz="2800" b="1" dirty="0" smtClean="0">
                    <a:solidFill>
                      <a:srgbClr val="C00000"/>
                    </a:solidFill>
                  </a:rPr>
                  <a:t>P = </a:t>
                </a:r>
                <a14:m>
                  <m:oMath xmlns:m="http://schemas.openxmlformats.org/officeDocument/2006/math">
                    <m:f>
                      <m:fPr>
                        <m:ctrlPr>
                          <a:rPr lang="en-US" sz="2800" b="1" i="1" smtClean="0">
                            <a:solidFill>
                              <a:srgbClr val="C00000"/>
                            </a:solidFill>
                            <a:latin typeface="Cambria Math"/>
                          </a:rPr>
                        </m:ctrlPr>
                      </m:fPr>
                      <m:num>
                        <m:r>
                          <a:rPr lang="en-US" sz="2800" b="1" i="1" smtClean="0">
                            <a:solidFill>
                              <a:srgbClr val="C00000"/>
                            </a:solidFill>
                            <a:latin typeface="Cambria Math"/>
                          </a:rPr>
                          <m:t>𝟏</m:t>
                        </m:r>
                      </m:num>
                      <m:den>
                        <m:r>
                          <a:rPr lang="en-US" sz="2800" b="1" i="1" smtClean="0">
                            <a:solidFill>
                              <a:srgbClr val="C00000"/>
                            </a:solidFill>
                            <a:latin typeface="Cambria Math"/>
                          </a:rPr>
                          <m:t>𝟑</m:t>
                        </m:r>
                      </m:den>
                    </m:f>
                    <m:sSub>
                      <m:sSubPr>
                        <m:ctrlPr>
                          <a:rPr lang="en-US" sz="2800" b="1" i="1" smtClean="0">
                            <a:solidFill>
                              <a:srgbClr val="C00000"/>
                            </a:solidFill>
                            <a:latin typeface="Cambria Math"/>
                          </a:rPr>
                        </m:ctrlPr>
                      </m:sSubPr>
                      <m:e>
                        <m:r>
                          <a:rPr lang="en-US" sz="2800" b="1" i="1" smtClean="0">
                            <a:solidFill>
                              <a:srgbClr val="C00000"/>
                            </a:solidFill>
                            <a:latin typeface="Cambria Math"/>
                          </a:rPr>
                          <m:t>𝒎</m:t>
                        </m:r>
                      </m:e>
                      <m:sub>
                        <m:r>
                          <a:rPr lang="en-US" sz="2800" b="1" i="1" smtClean="0">
                            <a:solidFill>
                              <a:srgbClr val="C00000"/>
                            </a:solidFill>
                            <a:latin typeface="Cambria Math"/>
                          </a:rPr>
                          <m:t>𝟎</m:t>
                        </m:r>
                      </m:sub>
                    </m:sSub>
                    <m:r>
                      <a:rPr lang="en-US" sz="2800" b="1" i="1" smtClean="0">
                        <a:solidFill>
                          <a:srgbClr val="C00000"/>
                        </a:solidFill>
                        <a:latin typeface="Cambria Math"/>
                      </a:rPr>
                      <m:t>𝒏</m:t>
                    </m:r>
                    <m:bar>
                      <m:barPr>
                        <m:pos m:val="top"/>
                        <m:ctrlPr>
                          <a:rPr lang="en-US" sz="2800" b="1" i="1" smtClean="0">
                            <a:solidFill>
                              <a:srgbClr val="C00000"/>
                            </a:solidFill>
                            <a:latin typeface="Cambria Math"/>
                          </a:rPr>
                        </m:ctrlPr>
                      </m:barPr>
                      <m:e>
                        <m:sSup>
                          <m:sSupPr>
                            <m:ctrlPr>
                              <a:rPr lang="en-US" sz="2800" b="1" i="1" smtClean="0">
                                <a:solidFill>
                                  <a:srgbClr val="C00000"/>
                                </a:solidFill>
                                <a:latin typeface="Cambria Math"/>
                              </a:rPr>
                            </m:ctrlPr>
                          </m:sSupPr>
                          <m:e>
                            <m:r>
                              <a:rPr lang="en-US" sz="2800" b="1" i="1" smtClean="0">
                                <a:solidFill>
                                  <a:srgbClr val="C00000"/>
                                </a:solidFill>
                                <a:latin typeface="Cambria Math"/>
                                <a:ea typeface="Cambria Math"/>
                              </a:rPr>
                              <m:t>𝝑</m:t>
                            </m:r>
                          </m:e>
                          <m:sup>
                            <m:r>
                              <a:rPr lang="en-US" sz="2800" b="1" i="1" smtClean="0">
                                <a:solidFill>
                                  <a:srgbClr val="C00000"/>
                                </a:solidFill>
                                <a:latin typeface="Cambria Math"/>
                              </a:rPr>
                              <m:t>𝟐</m:t>
                            </m:r>
                          </m:sup>
                        </m:sSup>
                        <m:r>
                          <a:rPr lang="en-US" sz="2800" b="1" i="1" smtClean="0">
                            <a:solidFill>
                              <a:srgbClr val="C00000"/>
                            </a:solidFill>
                            <a:latin typeface="Cambria Math"/>
                          </a:rPr>
                          <m:t> </m:t>
                        </m:r>
                      </m:e>
                    </m:bar>
                  </m:oMath>
                </a14:m>
                <a:r>
                  <a:rPr lang="en-US" sz="2800" b="1" dirty="0" smtClean="0">
                    <a:solidFill>
                      <a:srgbClr val="C00000"/>
                    </a:solidFill>
                  </a:rPr>
                  <a:t> -</a:t>
                </a:r>
                <a:r>
                  <a:rPr lang="ru-RU" sz="2800" b="1" dirty="0" smtClean="0">
                    <a:solidFill>
                      <a:srgbClr val="C00000"/>
                    </a:solidFill>
                  </a:rPr>
                  <a:t/>
                </a:r>
                <a:r>
                  <a:rPr lang="en-US" sz="2800" b="1" dirty="0" smtClean="0">
                    <a:solidFill>
                      <a:srgbClr val="C00000"/>
                    </a:solidFill>
                  </a:rPr>
                  <a:t/>
                </a:r>
                <a14:m>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0</m:t>
                        </m:r>
                      </m:sub>
                    </m:sSub>
                    <m:r>
                      <a:rPr lang="en-US" b="0" i="1" smtClean="0">
                        <a:latin typeface="Cambria Math"/>
                      </a:rPr>
                      <m:t>− </m:t>
                    </m:r>
                  </m:oMath>
                </a14:m>
                <a:r>
                  <a:rPr lang="en-US" dirty="0" smtClean="0"/>
                  <a:t/>
                </a:r>
                <a:r>
                  <a:rPr lang="ru-RU" dirty="0" smtClean="0"/>
                  <a:t>масса одной молекулы газа</a:t>
                </a:r>
              </a:p>
              <a:p>
                <a:r>
                  <a:rPr lang="ru-RU" dirty="0"/>
                  <a:t/>
                </a:r>
                <a:r>
                  <a:rPr lang="ru-RU" dirty="0" smtClean="0"/>
                  <a:t/>
                </a:r>
                <a:r>
                  <a:rPr lang="en-US" dirty="0" smtClean="0"/>
                  <a:t/>
                </a:r>
                <a:r>
                  <a:rPr lang="ru-RU" dirty="0" smtClean="0"/>
                  <a:t/>
                </a:r>
                <a:r>
                  <a:rPr lang="en-US" dirty="0" smtClean="0"/>
                  <a:t>n – </a:t>
                </a:r>
                <a:r>
                  <a:rPr lang="ru-RU" dirty="0" smtClean="0"/>
                  <a:t>концентрация молекул газа</a:t>
                </a:r>
              </a:p>
              <a:p>
                <a:r>
                  <a:rPr lang="ru-RU" dirty="0"/>
                  <a:t/>
                </a:r>
                <a:r>
                  <a:rPr lang="ru-RU" dirty="0" smtClean="0"/>
                  <a:t/>
                </a:r>
                <a:r>
                  <a:rPr lang="en-US" dirty="0" smtClean="0"/>
                  <a:t/>
                </a:r>
                <a:r>
                  <a:rPr lang="ru-RU" dirty="0" smtClean="0"/>
                  <a:t/>
                </a:r>
                <a14:m>
                  <m:oMath xmlns:m="http://schemas.openxmlformats.org/officeDocument/2006/math">
                    <m:bar>
                      <m:barPr>
                        <m:pos m:val="top"/>
                        <m:ctrlPr>
                          <a:rPr lang="ru-RU" i="1" smtClean="0">
                            <a:latin typeface="Cambria Math"/>
                          </a:rPr>
                        </m:ctrlPr>
                      </m:barPr>
                      <m:e>
                        <m:r>
                          <a:rPr lang="ru-RU" i="1" smtClean="0">
                            <a:latin typeface="Cambria Math"/>
                            <a:ea typeface="Cambria Math"/>
                          </a:rPr>
                          <m:t>𝜗</m:t>
                        </m:r>
                      </m:e>
                    </m:bar>
                  </m:oMath>
                </a14:m>
                <a:r>
                  <a:rPr lang="ru-RU" dirty="0" smtClean="0"/>
                  <a:t> - средняя квадратичная скорость </a:t>
                </a:r>
                <a:r>
                  <a:rPr lang="en-US" dirty="0" smtClean="0"/>
                  <a:t/>
                </a:r>
                <a:r>
                  <a:rPr lang="ru-RU" dirty="0" smtClean="0"/>
                  <a:t>движения </a:t>
                </a:r>
                <a:r>
                  <a:rPr lang="en-US" dirty="0" smtClean="0"/>
                  <a:t/>
                </a:r>
                <a:r>
                  <a:rPr lang="ru-RU" dirty="0" smtClean="0"/>
                  <a:t>газовых молекул</a:t>
                </a:r>
                <a:endParaRPr lang="ru-RU" dirty="0"/>
              </a:p>
            </p:txBody>
          </p:sp>
        </mc:Choice>
        <mc:Fallback>
          <p:sp>
            <p:nvSpPr>
              <p:cNvPr id="9" name="TextBox 8"/>
              <p:cNvSpPr txBox="1">
                <a:spLocks noRot="1" noChangeAspect="1" noMove="1" noResize="1" noEditPoints="1" noAdjustHandles="1" noChangeArrowheads="1" noChangeShapeType="1" noTextEdit="1"/>
              </p:cNvSpPr>
              <p:nvPr/>
            </p:nvSpPr>
            <p:spPr>
              <a:xfrm>
                <a:off x="288943" y="1628800"/>
                <a:ext cx="8314936" cy="1585049"/>
              </a:xfrm>
              <a:prstGeom prst="rect">
                <a:avLst/>
              </a:prstGeom>
              <a:blipFill rotWithShape="1">
                <a:blip r:embed="rId2" cstate="print"/>
                <a:stretch>
                  <a:fillRect l="-1466" b="-5385"/>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11" name="TextBox 10"/>
              <p:cNvSpPr txBox="1"/>
              <p:nvPr/>
            </p:nvSpPr>
            <p:spPr>
              <a:xfrm>
                <a:off x="923421" y="3806919"/>
                <a:ext cx="1577163" cy="803682"/>
              </a:xfrm>
              <a:prstGeom prst="rect">
                <a:avLst/>
              </a:prstGeom>
              <a:noFill/>
            </p:spPr>
            <p:txBody>
              <a:bodyPr wrap="none" rtlCol="0">
                <a:spAutoFit/>
              </a:bodyPr>
              <a:lstStyle/>
              <a:p>
                <a:r>
                  <a:rPr lang="en-US" sz="3200" b="1" dirty="0" smtClean="0">
                    <a:solidFill>
                      <a:srgbClr val="FF0000"/>
                    </a:solidFill>
                  </a:rPr>
                  <a:t>P = </a:t>
                </a:r>
                <a14:m>
                  <m:oMath xmlns:m="http://schemas.openxmlformats.org/officeDocument/2006/math">
                    <m:f>
                      <m:fPr>
                        <m:ctrlPr>
                          <a:rPr lang="en-US" sz="3200" b="1" i="1" smtClean="0">
                            <a:solidFill>
                              <a:srgbClr val="FF0000"/>
                            </a:solidFill>
                            <a:latin typeface="Cambria Math"/>
                          </a:rPr>
                        </m:ctrlPr>
                      </m:fPr>
                      <m:num>
                        <m:r>
                          <a:rPr lang="en-US" sz="3200" b="1" i="1" smtClean="0">
                            <a:solidFill>
                              <a:srgbClr val="FF0000"/>
                            </a:solidFill>
                            <a:latin typeface="Cambria Math"/>
                          </a:rPr>
                          <m:t>𝟐</m:t>
                        </m:r>
                      </m:num>
                      <m:den>
                        <m:r>
                          <a:rPr lang="en-US" sz="3200" b="1" i="1" smtClean="0">
                            <a:solidFill>
                              <a:srgbClr val="FF0000"/>
                            </a:solidFill>
                            <a:latin typeface="Cambria Math"/>
                          </a:rPr>
                          <m:t>𝟑</m:t>
                        </m:r>
                      </m:den>
                    </m:f>
                    <m:bar>
                      <m:barPr>
                        <m:pos m:val="top"/>
                        <m:ctrlPr>
                          <a:rPr lang="en-US" sz="3200" b="1" i="1" smtClean="0">
                            <a:solidFill>
                              <a:srgbClr val="FF0000"/>
                            </a:solidFill>
                            <a:latin typeface="Cambria Math"/>
                          </a:rPr>
                        </m:ctrlPr>
                      </m:barPr>
                      <m:e>
                        <m:r>
                          <a:rPr lang="en-US" sz="3200" b="1" i="1" smtClean="0">
                            <a:solidFill>
                              <a:srgbClr val="FF0000"/>
                            </a:solidFill>
                            <a:latin typeface="Cambria Math"/>
                          </a:rPr>
                          <m:t>𝑬</m:t>
                        </m:r>
                      </m:e>
                    </m:bar>
                    <m:r>
                      <a:rPr lang="en-US" sz="3200" b="1" i="1" smtClean="0">
                        <a:solidFill>
                          <a:srgbClr val="FF0000"/>
                        </a:solidFill>
                        <a:latin typeface="Cambria Math"/>
                      </a:rPr>
                      <m:t>𝒏</m:t>
                    </m:r>
                  </m:oMath>
                </a14:m>
                <a:endParaRPr lang="ru-RU" sz="3200" b="1" dirty="0">
                  <a:solidFill>
                    <a:srgbClr val="FF000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923421" y="3806919"/>
                <a:ext cx="1577163" cy="803682"/>
              </a:xfrm>
              <a:prstGeom prst="rect">
                <a:avLst/>
              </a:prstGeom>
              <a:blipFill rotWithShape="1">
                <a:blip r:embed="rId3" cstate="print"/>
                <a:stretch>
                  <a:fillRect l="-9653" b="-12121"/>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12" name="TextBox 11"/>
              <p:cNvSpPr txBox="1"/>
              <p:nvPr/>
            </p:nvSpPr>
            <p:spPr>
              <a:xfrm>
                <a:off x="3923928" y="4365104"/>
                <a:ext cx="1762534" cy="808939"/>
              </a:xfrm>
              <a:prstGeom prst="rect">
                <a:avLst/>
              </a:prstGeom>
              <a:noFill/>
            </p:spPr>
            <p:txBody>
              <a:bodyPr wrap="none" rtlCol="0">
                <a:spAutoFit/>
              </a:bodyPr>
              <a:lstStyle/>
              <a:p>
                <a:r>
                  <a:rPr lang="en-US" sz="3200" b="1" dirty="0" smtClean="0">
                    <a:solidFill>
                      <a:srgbClr val="FF0000"/>
                    </a:solidFill>
                  </a:rPr>
                  <a:t>P = </a:t>
                </a:r>
                <a14:m>
                  <m:oMath xmlns:m="http://schemas.openxmlformats.org/officeDocument/2006/math">
                    <m:f>
                      <m:fPr>
                        <m:ctrlPr>
                          <a:rPr lang="en-US" sz="3200" b="1" i="1" smtClean="0">
                            <a:solidFill>
                              <a:srgbClr val="FF0000"/>
                            </a:solidFill>
                            <a:latin typeface="Cambria Math"/>
                          </a:rPr>
                        </m:ctrlPr>
                      </m:fPr>
                      <m:num>
                        <m:r>
                          <a:rPr lang="en-US" sz="3200" b="1" i="1" smtClean="0">
                            <a:solidFill>
                              <a:srgbClr val="FF0000"/>
                            </a:solidFill>
                            <a:latin typeface="Cambria Math"/>
                          </a:rPr>
                          <m:t>𝟏</m:t>
                        </m:r>
                      </m:num>
                      <m:den>
                        <m:r>
                          <a:rPr lang="en-US" sz="3200" b="1" i="1" smtClean="0">
                            <a:solidFill>
                              <a:srgbClr val="FF0000"/>
                            </a:solidFill>
                            <a:latin typeface="Cambria Math"/>
                          </a:rPr>
                          <m:t>𝟑</m:t>
                        </m:r>
                      </m:den>
                    </m:f>
                    <m:r>
                      <a:rPr lang="en-US" sz="3200" b="1" i="1" smtClean="0">
                        <a:solidFill>
                          <a:srgbClr val="FF0000"/>
                        </a:solidFill>
                        <a:latin typeface="Cambria Math"/>
                        <a:ea typeface="Cambria Math"/>
                      </a:rPr>
                      <m:t>𝝆</m:t>
                    </m:r>
                    <m:bar>
                      <m:barPr>
                        <m:pos m:val="top"/>
                        <m:ctrlPr>
                          <a:rPr lang="en-US" sz="3200" b="1" i="1" smtClean="0">
                            <a:solidFill>
                              <a:srgbClr val="FF0000"/>
                            </a:solidFill>
                            <a:latin typeface="Cambria Math"/>
                            <a:ea typeface="Cambria Math"/>
                          </a:rPr>
                        </m:ctrlPr>
                      </m:barPr>
                      <m:e>
                        <m:sSup>
                          <m:sSupPr>
                            <m:ctrlPr>
                              <a:rPr lang="en-US" sz="3200" b="1" i="1" smtClean="0">
                                <a:solidFill>
                                  <a:srgbClr val="FF0000"/>
                                </a:solidFill>
                                <a:latin typeface="Cambria Math"/>
                                <a:ea typeface="Cambria Math"/>
                              </a:rPr>
                            </m:ctrlPr>
                          </m:sSupPr>
                          <m:e>
                            <m:r>
                              <a:rPr lang="en-US" sz="3200" b="1" i="1" smtClean="0">
                                <a:solidFill>
                                  <a:srgbClr val="FF0000"/>
                                </a:solidFill>
                                <a:latin typeface="Cambria Math"/>
                                <a:ea typeface="Cambria Math"/>
                              </a:rPr>
                              <m:t>𝝑</m:t>
                            </m:r>
                          </m:e>
                          <m:sup>
                            <m:r>
                              <a:rPr lang="en-US" sz="3200" b="1" i="1" smtClean="0">
                                <a:solidFill>
                                  <a:srgbClr val="FF0000"/>
                                </a:solidFill>
                                <a:latin typeface="Cambria Math"/>
                                <a:ea typeface="Cambria Math"/>
                              </a:rPr>
                              <m:t>𝟐</m:t>
                            </m:r>
                          </m:sup>
                        </m:sSup>
                      </m:e>
                    </m:bar>
                  </m:oMath>
                </a14:m>
                <a:endParaRPr lang="ru-RU" sz="3200" b="1" dirty="0"/>
              </a:p>
            </p:txBody>
          </p:sp>
        </mc:Choice>
        <mc:Fallback>
          <p:sp>
            <p:nvSpPr>
              <p:cNvPr id="12" name="TextBox 11"/>
              <p:cNvSpPr txBox="1">
                <a:spLocks noRot="1" noChangeAspect="1" noMove="1" noResize="1" noEditPoints="1" noAdjustHandles="1" noChangeArrowheads="1" noChangeShapeType="1" noTextEdit="1"/>
              </p:cNvSpPr>
              <p:nvPr/>
            </p:nvSpPr>
            <p:spPr>
              <a:xfrm>
                <a:off x="3923928" y="4365104"/>
                <a:ext cx="1762534" cy="808939"/>
              </a:xfrm>
              <a:prstGeom prst="rect">
                <a:avLst/>
              </a:prstGeom>
              <a:blipFill rotWithShape="1">
                <a:blip r:embed="rId4" cstate="print"/>
                <a:stretch>
                  <a:fillRect l="-8997" b="-12030"/>
                </a:stretch>
              </a:blipFill>
            </p:spPr>
            <p:txBody>
              <a:bodyPr/>
              <a:lstStyle/>
              <a:p>
                <a:r>
                  <a:rPr lang="ru-RU">
                    <a:noFill/>
                  </a:rPr>
                  <a:t> </a:t>
                </a:r>
              </a:p>
            </p:txBody>
          </p:sp>
        </mc:Fallback>
      </mc:AlternateContent>
    </p:spTree>
    <p:extLst>
      <p:ext uri="{BB962C8B-B14F-4D97-AF65-F5344CB8AC3E}">
        <p14:creationId xmlns="" xmlns:p14="http://schemas.microsoft.com/office/powerpoint/2010/main" val="4064734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Тепловое равновесие. Температура.</a:t>
            </a:r>
            <a:endParaRPr lang="ru-RU" dirty="0"/>
          </a:p>
        </p:txBody>
      </p:sp>
      <p:sp>
        <p:nvSpPr>
          <p:cNvPr id="3" name="TextBox 2"/>
          <p:cNvSpPr txBox="1"/>
          <p:nvPr/>
        </p:nvSpPr>
        <p:spPr>
          <a:xfrm>
            <a:off x="329815" y="2046223"/>
            <a:ext cx="1733423" cy="1077218"/>
          </a:xfrm>
          <a:prstGeom prst="rect">
            <a:avLst/>
          </a:prstGeom>
          <a:noFill/>
        </p:spPr>
        <p:txBody>
          <a:bodyPr wrap="none" rtlCol="0">
            <a:spAutoFit/>
          </a:bodyPr>
          <a:lstStyle/>
          <a:p>
            <a:r>
              <a:rPr lang="ru-RU" dirty="0"/>
              <a:t>р</a:t>
            </a:r>
            <a:r>
              <a:rPr lang="ru-RU" dirty="0" smtClean="0"/>
              <a:t> – давление</a:t>
            </a:r>
          </a:p>
          <a:p>
            <a:r>
              <a:rPr lang="ru-RU" dirty="0" smtClean="0"/>
              <a:t>V – объем         </a:t>
            </a:r>
            <a:r>
              <a:rPr lang="ru-RU" sz="2800" dirty="0" smtClean="0"/>
              <a:t> </a:t>
            </a:r>
            <a:endParaRPr lang="ru-RU" dirty="0" smtClean="0"/>
          </a:p>
          <a:p>
            <a:r>
              <a:rPr lang="en-US" dirty="0" smtClean="0"/>
              <a:t>t</a:t>
            </a:r>
            <a:r>
              <a:rPr lang="ru-RU" dirty="0" smtClean="0"/>
              <a:t> - температура</a:t>
            </a:r>
            <a:endParaRPr lang="ru-RU" dirty="0"/>
          </a:p>
        </p:txBody>
      </p:sp>
      <p:sp>
        <p:nvSpPr>
          <p:cNvPr id="4" name="Правая фигурная скобка 3"/>
          <p:cNvSpPr/>
          <p:nvPr/>
        </p:nvSpPr>
        <p:spPr>
          <a:xfrm>
            <a:off x="1835696" y="2060848"/>
            <a:ext cx="576064" cy="1077218"/>
          </a:xfrm>
          <a:prstGeom prst="rightBrace">
            <a:avLst>
              <a:gd name="adj1" fmla="val 8333"/>
              <a:gd name="adj2" fmla="val 4295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5" name="TextBox 4"/>
          <p:cNvSpPr txBox="1"/>
          <p:nvPr/>
        </p:nvSpPr>
        <p:spPr>
          <a:xfrm>
            <a:off x="2411760" y="2137792"/>
            <a:ext cx="5215723" cy="923330"/>
          </a:xfrm>
          <a:prstGeom prst="rect">
            <a:avLst/>
          </a:prstGeom>
          <a:noFill/>
        </p:spPr>
        <p:txBody>
          <a:bodyPr wrap="none" rtlCol="0">
            <a:spAutoFit/>
          </a:bodyPr>
          <a:lstStyle/>
          <a:p>
            <a:r>
              <a:rPr lang="ru-RU" dirty="0" smtClean="0"/>
              <a:t>Макроскопические или термодинамические</a:t>
            </a:r>
          </a:p>
          <a:p>
            <a:r>
              <a:rPr lang="ru-RU" dirty="0"/>
              <a:t>п</a:t>
            </a:r>
            <a:r>
              <a:rPr lang="ru-RU" dirty="0" smtClean="0"/>
              <a:t>араметры, характеризующие состояние вещества</a:t>
            </a:r>
          </a:p>
          <a:p>
            <a:r>
              <a:rPr lang="ru-RU" dirty="0" smtClean="0"/>
              <a:t> без учета его молекулярного строения. </a:t>
            </a:r>
            <a:endParaRPr lang="ru-RU" dirty="0"/>
          </a:p>
        </p:txBody>
      </p:sp>
      <p:sp>
        <p:nvSpPr>
          <p:cNvPr id="6" name="Прямоугольник 5"/>
          <p:cNvSpPr/>
          <p:nvPr/>
        </p:nvSpPr>
        <p:spPr>
          <a:xfrm>
            <a:off x="704784" y="5373216"/>
            <a:ext cx="914400" cy="10801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p:txBody>
      </p:sp>
      <p:sp>
        <p:nvSpPr>
          <p:cNvPr id="7" name="Овал 6"/>
          <p:cNvSpPr/>
          <p:nvPr/>
        </p:nvSpPr>
        <p:spPr>
          <a:xfrm>
            <a:off x="704784" y="4456808"/>
            <a:ext cx="91440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8" name="Прямоугольник 7"/>
          <p:cNvSpPr/>
          <p:nvPr/>
        </p:nvSpPr>
        <p:spPr>
          <a:xfrm>
            <a:off x="2267744" y="5085184"/>
            <a:ext cx="914400" cy="136815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dirty="0"/>
          </a:p>
        </p:txBody>
      </p:sp>
      <p:sp>
        <p:nvSpPr>
          <p:cNvPr id="9" name="Овал 8"/>
          <p:cNvSpPr/>
          <p:nvPr/>
        </p:nvSpPr>
        <p:spPr>
          <a:xfrm>
            <a:off x="2267744" y="4170784"/>
            <a:ext cx="9144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10" name="TextBox 9"/>
          <p:cNvSpPr txBox="1"/>
          <p:nvPr/>
        </p:nvSpPr>
        <p:spPr>
          <a:xfrm>
            <a:off x="1021348" y="5728610"/>
            <a:ext cx="317716" cy="369332"/>
          </a:xfrm>
          <a:prstGeom prst="rect">
            <a:avLst/>
          </a:prstGeom>
          <a:noFill/>
        </p:spPr>
        <p:txBody>
          <a:bodyPr wrap="none" rtlCol="0">
            <a:spAutoFit/>
          </a:bodyPr>
          <a:lstStyle/>
          <a:p>
            <a:r>
              <a:rPr lang="ru-RU" dirty="0" smtClean="0"/>
              <a:t>А</a:t>
            </a:r>
            <a:endParaRPr lang="ru-RU" dirty="0"/>
          </a:p>
        </p:txBody>
      </p:sp>
      <p:sp>
        <p:nvSpPr>
          <p:cNvPr id="11" name="TextBox 10"/>
          <p:cNvSpPr txBox="1"/>
          <p:nvPr/>
        </p:nvSpPr>
        <p:spPr>
          <a:xfrm>
            <a:off x="2570094" y="5584594"/>
            <a:ext cx="309700" cy="369332"/>
          </a:xfrm>
          <a:prstGeom prst="rect">
            <a:avLst/>
          </a:prstGeom>
          <a:noFill/>
        </p:spPr>
        <p:txBody>
          <a:bodyPr wrap="none" rtlCol="0">
            <a:spAutoFit/>
          </a:bodyPr>
          <a:lstStyle/>
          <a:p>
            <a:r>
              <a:rPr lang="ru-RU" dirty="0" smtClean="0"/>
              <a:t>В</a:t>
            </a:r>
            <a:endParaRPr lang="ru-RU" dirty="0"/>
          </a:p>
        </p:txBody>
      </p:sp>
      <p:sp>
        <p:nvSpPr>
          <p:cNvPr id="12" name="TextBox 11"/>
          <p:cNvSpPr txBox="1"/>
          <p:nvPr/>
        </p:nvSpPr>
        <p:spPr>
          <a:xfrm>
            <a:off x="1026157" y="4729342"/>
            <a:ext cx="308098" cy="369332"/>
          </a:xfrm>
          <a:prstGeom prst="rect">
            <a:avLst/>
          </a:prstGeom>
          <a:noFill/>
        </p:spPr>
        <p:txBody>
          <a:bodyPr wrap="none" rtlCol="0">
            <a:spAutoFit/>
          </a:bodyPr>
          <a:lstStyle/>
          <a:p>
            <a:r>
              <a:rPr lang="ru-RU" dirty="0" smtClean="0"/>
              <a:t>С</a:t>
            </a:r>
            <a:endParaRPr lang="ru-RU" dirty="0"/>
          </a:p>
        </p:txBody>
      </p:sp>
      <p:sp>
        <p:nvSpPr>
          <p:cNvPr id="13" name="TextBox 12"/>
          <p:cNvSpPr txBox="1"/>
          <p:nvPr/>
        </p:nvSpPr>
        <p:spPr>
          <a:xfrm>
            <a:off x="2570094" y="4443318"/>
            <a:ext cx="308098" cy="369332"/>
          </a:xfrm>
          <a:prstGeom prst="rect">
            <a:avLst/>
          </a:prstGeom>
          <a:noFill/>
        </p:spPr>
        <p:txBody>
          <a:bodyPr wrap="none" rtlCol="0">
            <a:spAutoFit/>
          </a:bodyPr>
          <a:lstStyle/>
          <a:p>
            <a:r>
              <a:rPr lang="ru-RU" dirty="0" smtClean="0"/>
              <a:t>С</a:t>
            </a:r>
            <a:endParaRPr lang="ru-RU" dirty="0"/>
          </a:p>
        </p:txBody>
      </p:sp>
      <p:sp>
        <p:nvSpPr>
          <p:cNvPr id="14" name="TextBox 13"/>
          <p:cNvSpPr txBox="1"/>
          <p:nvPr/>
        </p:nvSpPr>
        <p:spPr>
          <a:xfrm>
            <a:off x="3227751" y="4450475"/>
            <a:ext cx="5478679" cy="1477328"/>
          </a:xfrm>
          <a:prstGeom prst="rect">
            <a:avLst/>
          </a:prstGeom>
          <a:noFill/>
        </p:spPr>
        <p:txBody>
          <a:bodyPr wrap="none" rtlCol="0">
            <a:spAutoFit/>
          </a:bodyPr>
          <a:lstStyle/>
          <a:p>
            <a:r>
              <a:rPr lang="ru-RU" dirty="0" smtClean="0"/>
              <a:t>Два тела – А и В, каждое из которых находится </a:t>
            </a:r>
          </a:p>
          <a:p>
            <a:r>
              <a:rPr lang="ru-RU" dirty="0" smtClean="0"/>
              <a:t>в теплом равновесии с телом С. Находится </a:t>
            </a:r>
          </a:p>
          <a:p>
            <a:r>
              <a:rPr lang="ru-RU" dirty="0" smtClean="0"/>
              <a:t>в тепловом равновесии друг с другом. Тело С может</a:t>
            </a:r>
          </a:p>
          <a:p>
            <a:r>
              <a:rPr lang="ru-RU" dirty="0"/>
              <a:t>с</a:t>
            </a:r>
            <a:r>
              <a:rPr lang="ru-RU" dirty="0" smtClean="0"/>
              <a:t>лужить прибором, измеряющим степень нагретости</a:t>
            </a:r>
          </a:p>
          <a:p>
            <a:r>
              <a:rPr lang="ru-RU" dirty="0"/>
              <a:t>т</a:t>
            </a:r>
            <a:r>
              <a:rPr lang="ru-RU" dirty="0" smtClean="0"/>
              <a:t>ела А и В.</a:t>
            </a:r>
            <a:endParaRPr lang="ru-RU" dirty="0"/>
          </a:p>
        </p:txBody>
      </p:sp>
    </p:spTree>
    <p:extLst>
      <p:ext uri="{BB962C8B-B14F-4D97-AF65-F5344CB8AC3E}">
        <p14:creationId xmlns="" xmlns:p14="http://schemas.microsoft.com/office/powerpoint/2010/main" val="3187030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Газы в состоянии теплового равновесия.</a:t>
            </a:r>
            <a:endParaRPr lang="ru-RU" dirty="0"/>
          </a:p>
        </p:txBody>
      </p:sp>
      <p:sp>
        <p:nvSpPr>
          <p:cNvPr id="3" name="Прямоугольник 2"/>
          <p:cNvSpPr/>
          <p:nvPr/>
        </p:nvSpPr>
        <p:spPr>
          <a:xfrm>
            <a:off x="299166" y="1959937"/>
            <a:ext cx="4248472" cy="22322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4" name="Овал 3"/>
          <p:cNvSpPr/>
          <p:nvPr/>
        </p:nvSpPr>
        <p:spPr>
          <a:xfrm>
            <a:off x="467544" y="327068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1686240" y="3062100"/>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2954400" y="2838636"/>
            <a:ext cx="1368152" cy="1346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mc:Choice xmlns="" xmlns:a14="http://schemas.microsoft.com/office/drawing/2010/main" Requires="a14">
          <p:sp>
            <p:nvSpPr>
              <p:cNvPr id="7" name="TextBox 6"/>
              <p:cNvSpPr txBox="1"/>
              <p:nvPr/>
            </p:nvSpPr>
            <p:spPr>
              <a:xfrm>
                <a:off x="478376" y="2675946"/>
                <a:ext cx="53296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000" i="1" smtClean="0">
                              <a:latin typeface="Cambria Math"/>
                            </a:rPr>
                          </m:ctrlPr>
                        </m:sSubPr>
                        <m:e>
                          <m:r>
                            <a:rPr lang="en-US" sz="2000" b="0" i="1" smtClean="0">
                              <a:latin typeface="Cambria Math"/>
                            </a:rPr>
                            <m:t>𝐻</m:t>
                          </m:r>
                        </m:e>
                        <m:sub>
                          <m:r>
                            <a:rPr lang="en-US" sz="2000" b="0" i="1" smtClean="0">
                              <a:latin typeface="Cambria Math"/>
                            </a:rPr>
                            <m:t>2</m:t>
                          </m:r>
                        </m:sub>
                      </m:sSub>
                    </m:oMath>
                  </m:oMathPara>
                </a14:m>
                <a:endParaRPr lang="ru-RU" sz="2000" dirty="0"/>
              </a:p>
            </p:txBody>
          </p:sp>
        </mc:Choice>
        <mc:Fallback>
          <p:sp>
            <p:nvSpPr>
              <p:cNvPr id="7" name="TextBox 6"/>
              <p:cNvSpPr txBox="1">
                <a:spLocks noRot="1" noChangeAspect="1" noMove="1" noResize="1" noEditPoints="1" noAdjustHandles="1" noChangeArrowheads="1" noChangeShapeType="1" noTextEdit="1"/>
              </p:cNvSpPr>
              <p:nvPr/>
            </p:nvSpPr>
            <p:spPr>
              <a:xfrm>
                <a:off x="478376" y="2675946"/>
                <a:ext cx="532966" cy="400110"/>
              </a:xfrm>
              <a:prstGeom prst="rect">
                <a:avLst/>
              </a:prstGeom>
              <a:blipFill rotWithShape="1">
                <a:blip r:embed="rId3" cstate="print"/>
                <a:stretch>
                  <a:fillRect b="-3030"/>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8" name="TextBox 7"/>
              <p:cNvSpPr txBox="1"/>
              <p:nvPr/>
            </p:nvSpPr>
            <p:spPr>
              <a:xfrm>
                <a:off x="1870622" y="2632799"/>
                <a:ext cx="55278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000" b="1" i="1" smtClean="0">
                              <a:latin typeface="Cambria Math"/>
                            </a:rPr>
                          </m:ctrlPr>
                        </m:sSubPr>
                        <m:e>
                          <m:r>
                            <a:rPr lang="en-US" sz="2000" b="1" i="1" smtClean="0">
                              <a:latin typeface="Cambria Math"/>
                            </a:rPr>
                            <m:t>𝑶</m:t>
                          </m:r>
                        </m:e>
                        <m:sub>
                          <m:r>
                            <a:rPr lang="en-US" sz="2000" b="1" i="1" smtClean="0">
                              <a:latin typeface="Cambria Math"/>
                            </a:rPr>
                            <m:t>𝟐</m:t>
                          </m:r>
                        </m:sub>
                      </m:sSub>
                    </m:oMath>
                  </m:oMathPara>
                </a14:m>
                <a:endParaRPr lang="ru-RU" sz="2000" b="1" dirty="0"/>
              </a:p>
            </p:txBody>
          </p:sp>
        </mc:Choice>
        <mc:Fallback>
          <p:sp>
            <p:nvSpPr>
              <p:cNvPr id="8" name="TextBox 7"/>
              <p:cNvSpPr txBox="1">
                <a:spLocks noRot="1" noChangeAspect="1" noMove="1" noResize="1" noEditPoints="1" noAdjustHandles="1" noChangeArrowheads="1" noChangeShapeType="1" noTextEdit="1"/>
              </p:cNvSpPr>
              <p:nvPr/>
            </p:nvSpPr>
            <p:spPr>
              <a:xfrm>
                <a:off x="1870622" y="2632799"/>
                <a:ext cx="552780" cy="400110"/>
              </a:xfrm>
              <a:prstGeom prst="rect">
                <a:avLst/>
              </a:prstGeom>
              <a:blipFill rotWithShape="1">
                <a:blip r:embed="rId4" cstate="print"/>
                <a:stretch>
                  <a:fillRect b="-3030"/>
                </a:stretch>
              </a:blipFill>
            </p:spPr>
            <p:txBody>
              <a:bodyPr/>
              <a:lstStyle/>
              <a:p>
                <a:r>
                  <a:rPr lang="ru-RU">
                    <a:noFill/>
                  </a:rPr>
                  <a:t> </a:t>
                </a:r>
              </a:p>
            </p:txBody>
          </p:sp>
        </mc:Fallback>
      </mc:AlternateContent>
      <p:sp>
        <p:nvSpPr>
          <p:cNvPr id="10" name="TextBox 9"/>
          <p:cNvSpPr txBox="1"/>
          <p:nvPr/>
        </p:nvSpPr>
        <p:spPr>
          <a:xfrm>
            <a:off x="3400270" y="2435604"/>
            <a:ext cx="476412" cy="400110"/>
          </a:xfrm>
          <a:prstGeom prst="rect">
            <a:avLst/>
          </a:prstGeom>
          <a:noFill/>
        </p:spPr>
        <p:txBody>
          <a:bodyPr wrap="none" rtlCol="0">
            <a:spAutoFit/>
          </a:bodyPr>
          <a:lstStyle/>
          <a:p>
            <a:r>
              <a:rPr lang="en-US" sz="2000" b="1" dirty="0" smtClean="0"/>
              <a:t>He</a:t>
            </a:r>
            <a:endParaRPr lang="ru-RU" sz="2000" b="1" dirty="0"/>
          </a:p>
        </p:txBody>
      </p:sp>
      <mc:AlternateContent xmlns:mc="http://schemas.openxmlformats.org/markup-compatibility/2006">
        <mc:Choice xmlns="" xmlns:a14="http://schemas.microsoft.com/office/drawing/2010/main" Requires="a14">
          <p:sp>
            <p:nvSpPr>
              <p:cNvPr id="11" name="TextBox 10"/>
              <p:cNvSpPr txBox="1"/>
              <p:nvPr/>
            </p:nvSpPr>
            <p:spPr>
              <a:xfrm>
                <a:off x="657715" y="3411819"/>
                <a:ext cx="53405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b="1" i="1" smtClean="0">
                              <a:latin typeface="Cambria Math"/>
                            </a:rPr>
                          </m:ctrlPr>
                        </m:sSubPr>
                        <m:e>
                          <m:r>
                            <a:rPr lang="en-US" b="1" i="1" smtClean="0">
                              <a:latin typeface="Cambria Math"/>
                            </a:rPr>
                            <m:t>𝑽</m:t>
                          </m:r>
                        </m:e>
                        <m:sub>
                          <m:r>
                            <a:rPr lang="en-US" b="1" i="1" smtClean="0">
                              <a:latin typeface="Cambria Math"/>
                            </a:rPr>
                            <m:t>𝟏</m:t>
                          </m:r>
                          <m:r>
                            <a:rPr lang="en-US" b="1" i="1" smtClean="0">
                              <a:latin typeface="Cambria Math"/>
                            </a:rPr>
                            <m:t> </m:t>
                          </m:r>
                        </m:sub>
                      </m:sSub>
                    </m:oMath>
                  </m:oMathPara>
                </a14:m>
                <a:endParaRPr lang="en-US" b="1" dirty="0" smtClean="0"/>
              </a:p>
              <a:p>
                <a:pPr/>
                <a14:m>
                  <m:oMathPara xmlns:m="http://schemas.openxmlformats.org/officeDocument/2006/math">
                    <m:oMathParaPr>
                      <m:jc m:val="centerGroup"/>
                    </m:oMathParaPr>
                    <m:oMath xmlns:m="http://schemas.openxmlformats.org/officeDocument/2006/math">
                      <m:sSub>
                        <m:sSubPr>
                          <m:ctrlPr>
                            <a:rPr lang="ru-RU" b="1" i="1" smtClean="0">
                              <a:latin typeface="Cambria Math"/>
                            </a:rPr>
                          </m:ctrlPr>
                        </m:sSubPr>
                        <m:e>
                          <m:r>
                            <a:rPr lang="en-US" b="1" i="1" smtClean="0">
                              <a:latin typeface="Cambria Math"/>
                            </a:rPr>
                            <m:t>𝒑</m:t>
                          </m:r>
                        </m:e>
                        <m:sub>
                          <m:r>
                            <a:rPr lang="en-US" b="1" i="1" smtClean="0">
                              <a:latin typeface="Cambria Math"/>
                            </a:rPr>
                            <m:t>𝟏</m:t>
                          </m:r>
                        </m:sub>
                      </m:sSub>
                    </m:oMath>
                  </m:oMathPara>
                </a14:m>
                <a:endParaRPr lang="ru-RU" b="1" dirty="0"/>
              </a:p>
            </p:txBody>
          </p:sp>
        </mc:Choice>
        <mc:Fallback>
          <p:sp>
            <p:nvSpPr>
              <p:cNvPr id="11" name="TextBox 10"/>
              <p:cNvSpPr txBox="1">
                <a:spLocks noRot="1" noChangeAspect="1" noMove="1" noResize="1" noEditPoints="1" noAdjustHandles="1" noChangeArrowheads="1" noChangeShapeType="1" noTextEdit="1"/>
              </p:cNvSpPr>
              <p:nvPr/>
            </p:nvSpPr>
            <p:spPr>
              <a:xfrm>
                <a:off x="657715" y="3411819"/>
                <a:ext cx="534057" cy="646331"/>
              </a:xfrm>
              <a:prstGeom prst="rect">
                <a:avLst/>
              </a:prstGeom>
              <a:blipFill rotWithShape="1">
                <a:blip r:embed="rId5" cstate="print"/>
                <a:stretch>
                  <a:fillRect b="-3774"/>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12" name="TextBox 11"/>
              <p:cNvSpPr txBox="1"/>
              <p:nvPr/>
            </p:nvSpPr>
            <p:spPr>
              <a:xfrm>
                <a:off x="1981808" y="3316855"/>
                <a:ext cx="49718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b="1" i="1" smtClean="0">
                              <a:latin typeface="Cambria Math"/>
                            </a:rPr>
                          </m:ctrlPr>
                        </m:sSubPr>
                        <m:e>
                          <m:r>
                            <a:rPr lang="en-US" b="1" i="1" smtClean="0">
                              <a:latin typeface="Cambria Math"/>
                            </a:rPr>
                            <m:t>𝑽</m:t>
                          </m:r>
                        </m:e>
                        <m:sub>
                          <m:r>
                            <a:rPr lang="en-US" b="1" i="1" smtClean="0">
                              <a:latin typeface="Cambria Math"/>
                            </a:rPr>
                            <m:t>𝟐</m:t>
                          </m:r>
                        </m:sub>
                      </m:sSub>
                    </m:oMath>
                  </m:oMathPara>
                </a14:m>
                <a:endParaRPr lang="en-US" b="1" dirty="0" smtClean="0"/>
              </a:p>
              <a:p>
                <a:pPr/>
                <a14:m>
                  <m:oMathPara xmlns:m="http://schemas.openxmlformats.org/officeDocument/2006/math">
                    <m:oMathParaPr>
                      <m:jc m:val="centerGroup"/>
                    </m:oMathParaPr>
                    <m:oMath xmlns:m="http://schemas.openxmlformats.org/officeDocument/2006/math">
                      <m:sSub>
                        <m:sSubPr>
                          <m:ctrlPr>
                            <a:rPr lang="ru-RU" b="1" i="1" smtClean="0">
                              <a:latin typeface="Cambria Math"/>
                            </a:rPr>
                          </m:ctrlPr>
                        </m:sSubPr>
                        <m:e>
                          <m:r>
                            <a:rPr lang="en-US" b="1" i="1" smtClean="0">
                              <a:latin typeface="Cambria Math"/>
                            </a:rPr>
                            <m:t>𝒑</m:t>
                          </m:r>
                        </m:e>
                        <m:sub>
                          <m:r>
                            <a:rPr lang="en-US" b="1" i="1" smtClean="0">
                              <a:latin typeface="Cambria Math"/>
                            </a:rPr>
                            <m:t>𝟐</m:t>
                          </m:r>
                        </m:sub>
                      </m:sSub>
                    </m:oMath>
                  </m:oMathPara>
                </a14:m>
                <a:endParaRPr lang="ru-RU" b="1" dirty="0"/>
              </a:p>
            </p:txBody>
          </p:sp>
        </mc:Choice>
        <mc:Fallback>
          <p:sp>
            <p:nvSpPr>
              <p:cNvPr id="12" name="TextBox 11"/>
              <p:cNvSpPr txBox="1">
                <a:spLocks noRot="1" noChangeAspect="1" noMove="1" noResize="1" noEditPoints="1" noAdjustHandles="1" noChangeArrowheads="1" noChangeShapeType="1" noTextEdit="1"/>
              </p:cNvSpPr>
              <p:nvPr/>
            </p:nvSpPr>
            <p:spPr>
              <a:xfrm>
                <a:off x="1981808" y="3316855"/>
                <a:ext cx="497187" cy="646331"/>
              </a:xfrm>
              <a:prstGeom prst="rect">
                <a:avLst/>
              </a:prstGeom>
              <a:blipFill rotWithShape="1">
                <a:blip r:embed="rId6" cstate="print"/>
                <a:stretch>
                  <a:fillRect b="-3774"/>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13" name="TextBox 12"/>
              <p:cNvSpPr txBox="1"/>
              <p:nvPr/>
            </p:nvSpPr>
            <p:spPr>
              <a:xfrm>
                <a:off x="3400270" y="3296403"/>
                <a:ext cx="49718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b="1" i="1" smtClean="0">
                              <a:latin typeface="Cambria Math"/>
                            </a:rPr>
                          </m:ctrlPr>
                        </m:sSubPr>
                        <m:e>
                          <m:r>
                            <a:rPr lang="en-US" b="1" i="1" smtClean="0">
                              <a:latin typeface="Cambria Math"/>
                            </a:rPr>
                            <m:t>𝑽</m:t>
                          </m:r>
                        </m:e>
                        <m:sub>
                          <m:r>
                            <a:rPr lang="en-US" b="1" i="1" smtClean="0">
                              <a:latin typeface="Cambria Math"/>
                            </a:rPr>
                            <m:t>𝟑</m:t>
                          </m:r>
                        </m:sub>
                      </m:sSub>
                    </m:oMath>
                  </m:oMathPara>
                </a14:m>
                <a:endParaRPr lang="en-US" b="1" dirty="0" smtClean="0"/>
              </a:p>
              <a:p>
                <a:pPr/>
                <a14:m>
                  <m:oMathPara xmlns:m="http://schemas.openxmlformats.org/officeDocument/2006/math">
                    <m:oMathParaPr>
                      <m:jc m:val="centerGroup"/>
                    </m:oMathParaPr>
                    <m:oMath xmlns:m="http://schemas.openxmlformats.org/officeDocument/2006/math">
                      <m:sSub>
                        <m:sSubPr>
                          <m:ctrlPr>
                            <a:rPr lang="ru-RU" b="1" i="1" smtClean="0">
                              <a:latin typeface="Cambria Math"/>
                            </a:rPr>
                          </m:ctrlPr>
                        </m:sSubPr>
                        <m:e>
                          <m:r>
                            <a:rPr lang="en-US" b="1" i="1" smtClean="0">
                              <a:latin typeface="Cambria Math"/>
                            </a:rPr>
                            <m:t>𝒑</m:t>
                          </m:r>
                        </m:e>
                        <m:sub>
                          <m:r>
                            <a:rPr lang="en-US" b="1" i="1" smtClean="0">
                              <a:latin typeface="Cambria Math"/>
                            </a:rPr>
                            <m:t>𝟑</m:t>
                          </m:r>
                        </m:sub>
                      </m:sSub>
                    </m:oMath>
                  </m:oMathPara>
                </a14:m>
                <a:endParaRPr lang="ru-RU" b="1" dirty="0"/>
              </a:p>
            </p:txBody>
          </p:sp>
        </mc:Choice>
        <mc:Fallback>
          <p:sp>
            <p:nvSpPr>
              <p:cNvPr id="13" name="TextBox 12"/>
              <p:cNvSpPr txBox="1">
                <a:spLocks noRot="1" noChangeAspect="1" noMove="1" noResize="1" noEditPoints="1" noAdjustHandles="1" noChangeArrowheads="1" noChangeShapeType="1" noTextEdit="1"/>
              </p:cNvSpPr>
              <p:nvPr/>
            </p:nvSpPr>
            <p:spPr>
              <a:xfrm>
                <a:off x="3400270" y="3296403"/>
                <a:ext cx="497187" cy="646331"/>
              </a:xfrm>
              <a:prstGeom prst="rect">
                <a:avLst/>
              </a:prstGeom>
              <a:blipFill rotWithShape="1">
                <a:blip r:embed="rId7" cstate="print"/>
                <a:stretch>
                  <a:fillRect b="-3774"/>
                </a:stretch>
              </a:blipFill>
            </p:spPr>
            <p:txBody>
              <a:bodyPr/>
              <a:lstStyle/>
              <a:p>
                <a:r>
                  <a:rPr lang="ru-RU">
                    <a:noFill/>
                  </a:rPr>
                  <a:t> </a:t>
                </a:r>
              </a:p>
            </p:txBody>
          </p:sp>
        </mc:Fallback>
      </mc:AlternateContent>
      <p:sp>
        <p:nvSpPr>
          <p:cNvPr id="14" name="TextBox 13"/>
          <p:cNvSpPr txBox="1"/>
          <p:nvPr/>
        </p:nvSpPr>
        <p:spPr>
          <a:xfrm>
            <a:off x="4576369" y="2089300"/>
            <a:ext cx="3953583" cy="2215991"/>
          </a:xfrm>
          <a:prstGeom prst="rect">
            <a:avLst/>
          </a:prstGeom>
          <a:noFill/>
        </p:spPr>
        <p:txBody>
          <a:bodyPr wrap="none" rtlCol="0">
            <a:spAutoFit/>
          </a:bodyPr>
          <a:lstStyle/>
          <a:p>
            <a:r>
              <a:rPr lang="ru-RU" sz="2000" b="1" dirty="0" smtClean="0"/>
              <a:t>При тепловом равновесии,</a:t>
            </a:r>
          </a:p>
          <a:p>
            <a:r>
              <a:rPr lang="ru-RU" sz="2000" b="1" dirty="0"/>
              <a:t>к</a:t>
            </a:r>
            <a:r>
              <a:rPr lang="ru-RU" sz="2000" b="1" dirty="0" smtClean="0"/>
              <a:t>огда давление газа данной</a:t>
            </a:r>
          </a:p>
          <a:p>
            <a:r>
              <a:rPr lang="ru-RU" sz="2000" b="1" dirty="0"/>
              <a:t>м</a:t>
            </a:r>
            <a:r>
              <a:rPr lang="ru-RU" sz="2000" b="1" dirty="0" smtClean="0"/>
              <a:t>ассы и его объем фиксированы,</a:t>
            </a:r>
          </a:p>
          <a:p>
            <a:r>
              <a:rPr lang="ru-RU" sz="2000" b="1" dirty="0"/>
              <a:t>с</a:t>
            </a:r>
            <a:r>
              <a:rPr lang="ru-RU" sz="2000" b="1" dirty="0" smtClean="0"/>
              <a:t>редняя кинетическая энергия </a:t>
            </a:r>
          </a:p>
          <a:p>
            <a:r>
              <a:rPr lang="ru-RU" sz="2000" b="1" dirty="0" smtClean="0"/>
              <a:t>молекул всех газов одинакова</a:t>
            </a:r>
          </a:p>
          <a:p>
            <a:r>
              <a:rPr lang="ru-RU" sz="2000" b="1" dirty="0" smtClean="0"/>
              <a:t> (как и температура.)</a:t>
            </a:r>
          </a:p>
          <a:p>
            <a:endParaRPr lang="ru-RU" dirty="0"/>
          </a:p>
        </p:txBody>
      </p:sp>
      <mc:AlternateContent xmlns:mc="http://schemas.openxmlformats.org/markup-compatibility/2006">
        <mc:Choice xmlns="" xmlns:a14="http://schemas.microsoft.com/office/drawing/2010/main" Requires="a14">
          <p:sp>
            <p:nvSpPr>
              <p:cNvPr id="15" name="TextBox 14"/>
              <p:cNvSpPr txBox="1"/>
              <p:nvPr/>
            </p:nvSpPr>
            <p:spPr>
              <a:xfrm>
                <a:off x="1500262" y="4941168"/>
                <a:ext cx="213821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000" b="1" i="1" smtClean="0">
                              <a:latin typeface="Cambria Math"/>
                            </a:rPr>
                          </m:ctrlPr>
                        </m:sSubPr>
                        <m:e>
                          <m:r>
                            <a:rPr lang="ru-RU" sz="2000" b="1" i="0" smtClean="0">
                              <a:latin typeface="Cambria Math"/>
                            </a:rPr>
                            <m:t>Е</m:t>
                          </m:r>
                        </m:e>
                        <m:sub>
                          <m:r>
                            <a:rPr lang="ru-RU" sz="2000" b="1" i="0" smtClean="0">
                              <a:latin typeface="Cambria Math"/>
                            </a:rPr>
                            <m:t>к</m:t>
                          </m:r>
                          <m:r>
                            <a:rPr lang="ru-RU" sz="2000" b="1" i="0" smtClean="0">
                              <a:latin typeface="Cambria Math"/>
                            </a:rPr>
                            <m:t>𝟏</m:t>
                          </m:r>
                        </m:sub>
                      </m:sSub>
                      <m:r>
                        <a:rPr lang="ru-RU" sz="2000" b="1" i="0" smtClean="0">
                          <a:latin typeface="Cambria Math"/>
                        </a:rPr>
                        <m:t>= </m:t>
                      </m:r>
                      <m:sSub>
                        <m:sSubPr>
                          <m:ctrlPr>
                            <a:rPr lang="ru-RU" sz="2000" b="1" i="1" smtClean="0">
                              <a:latin typeface="Cambria Math"/>
                            </a:rPr>
                          </m:ctrlPr>
                        </m:sSubPr>
                        <m:e>
                          <m:r>
                            <a:rPr lang="ru-RU" sz="2000" b="1" i="0" smtClean="0">
                              <a:latin typeface="Cambria Math"/>
                            </a:rPr>
                            <m:t>Е</m:t>
                          </m:r>
                        </m:e>
                        <m:sub>
                          <m:r>
                            <a:rPr lang="ru-RU" sz="2000" b="1" i="0" smtClean="0">
                              <a:latin typeface="Cambria Math"/>
                            </a:rPr>
                            <m:t>к</m:t>
                          </m:r>
                          <m:r>
                            <a:rPr lang="ru-RU" sz="2000" b="1" i="0" smtClean="0">
                              <a:latin typeface="Cambria Math"/>
                            </a:rPr>
                            <m:t>𝟐</m:t>
                          </m:r>
                        </m:sub>
                      </m:sSub>
                      <m:r>
                        <a:rPr lang="ru-RU" sz="2000" b="1" i="0" smtClean="0">
                          <a:latin typeface="Cambria Math"/>
                        </a:rPr>
                        <m:t>= </m:t>
                      </m:r>
                      <m:sSub>
                        <m:sSubPr>
                          <m:ctrlPr>
                            <a:rPr lang="ru-RU" sz="2000" b="1" i="1" smtClean="0">
                              <a:latin typeface="Cambria Math"/>
                            </a:rPr>
                          </m:ctrlPr>
                        </m:sSubPr>
                        <m:e>
                          <m:r>
                            <a:rPr lang="ru-RU" sz="2000" b="1" i="0" smtClean="0">
                              <a:latin typeface="Cambria Math"/>
                            </a:rPr>
                            <m:t>Е</m:t>
                          </m:r>
                        </m:e>
                        <m:sub>
                          <m:r>
                            <a:rPr lang="ru-RU" sz="2000" b="1" i="0" smtClean="0">
                              <a:latin typeface="Cambria Math"/>
                            </a:rPr>
                            <m:t>к</m:t>
                          </m:r>
                          <m:r>
                            <a:rPr lang="ru-RU" sz="2000" b="1" i="0" smtClean="0">
                              <a:latin typeface="Cambria Math"/>
                            </a:rPr>
                            <m:t>𝟑</m:t>
                          </m:r>
                        </m:sub>
                      </m:sSub>
                    </m:oMath>
                  </m:oMathPara>
                </a14:m>
                <a:endParaRPr lang="ru-RU" sz="2000" b="1" dirty="0"/>
              </a:p>
            </p:txBody>
          </p:sp>
        </mc:Choice>
        <mc:Fallback>
          <p:sp>
            <p:nvSpPr>
              <p:cNvPr id="15" name="TextBox 14"/>
              <p:cNvSpPr txBox="1">
                <a:spLocks noRot="1" noChangeAspect="1" noMove="1" noResize="1" noEditPoints="1" noAdjustHandles="1" noChangeArrowheads="1" noChangeShapeType="1" noTextEdit="1"/>
              </p:cNvSpPr>
              <p:nvPr/>
            </p:nvSpPr>
            <p:spPr>
              <a:xfrm>
                <a:off x="1500262" y="4941168"/>
                <a:ext cx="2138214" cy="400110"/>
              </a:xfrm>
              <a:prstGeom prst="rect">
                <a:avLst/>
              </a:prstGeom>
              <a:blipFill rotWithShape="1">
                <a:blip r:embed="rId8" cstate="print"/>
                <a:stretch>
                  <a:fillRect b="-4615"/>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16" name="TextBox 15"/>
              <p:cNvSpPr txBox="1"/>
              <p:nvPr/>
            </p:nvSpPr>
            <p:spPr>
              <a:xfrm>
                <a:off x="4887385" y="5141223"/>
                <a:ext cx="3331553" cy="991618"/>
              </a:xfrm>
              <a:prstGeom prst="rect">
                <a:avLst/>
              </a:prstGeom>
              <a:noFill/>
            </p:spPr>
            <p:txBody>
              <a:bodyPr wrap="none" rtlCol="0">
                <a:spAutoFit/>
              </a:bodyPr>
              <a:lstStyle/>
              <a:p>
                <a:r>
                  <a:rPr lang="en-US" sz="2400" b="1" dirty="0" smtClean="0"/>
                  <a:t>k</a:t>
                </a:r>
                <a:r>
                  <a:rPr lang="ru-RU" sz="2400" b="1" dirty="0" smtClean="0"/>
                  <a:t> = 1,38∙</a:t>
                </a:r>
                <a14:m>
                  <m:oMath xmlns:m="http://schemas.openxmlformats.org/officeDocument/2006/math">
                    <m:sSup>
                      <m:sSupPr>
                        <m:ctrlPr>
                          <a:rPr lang="ru-RU" sz="2400" b="1" i="1" smtClean="0">
                            <a:latin typeface="Cambria Math"/>
                          </a:rPr>
                        </m:ctrlPr>
                      </m:sSupPr>
                      <m:e>
                        <m:r>
                          <a:rPr lang="ru-RU" sz="2400" b="1" i="1" smtClean="0">
                            <a:latin typeface="Cambria Math"/>
                          </a:rPr>
                          <m:t>𝟏𝟎</m:t>
                        </m:r>
                      </m:e>
                      <m:sup>
                        <m:r>
                          <a:rPr lang="ru-RU" sz="2400" b="1" i="1" smtClean="0">
                            <a:latin typeface="Cambria Math"/>
                          </a:rPr>
                          <m:t>−</m:t>
                        </m:r>
                        <m:r>
                          <a:rPr lang="ru-RU" sz="2400" b="1" i="1" smtClean="0">
                            <a:latin typeface="Cambria Math"/>
                          </a:rPr>
                          <m:t>𝟐𝟑</m:t>
                        </m:r>
                      </m:sup>
                    </m:sSup>
                    <m:r>
                      <a:rPr lang="ru-RU" sz="2400" b="1" i="1" smtClean="0">
                        <a:latin typeface="Cambria Math"/>
                      </a:rPr>
                      <m:t> </m:t>
                    </m:r>
                    <m:f>
                      <m:fPr>
                        <m:ctrlPr>
                          <a:rPr lang="ru-RU" sz="2400" b="1" i="1" smtClean="0">
                            <a:latin typeface="Cambria Math"/>
                          </a:rPr>
                        </m:ctrlPr>
                      </m:fPr>
                      <m:num>
                        <m:r>
                          <a:rPr lang="ru-RU" sz="2400" b="1" i="1" smtClean="0">
                            <a:latin typeface="Cambria Math"/>
                          </a:rPr>
                          <m:t>Дж</m:t>
                        </m:r>
                      </m:num>
                      <m:den>
                        <m:r>
                          <a:rPr lang="ru-RU" sz="2400" b="1" i="1" smtClean="0">
                            <a:latin typeface="Cambria Math"/>
                          </a:rPr>
                          <m:t>°К</m:t>
                        </m:r>
                      </m:den>
                    </m:f>
                    <m:r>
                      <a:rPr lang="ru-RU" sz="2400" b="1" i="1" smtClean="0">
                        <a:latin typeface="Cambria Math"/>
                      </a:rPr>
                      <m:t> −</m:t>
                    </m:r>
                  </m:oMath>
                </a14:m>
                <a:endParaRPr lang="ru-RU" sz="2400" b="1" dirty="0" smtClean="0"/>
              </a:p>
              <a:p>
                <a:r>
                  <a:rPr lang="ru-RU" sz="2400" b="1" dirty="0" smtClean="0"/>
                  <a:t>Постоянная Больцмана</a:t>
                </a:r>
                <a:endParaRPr lang="ru-RU" sz="2400" b="1" dirty="0"/>
              </a:p>
            </p:txBody>
          </p:sp>
        </mc:Choice>
        <mc:Fallback>
          <p:sp>
            <p:nvSpPr>
              <p:cNvPr id="16" name="TextBox 15"/>
              <p:cNvSpPr txBox="1">
                <a:spLocks noRot="1" noChangeAspect="1" noMove="1" noResize="1" noEditPoints="1" noAdjustHandles="1" noChangeArrowheads="1" noChangeShapeType="1" noTextEdit="1"/>
              </p:cNvSpPr>
              <p:nvPr/>
            </p:nvSpPr>
            <p:spPr>
              <a:xfrm>
                <a:off x="4887385" y="5141223"/>
                <a:ext cx="3331553" cy="991618"/>
              </a:xfrm>
              <a:prstGeom prst="rect">
                <a:avLst/>
              </a:prstGeom>
              <a:blipFill rotWithShape="1">
                <a:blip r:embed="rId9" cstate="print"/>
                <a:stretch>
                  <a:fillRect l="-2930" r="-15934" b="-13497"/>
                </a:stretch>
              </a:blipFill>
            </p:spPr>
            <p:txBody>
              <a:bodyPr/>
              <a:lstStyle/>
              <a:p>
                <a:r>
                  <a:rPr lang="ru-RU">
                    <a:noFill/>
                  </a:rPr>
                  <a:t> </a:t>
                </a:r>
              </a:p>
            </p:txBody>
          </p:sp>
        </mc:Fallback>
      </mc:AlternateContent>
    </p:spTree>
    <p:extLst>
      <p:ext uri="{BB962C8B-B14F-4D97-AF65-F5344CB8AC3E}">
        <p14:creationId xmlns="" xmlns:p14="http://schemas.microsoft.com/office/powerpoint/2010/main" val="3761404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04800"/>
            <a:ext cx="8895056" cy="762000"/>
          </a:xfrm>
        </p:spPr>
        <p:txBody>
          <a:bodyPr>
            <a:normAutofit fontScale="90000"/>
          </a:bodyPr>
          <a:lstStyle/>
          <a:p>
            <a:pPr lvl="0"/>
            <a:r>
              <a:rPr lang="ru-RU" dirty="0" smtClean="0"/>
              <a:t> </a:t>
            </a:r>
            <a:br>
              <a:rPr lang="ru-RU" dirty="0" smtClean="0"/>
            </a:br>
            <a:r>
              <a:rPr lang="ru-RU" dirty="0" smtClean="0"/>
              <a:t>Абсолютная температура как мера средней кинетической энергии его частиц </a:t>
            </a:r>
            <a:endParaRPr lang="ru-RU" dirty="0"/>
          </a:p>
        </p:txBody>
      </p:sp>
      <p:sp>
        <p:nvSpPr>
          <p:cNvPr id="4" name="Содержимое 3"/>
          <p:cNvSpPr>
            <a:spLocks noGrp="1"/>
          </p:cNvSpPr>
          <p:nvPr>
            <p:ph sz="half" idx="1"/>
          </p:nvPr>
        </p:nvSpPr>
        <p:spPr>
          <a:xfrm>
            <a:off x="228600" y="1142984"/>
            <a:ext cx="8666456" cy="5500726"/>
          </a:xfrm>
        </p:spPr>
        <p:txBody>
          <a:bodyPr>
            <a:normAutofit fontScale="62500" lnSpcReduction="20000"/>
          </a:bodyPr>
          <a:lstStyle/>
          <a:p>
            <a:r>
              <a:rPr lang="ru-RU" b="1" dirty="0" smtClean="0">
                <a:solidFill>
                  <a:srgbClr val="FF0000"/>
                </a:solidFill>
              </a:rPr>
              <a:t>Тепловое равновесие </a:t>
            </a:r>
            <a:r>
              <a:rPr lang="ru-RU" dirty="0" smtClean="0"/>
              <a:t>– это такое состояние системы тел, находящихся в тепловом контакте, при котором не происходит теплопередачи от одного тела к другому, и все макроскопические параметры тел остаются неизменными.</a:t>
            </a:r>
          </a:p>
          <a:p>
            <a:r>
              <a:rPr lang="ru-RU" b="1" dirty="0" smtClean="0">
                <a:solidFill>
                  <a:srgbClr val="FF0000"/>
                </a:solidFill>
              </a:rPr>
              <a:t>Температура</a:t>
            </a:r>
            <a:r>
              <a:rPr lang="ru-RU" dirty="0" smtClean="0"/>
              <a:t> – это физический параметр, одинаковый для всех тел, находящихся в тепловом равновесии.</a:t>
            </a:r>
          </a:p>
          <a:p>
            <a:r>
              <a:rPr lang="ru-RU" dirty="0" smtClean="0"/>
              <a:t>Для измерения температуры используются физические приборы – </a:t>
            </a:r>
            <a:r>
              <a:rPr lang="ru-RU" b="1" dirty="0" smtClean="0">
                <a:solidFill>
                  <a:srgbClr val="FF0000"/>
                </a:solidFill>
              </a:rPr>
              <a:t>термометры</a:t>
            </a:r>
          </a:p>
          <a:p>
            <a:r>
              <a:rPr lang="ru-RU" dirty="0" smtClean="0"/>
              <a:t>В системе СИ принято единицу измерения температуры </a:t>
            </a:r>
            <a:r>
              <a:rPr lang="ru-RU" b="1" dirty="0" smtClean="0">
                <a:solidFill>
                  <a:srgbClr val="FF0000"/>
                </a:solidFill>
              </a:rPr>
              <a:t>по шкале Кельвина </a:t>
            </a:r>
            <a:r>
              <a:rPr lang="ru-RU" dirty="0" smtClean="0"/>
              <a:t>называть кельвином и обозначать буквой K.</a:t>
            </a:r>
          </a:p>
          <a:p>
            <a:pPr algn="ctr"/>
            <a:r>
              <a:rPr lang="en-US" b="1" i="1" dirty="0" smtClean="0">
                <a:solidFill>
                  <a:srgbClr val="FF0000"/>
                </a:solidFill>
              </a:rPr>
              <a:t>T</a:t>
            </a:r>
            <a:r>
              <a:rPr lang="ru-RU" b="1" i="1" baseline="-25000" dirty="0" smtClean="0">
                <a:solidFill>
                  <a:srgbClr val="FF0000"/>
                </a:solidFill>
              </a:rPr>
              <a:t>К</a:t>
            </a:r>
            <a:r>
              <a:rPr lang="ru-RU" b="1" i="1" dirty="0" smtClean="0">
                <a:solidFill>
                  <a:srgbClr val="FF0000"/>
                </a:solidFill>
              </a:rPr>
              <a:t> = </a:t>
            </a:r>
            <a:r>
              <a:rPr lang="en-US" b="1" i="1" dirty="0" smtClean="0">
                <a:solidFill>
                  <a:srgbClr val="FF0000"/>
                </a:solidFill>
              </a:rPr>
              <a:t>T</a:t>
            </a:r>
            <a:r>
              <a:rPr lang="ru-RU" b="1" i="1" baseline="-25000" dirty="0" smtClean="0">
                <a:solidFill>
                  <a:srgbClr val="FF0000"/>
                </a:solidFill>
              </a:rPr>
              <a:t>С</a:t>
            </a:r>
            <a:r>
              <a:rPr lang="ru-RU" b="1" i="1" dirty="0" smtClean="0">
                <a:solidFill>
                  <a:srgbClr val="FF0000"/>
                </a:solidFill>
              </a:rPr>
              <a:t> + 273,15</a:t>
            </a:r>
          </a:p>
          <a:p>
            <a:r>
              <a:rPr lang="ru-RU" dirty="0" smtClean="0"/>
              <a:t>Температурная шкала Кельвина называется </a:t>
            </a:r>
            <a:r>
              <a:rPr lang="ru-RU" b="1" dirty="0" smtClean="0">
                <a:solidFill>
                  <a:srgbClr val="FF0000"/>
                </a:solidFill>
              </a:rPr>
              <a:t>абсолютной шкалой температур</a:t>
            </a:r>
            <a:r>
              <a:rPr lang="ru-RU" dirty="0" smtClean="0"/>
              <a:t>.</a:t>
            </a:r>
          </a:p>
          <a:p>
            <a:r>
              <a:rPr lang="ru-RU" dirty="0" smtClean="0"/>
              <a:t>Кроме </a:t>
            </a:r>
            <a:r>
              <a:rPr lang="ru-RU" b="1" dirty="0" smtClean="0">
                <a:solidFill>
                  <a:srgbClr val="FF0000"/>
                </a:solidFill>
              </a:rPr>
              <a:t>точки нулевого давления </a:t>
            </a:r>
            <a:r>
              <a:rPr lang="ru-RU" dirty="0" smtClean="0"/>
              <a:t>газа, которая называется </a:t>
            </a:r>
            <a:r>
              <a:rPr lang="ru-RU" b="1" dirty="0" smtClean="0">
                <a:solidFill>
                  <a:srgbClr val="FF0000"/>
                </a:solidFill>
              </a:rPr>
              <a:t>абсолютным нулем температуры</a:t>
            </a:r>
            <a:r>
              <a:rPr lang="ru-RU" dirty="0" smtClean="0"/>
              <a:t>, достаточно принять еще одну фиксированную </a:t>
            </a:r>
            <a:r>
              <a:rPr lang="ru-RU" b="1" i="1" dirty="0" smtClean="0"/>
              <a:t>опорную точку - </a:t>
            </a:r>
            <a:r>
              <a:rPr lang="ru-RU" b="1" dirty="0" smtClean="0">
                <a:solidFill>
                  <a:srgbClr val="FF0000"/>
                </a:solidFill>
              </a:rPr>
              <a:t>температура тройной точки воды (0,01° С)</a:t>
            </a:r>
            <a:r>
              <a:rPr lang="ru-RU" dirty="0" smtClean="0"/>
              <a:t>, в которой </a:t>
            </a:r>
            <a:r>
              <a:rPr lang="ru-RU" b="1" i="1" dirty="0" smtClean="0"/>
              <a:t>в тепловом равновесии находятся все три фазы – лед, вода и пар - </a:t>
            </a:r>
            <a:r>
              <a:rPr lang="ru-RU" b="1" dirty="0" smtClean="0">
                <a:solidFill>
                  <a:srgbClr val="FF0000"/>
                </a:solidFill>
              </a:rPr>
              <a:t>273,16 К.</a:t>
            </a:r>
          </a:p>
          <a:p>
            <a:endParaRPr lang="ru-RU" dirty="0" smtClean="0"/>
          </a:p>
        </p:txBody>
      </p:sp>
    </p:spTree>
    <p:extLst>
      <p:ext uri="{BB962C8B-B14F-4D97-AF65-F5344CB8AC3E}">
        <p14:creationId xmlns="" xmlns:p14="http://schemas.microsoft.com/office/powerpoint/2010/main" val="203554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9. Основное уравнение МКТ"/>
          <p:cNvPicPr>
            <a:picLocks noChangeAspect="1" noChangeArrowheads="1"/>
          </p:cNvPicPr>
          <p:nvPr/>
        </p:nvPicPr>
        <p:blipFill>
          <a:blip r:embed="rId2" cstate="print"/>
          <a:srcRect/>
          <a:stretch>
            <a:fillRect/>
          </a:stretch>
        </p:blipFill>
        <p:spPr bwMode="auto">
          <a:xfrm>
            <a:off x="0" y="332656"/>
            <a:ext cx="9001156" cy="6286544"/>
          </a:xfrm>
          <a:prstGeom prst="rect">
            <a:avLst/>
          </a:prstGeom>
          <a:noFill/>
        </p:spPr>
      </p:pic>
    </p:spTree>
    <p:extLst>
      <p:ext uri="{BB962C8B-B14F-4D97-AF65-F5344CB8AC3E}">
        <p14:creationId xmlns="" xmlns:p14="http://schemas.microsoft.com/office/powerpoint/2010/main" val="305376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9172" y="332656"/>
            <a:ext cx="5323188" cy="500066"/>
          </a:xfrm>
        </p:spPr>
        <p:txBody>
          <a:bodyPr>
            <a:noAutofit/>
          </a:bodyPr>
          <a:lstStyle/>
          <a:p>
            <a:r>
              <a:rPr lang="ru-RU" sz="2000" dirty="0" smtClean="0"/>
              <a:t>Основные положения МКТ</a:t>
            </a:r>
            <a:endParaRPr lang="ru-RU" sz="2000" dirty="0"/>
          </a:p>
        </p:txBody>
      </p:sp>
      <p:sp>
        <p:nvSpPr>
          <p:cNvPr id="3" name="Текст 2"/>
          <p:cNvSpPr>
            <a:spLocks noGrp="1"/>
          </p:cNvSpPr>
          <p:nvPr>
            <p:ph type="body" idx="2"/>
          </p:nvPr>
        </p:nvSpPr>
        <p:spPr>
          <a:xfrm>
            <a:off x="214282" y="714356"/>
            <a:ext cx="8680774" cy="1460004"/>
          </a:xfrm>
        </p:spPr>
        <p:txBody>
          <a:bodyPr>
            <a:noAutofit/>
          </a:bodyPr>
          <a:lstStyle/>
          <a:p>
            <a:r>
              <a:rPr lang="ru-RU" sz="2400" b="1" dirty="0" smtClean="0">
                <a:solidFill>
                  <a:srgbClr val="FF0000"/>
                </a:solidFill>
              </a:rPr>
              <a:t>Молекулярно-кинетической теорией </a:t>
            </a:r>
            <a:r>
              <a:rPr lang="ru-RU" sz="2400" dirty="0" smtClean="0"/>
              <a:t>называют учение о строении и свойствах вещества на основе представления о существовании атомов и молекул как наименьших частиц химического вещества.</a:t>
            </a:r>
          </a:p>
          <a:p>
            <a:pPr algn="l"/>
            <a:r>
              <a:rPr lang="ru-RU" sz="1800" dirty="0" smtClean="0"/>
              <a:t>В основе молекулярно-кинетической теории лежат </a:t>
            </a:r>
          </a:p>
          <a:p>
            <a:pPr algn="l"/>
            <a:r>
              <a:rPr lang="ru-RU" sz="2400" b="1" dirty="0" smtClean="0">
                <a:solidFill>
                  <a:srgbClr val="FF0000"/>
                </a:solidFill>
              </a:rPr>
              <a:t>три основных положения</a:t>
            </a:r>
            <a:r>
              <a:rPr lang="ru-RU" sz="2400" dirty="0" smtClean="0"/>
              <a:t>:</a:t>
            </a:r>
          </a:p>
          <a:p>
            <a:endParaRPr lang="ru-RU" sz="2400" dirty="0" smtClean="0"/>
          </a:p>
          <a:p>
            <a:endParaRPr lang="ru-RU" sz="2400" dirty="0"/>
          </a:p>
        </p:txBody>
      </p:sp>
      <p:sp>
        <p:nvSpPr>
          <p:cNvPr id="4" name="Содержимое 3"/>
          <p:cNvSpPr>
            <a:spLocks noGrp="1"/>
          </p:cNvSpPr>
          <p:nvPr>
            <p:ph sz="half" idx="1"/>
          </p:nvPr>
        </p:nvSpPr>
        <p:spPr>
          <a:xfrm>
            <a:off x="228600" y="3500438"/>
            <a:ext cx="8666456" cy="3214710"/>
          </a:xfrm>
        </p:spPr>
        <p:txBody>
          <a:bodyPr>
            <a:normAutofit fontScale="70000" lnSpcReduction="20000"/>
          </a:bodyPr>
          <a:lstStyle/>
          <a:p>
            <a:pPr marL="514858" indent="-514350">
              <a:buFont typeface="+mj-lt"/>
              <a:buAutoNum type="arabicPeriod"/>
            </a:pPr>
            <a:r>
              <a:rPr lang="ru-RU" b="1" dirty="0" smtClean="0"/>
              <a:t>Все вещества </a:t>
            </a:r>
            <a:r>
              <a:rPr lang="ru-RU" dirty="0" smtClean="0"/>
              <a:t>– жидкие, твердые и газообразные </a:t>
            </a:r>
            <a:r>
              <a:rPr lang="ru-RU" b="1" dirty="0" smtClean="0"/>
              <a:t>– образованы из мельчайших частиц</a:t>
            </a:r>
            <a:r>
              <a:rPr lang="ru-RU" dirty="0" smtClean="0"/>
              <a:t> – молекул, которые сами состоят из атомов («элементарных молекул»). </a:t>
            </a:r>
          </a:p>
          <a:p>
            <a:pPr marL="514858" indent="-514350">
              <a:buFont typeface="+mj-lt"/>
              <a:buAutoNum type="arabicPeriod"/>
            </a:pPr>
            <a:r>
              <a:rPr lang="ru-RU" dirty="0" smtClean="0"/>
              <a:t>Атомы и молекулы </a:t>
            </a:r>
            <a:r>
              <a:rPr lang="ru-RU" b="1" dirty="0" smtClean="0"/>
              <a:t>находятся в непрерывном хаотическом движении</a:t>
            </a:r>
            <a:r>
              <a:rPr lang="ru-RU" dirty="0" smtClean="0"/>
              <a:t>.</a:t>
            </a:r>
          </a:p>
          <a:p>
            <a:pPr marL="514858" indent="-514350">
              <a:buFont typeface="+mj-lt"/>
              <a:buAutoNum type="arabicPeriod"/>
            </a:pPr>
            <a:r>
              <a:rPr lang="ru-RU" b="1" dirty="0" smtClean="0"/>
              <a:t>Частицы взаимодействуют друг с другом </a:t>
            </a:r>
            <a:r>
              <a:rPr lang="ru-RU" dirty="0" smtClean="0"/>
              <a:t>силами, имеющими электрическую природу. Гравитационное взаимодействие между частицами пренебрежимо мало.</a:t>
            </a:r>
          </a:p>
        </p:txBody>
      </p:sp>
      <p:pic>
        <p:nvPicPr>
          <p:cNvPr id="50178" name="Picture 2" descr="Атомы, молекулы, ионы - частицы вещества."/>
          <p:cNvPicPr>
            <a:picLocks noChangeAspect="1" noChangeArrowheads="1"/>
          </p:cNvPicPr>
          <p:nvPr/>
        </p:nvPicPr>
        <p:blipFill>
          <a:blip r:embed="rId2" cstate="print"/>
          <a:srcRect/>
          <a:stretch>
            <a:fillRect/>
          </a:stretch>
        </p:blipFill>
        <p:spPr bwMode="auto">
          <a:xfrm>
            <a:off x="7643834" y="571480"/>
            <a:ext cx="4572000" cy="6828817"/>
          </a:xfrm>
          <a:prstGeom prst="rect">
            <a:avLst/>
          </a:prstGeom>
          <a:noFill/>
        </p:spPr>
      </p:pic>
    </p:spTree>
    <p:extLst>
      <p:ext uri="{BB962C8B-B14F-4D97-AF65-F5344CB8AC3E}">
        <p14:creationId xmlns="" xmlns:p14="http://schemas.microsoft.com/office/powerpoint/2010/main" val="63813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0178"/>
                                        </p:tgtEl>
                                        <p:attrNameLst>
                                          <p:attrName>style.visibility</p:attrName>
                                        </p:attrNameLst>
                                      </p:cBhvr>
                                      <p:to>
                                        <p:strVal val="visible"/>
                                      </p:to>
                                    </p:set>
                                    <p:animEffect transition="in" filter="blinds(horizontal)">
                                      <p:cBhvr>
                                        <p:cTn id="22" dur="500"/>
                                        <p:tgtEl>
                                          <p:spTgt spid="5017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50178"/>
                                        </p:tgtEl>
                                        <p:attrNameLst>
                                          <p:attrName>ppt_x</p:attrName>
                                        </p:attrNameLst>
                                      </p:cBhvr>
                                      <p:tavLst>
                                        <p:tav tm="0">
                                          <p:val>
                                            <p:strVal val="ppt_x"/>
                                          </p:val>
                                        </p:tav>
                                        <p:tav tm="100000">
                                          <p:val>
                                            <p:strVal val="ppt_x"/>
                                          </p:val>
                                        </p:tav>
                                      </p:tavLst>
                                    </p:anim>
                                    <p:anim calcmode="lin" valueType="num">
                                      <p:cBhvr additive="base">
                                        <p:cTn id="27" dur="500"/>
                                        <p:tgtEl>
                                          <p:spTgt spid="50178"/>
                                        </p:tgtEl>
                                        <p:attrNameLst>
                                          <p:attrName>ppt_y</p:attrName>
                                        </p:attrNameLst>
                                      </p:cBhvr>
                                      <p:tavLst>
                                        <p:tav tm="0">
                                          <p:val>
                                            <p:strVal val="ppt_y"/>
                                          </p:val>
                                        </p:tav>
                                        <p:tav tm="100000">
                                          <p:val>
                                            <p:strVal val="1+ppt_h/2"/>
                                          </p:val>
                                        </p:tav>
                                      </p:tavLst>
                                    </p:anim>
                                    <p:set>
                                      <p:cBhvr>
                                        <p:cTn id="28" dur="1" fill="hold">
                                          <p:stCondLst>
                                            <p:cond delay="499"/>
                                          </p:stCondLst>
                                        </p:cTn>
                                        <p:tgtEl>
                                          <p:spTgt spid="501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Абсолютный нуль</a:t>
            </a:r>
            <a:endParaRPr lang="ru-RU" dirty="0"/>
          </a:p>
        </p:txBody>
      </p:sp>
      <mc:AlternateContent xmlns:mc="http://schemas.openxmlformats.org/markup-compatibility/2006">
        <mc:Choice xmlns="" xmlns:a14="http://schemas.microsoft.com/office/drawing/2010/main" Requires="a14">
          <p:sp>
            <p:nvSpPr>
              <p:cNvPr id="3" name="TextBox 2"/>
              <p:cNvSpPr txBox="1"/>
              <p:nvPr/>
            </p:nvSpPr>
            <p:spPr>
              <a:xfrm>
                <a:off x="395536" y="1460583"/>
                <a:ext cx="3775329" cy="523220"/>
              </a:xfrm>
              <a:prstGeom prst="rect">
                <a:avLst/>
              </a:prstGeom>
              <a:noFill/>
            </p:spPr>
            <p:txBody>
              <a:bodyPr wrap="none" rtlCol="0">
                <a:spAutoFit/>
              </a:bodyPr>
              <a:lstStyle/>
              <a:p>
                <a:r>
                  <a:rPr lang="en-US" sz="2800" b="1" dirty="0" smtClean="0"/>
                  <a:t>t = - 273</a:t>
                </a:r>
                <a14:m>
                  <m:oMath xmlns:m="http://schemas.openxmlformats.org/officeDocument/2006/math">
                    <m:r>
                      <a:rPr lang="en-US" sz="2800" b="1" i="1" smtClean="0">
                        <a:latin typeface="Cambria Math"/>
                        <a:ea typeface="Cambria Math"/>
                      </a:rPr>
                      <m:t>℃  =  </m:t>
                    </m:r>
                    <m:r>
                      <a:rPr lang="en-US" sz="2800" b="1" i="1" smtClean="0">
                        <a:latin typeface="Cambria Math"/>
                        <a:ea typeface="Cambria Math"/>
                      </a:rPr>
                      <m:t>𝑻</m:t>
                    </m:r>
                    <m:r>
                      <a:rPr lang="en-US" sz="2800" b="1" i="1" smtClean="0">
                        <a:latin typeface="Cambria Math"/>
                        <a:ea typeface="Cambria Math"/>
                      </a:rPr>
                      <m:t>=</m:t>
                    </m:r>
                    <m:r>
                      <a:rPr lang="en-US" sz="2800" b="1" i="1" smtClean="0">
                        <a:latin typeface="Cambria Math"/>
                        <a:ea typeface="Cambria Math"/>
                      </a:rPr>
                      <m:t>𝟎</m:t>
                    </m:r>
                    <m:r>
                      <a:rPr lang="en-US" sz="2800" b="1" i="1" smtClean="0">
                        <a:latin typeface="Cambria Math"/>
                        <a:ea typeface="Cambria Math"/>
                      </a:rPr>
                      <m:t>°К</m:t>
                    </m:r>
                  </m:oMath>
                </a14:m>
                <a:endParaRPr lang="ru-RU" sz="2800" b="1" dirty="0"/>
              </a:p>
            </p:txBody>
          </p:sp>
        </mc:Choice>
        <mc:Fallback>
          <p:sp>
            <p:nvSpPr>
              <p:cNvPr id="3" name="TextBox 2"/>
              <p:cNvSpPr txBox="1">
                <a:spLocks noRot="1" noChangeAspect="1" noMove="1" noResize="1" noEditPoints="1" noAdjustHandles="1" noChangeArrowheads="1" noChangeShapeType="1" noTextEdit="1"/>
              </p:cNvSpPr>
              <p:nvPr/>
            </p:nvSpPr>
            <p:spPr>
              <a:xfrm>
                <a:off x="395536" y="1460583"/>
                <a:ext cx="3775329" cy="523220"/>
              </a:xfrm>
              <a:prstGeom prst="rect">
                <a:avLst/>
              </a:prstGeom>
              <a:blipFill rotWithShape="1">
                <a:blip r:embed="rId2" cstate="print"/>
                <a:stretch>
                  <a:fillRect l="-3393" t="-11765" b="-32941"/>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4" name="TextBox 3"/>
              <p:cNvSpPr txBox="1"/>
              <p:nvPr/>
            </p:nvSpPr>
            <p:spPr>
              <a:xfrm>
                <a:off x="5149877" y="1460583"/>
                <a:ext cx="2265364" cy="584775"/>
              </a:xfrm>
              <a:prstGeom prst="rect">
                <a:avLst/>
              </a:prstGeom>
              <a:noFill/>
            </p:spPr>
            <p:txBody>
              <a:bodyPr wrap="none" rtlCol="0">
                <a:spAutoFit/>
              </a:bodyPr>
              <a:lstStyle/>
              <a:p>
                <a:r>
                  <a:rPr lang="en-US" sz="3200" b="1" dirty="0" smtClean="0"/>
                  <a:t>T = t+273</a:t>
                </a:r>
                <a:r>
                  <a:rPr lang="en-US" sz="3200" b="1" dirty="0">
                    <a:ea typeface="Cambria Math"/>
                  </a:rPr>
                  <a:t/>
                </a:r>
                <a14:m>
                  <m:oMath xmlns:m="http://schemas.openxmlformats.org/officeDocument/2006/math">
                    <m:r>
                      <a:rPr lang="en-US" sz="3200" b="1" i="1">
                        <a:latin typeface="Cambria Math"/>
                        <a:ea typeface="Cambria Math"/>
                      </a:rPr>
                      <m:t>°</m:t>
                    </m:r>
                    <m:r>
                      <a:rPr lang="ru-RU" sz="3200" b="1" i="1">
                        <a:latin typeface="Cambria Math"/>
                        <a:ea typeface="Cambria Math"/>
                      </a:rPr>
                      <m:t>К</m:t>
                    </m:r>
                  </m:oMath>
                </a14:m>
                <a:endParaRPr lang="ru-RU" sz="3200" b="1" dirty="0"/>
              </a:p>
            </p:txBody>
          </p:sp>
        </mc:Choice>
        <mc:Fallback>
          <p:sp>
            <p:nvSpPr>
              <p:cNvPr id="4" name="TextBox 3"/>
              <p:cNvSpPr txBox="1">
                <a:spLocks noRot="1" noChangeAspect="1" noMove="1" noResize="1" noEditPoints="1" noAdjustHandles="1" noChangeArrowheads="1" noChangeShapeType="1" noTextEdit="1"/>
              </p:cNvSpPr>
              <p:nvPr/>
            </p:nvSpPr>
            <p:spPr>
              <a:xfrm>
                <a:off x="5149877" y="1460583"/>
                <a:ext cx="2265364" cy="584775"/>
              </a:xfrm>
              <a:prstGeom prst="rect">
                <a:avLst/>
              </a:prstGeom>
              <a:blipFill rotWithShape="1">
                <a:blip r:embed="rId3" cstate="print"/>
                <a:stretch>
                  <a:fillRect l="-7008" t="-13542" r="-4852" b="-33333"/>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5" name="TextBox 4"/>
              <p:cNvSpPr txBox="1"/>
              <p:nvPr/>
            </p:nvSpPr>
            <p:spPr>
              <a:xfrm>
                <a:off x="5185143" y="2045358"/>
                <a:ext cx="2230098" cy="584775"/>
              </a:xfrm>
              <a:prstGeom prst="rect">
                <a:avLst/>
              </a:prstGeom>
              <a:noFill/>
            </p:spPr>
            <p:txBody>
              <a:bodyPr wrap="none" rtlCol="0">
                <a:spAutoFit/>
              </a:bodyPr>
              <a:lstStyle/>
              <a:p>
                <a:r>
                  <a:rPr lang="en-US" sz="3200" b="1" dirty="0"/>
                  <a:t>t</a:t>
                </a:r>
                <a:r>
                  <a:rPr lang="en-US" sz="3200" b="1" dirty="0" smtClean="0"/>
                  <a:t> = T - 273</a:t>
                </a:r>
                <a14:m>
                  <m:oMath xmlns:m="http://schemas.openxmlformats.org/officeDocument/2006/math">
                    <m:r>
                      <a:rPr lang="en-US" sz="3200" b="1" i="1" smtClean="0">
                        <a:latin typeface="Cambria Math"/>
                        <a:ea typeface="Cambria Math"/>
                      </a:rPr>
                      <m:t>℃</m:t>
                    </m:r>
                  </m:oMath>
                </a14:m>
                <a:endParaRPr lang="ru-RU" sz="3200" b="1" dirty="0"/>
              </a:p>
            </p:txBody>
          </p:sp>
        </mc:Choice>
        <mc:Fallback>
          <p:sp>
            <p:nvSpPr>
              <p:cNvPr id="5" name="TextBox 4"/>
              <p:cNvSpPr txBox="1">
                <a:spLocks noRot="1" noChangeAspect="1" noMove="1" noResize="1" noEditPoints="1" noAdjustHandles="1" noChangeArrowheads="1" noChangeShapeType="1" noTextEdit="1"/>
              </p:cNvSpPr>
              <p:nvPr/>
            </p:nvSpPr>
            <p:spPr>
              <a:xfrm>
                <a:off x="5185143" y="2045358"/>
                <a:ext cx="2230098" cy="584775"/>
              </a:xfrm>
              <a:prstGeom prst="rect">
                <a:avLst/>
              </a:prstGeom>
              <a:blipFill rotWithShape="1">
                <a:blip r:embed="rId4" cstate="print"/>
                <a:stretch>
                  <a:fillRect l="-7123" t="-13684" r="-4384" b="-34737"/>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6" name="TextBox 5"/>
              <p:cNvSpPr txBox="1"/>
              <p:nvPr/>
            </p:nvSpPr>
            <p:spPr>
              <a:xfrm>
                <a:off x="260054" y="2852936"/>
                <a:ext cx="5973815" cy="523220"/>
              </a:xfrm>
              <a:prstGeom prst="rect">
                <a:avLst/>
              </a:prstGeom>
              <a:noFill/>
            </p:spPr>
            <p:txBody>
              <a:bodyPr wrap="none" rtlCol="0">
                <a:spAutoFit/>
              </a:bodyPr>
              <a:lstStyle/>
              <a:p>
                <a:r>
                  <a:rPr lang="en-US" sz="2800" b="1" dirty="0" smtClean="0"/>
                  <a:t>p = n</a:t>
                </a:r>
                <a14:m>
                  <m:oMath xmlns:m="http://schemas.openxmlformats.org/officeDocument/2006/math">
                    <m:r>
                      <a:rPr lang="en-US" sz="2800" b="1" i="1" smtClean="0">
                        <a:latin typeface="Cambria Math"/>
                      </a:rPr>
                      <m:t>𝒌𝑻</m:t>
                    </m:r>
                    <m:r>
                      <a:rPr lang="en-US" sz="2800" b="1" i="1" smtClean="0">
                        <a:latin typeface="Cambria Math"/>
                      </a:rPr>
                      <m:t> </m:t>
                    </m:r>
                    <m:r>
                      <a:rPr lang="en-US" sz="2800" b="0" i="1" smtClean="0">
                        <a:latin typeface="Cambria Math"/>
                      </a:rPr>
                      <m:t>−</m:t>
                    </m:r>
                    <m:r>
                      <a:rPr lang="ru-RU" sz="2800" b="0" i="1" smtClean="0">
                        <a:latin typeface="Cambria Math"/>
                      </a:rPr>
                      <m:t>основное уравнение МКТ</m:t>
                    </m:r>
                  </m:oMath>
                </a14:m>
                <a:endParaRPr lang="ru-RU" sz="2800" dirty="0"/>
              </a:p>
            </p:txBody>
          </p:sp>
        </mc:Choice>
        <mc:Fallback>
          <p:sp>
            <p:nvSpPr>
              <p:cNvPr id="6" name="TextBox 5"/>
              <p:cNvSpPr txBox="1">
                <a:spLocks noRot="1" noChangeAspect="1" noMove="1" noResize="1" noEditPoints="1" noAdjustHandles="1" noChangeArrowheads="1" noChangeShapeType="1" noTextEdit="1"/>
              </p:cNvSpPr>
              <p:nvPr/>
            </p:nvSpPr>
            <p:spPr>
              <a:xfrm>
                <a:off x="260054" y="2852936"/>
                <a:ext cx="5973815" cy="523220"/>
              </a:xfrm>
              <a:prstGeom prst="rect">
                <a:avLst/>
              </a:prstGeom>
              <a:blipFill rotWithShape="1">
                <a:blip r:embed="rId5" cstate="print"/>
                <a:stretch>
                  <a:fillRect l="-2143" t="-11628" b="-31395"/>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7" name="TextBox 6"/>
              <p:cNvSpPr txBox="1"/>
              <p:nvPr/>
            </p:nvSpPr>
            <p:spPr>
              <a:xfrm>
                <a:off x="539552" y="4221088"/>
                <a:ext cx="8872109" cy="1143518"/>
              </a:xfrm>
              <a:prstGeom prst="rect">
                <a:avLst/>
              </a:prstGeom>
              <a:noFill/>
            </p:spPr>
            <p:txBody>
              <a:bodyPr wrap="none" rtlCol="0">
                <a:spAutoFit/>
              </a:bodyPr>
              <a:lstStyle/>
              <a:p>
                <a:r>
                  <a:rPr lang="ru-RU" sz="2800" b="1" dirty="0" smtClean="0"/>
                  <a:t>Е =</a:t>
                </a:r>
                <a14:m>
                  <m:oMath xmlns:m="http://schemas.openxmlformats.org/officeDocument/2006/math">
                    <m:f>
                      <m:fPr>
                        <m:ctrlPr>
                          <a:rPr lang="ru-RU" sz="2800" b="1" i="1" smtClean="0">
                            <a:latin typeface="Cambria Math"/>
                          </a:rPr>
                        </m:ctrlPr>
                      </m:fPr>
                      <m:num>
                        <m:r>
                          <a:rPr lang="ru-RU" sz="2800" b="1" i="1" smtClean="0">
                            <a:latin typeface="Cambria Math"/>
                          </a:rPr>
                          <m:t>𝟑</m:t>
                        </m:r>
                      </m:num>
                      <m:den>
                        <m:r>
                          <a:rPr lang="ru-RU" sz="2800" b="1" i="1" smtClean="0">
                            <a:latin typeface="Cambria Math"/>
                          </a:rPr>
                          <m:t>𝟐</m:t>
                        </m:r>
                      </m:den>
                    </m:f>
                    <m:r>
                      <a:rPr lang="en-US" sz="2800" b="1" i="1" smtClean="0">
                        <a:latin typeface="Cambria Math"/>
                      </a:rPr>
                      <m:t>𝒌𝑻</m:t>
                    </m:r>
                    <m:r>
                      <a:rPr lang="en-US" sz="2800" b="1" i="1" smtClean="0">
                        <a:latin typeface="Cambria Math"/>
                      </a:rPr>
                      <m:t> </m:t>
                    </m:r>
                    <m:r>
                      <a:rPr lang="en-US" sz="2800" b="0" i="1" smtClean="0">
                        <a:latin typeface="Cambria Math"/>
                      </a:rPr>
                      <m:t>−</m:t>
                    </m:r>
                    <m:r>
                      <a:rPr lang="ru-RU" sz="2800" b="0" i="1" smtClean="0">
                        <a:latin typeface="Cambria Math"/>
                      </a:rPr>
                      <m:t>температура −мера средней</m:t>
                    </m:r>
                  </m:oMath>
                </a14:m>
                <a:endParaRPr lang="ru-RU" sz="2800" b="0" i="1" dirty="0" smtClean="0">
                  <a:latin typeface="Cambria Math"/>
                </a:endParaRPr>
              </a:p>
              <a:p>
                <a:pPr/>
                <a14:m>
                  <m:oMathPara xmlns:m="http://schemas.openxmlformats.org/officeDocument/2006/math">
                    <m:oMathParaPr>
                      <m:jc m:val="centerGroup"/>
                    </m:oMathParaPr>
                    <m:oMath xmlns:m="http://schemas.openxmlformats.org/officeDocument/2006/math">
                      <m:r>
                        <a:rPr lang="ru-RU" sz="2800" b="0" i="1" smtClean="0">
                          <a:latin typeface="Cambria Math"/>
                        </a:rPr>
                        <m:t> кинетической  энергии молекул</m:t>
                      </m:r>
                    </m:oMath>
                  </m:oMathPara>
                </a14:m>
                <a:endParaRPr lang="ru-RU" sz="2800" dirty="0"/>
              </a:p>
            </p:txBody>
          </p:sp>
        </mc:Choice>
        <mc:Fallback>
          <p:sp>
            <p:nvSpPr>
              <p:cNvPr id="7" name="TextBox 6"/>
              <p:cNvSpPr txBox="1">
                <a:spLocks noRot="1" noChangeAspect="1" noMove="1" noResize="1" noEditPoints="1" noAdjustHandles="1" noChangeArrowheads="1" noChangeShapeType="1" noTextEdit="1"/>
              </p:cNvSpPr>
              <p:nvPr/>
            </p:nvSpPr>
            <p:spPr>
              <a:xfrm>
                <a:off x="539552" y="4221088"/>
                <a:ext cx="8872109" cy="1143518"/>
              </a:xfrm>
              <a:prstGeom prst="rect">
                <a:avLst/>
              </a:prstGeom>
              <a:blipFill rotWithShape="1">
                <a:blip r:embed="rId6" cstate="print"/>
                <a:stretch>
                  <a:fillRect l="-1443"/>
                </a:stretch>
              </a:blipFill>
            </p:spPr>
            <p:txBody>
              <a:bodyPr/>
              <a:lstStyle/>
              <a:p>
                <a:r>
                  <a:rPr lang="ru-RU">
                    <a:noFill/>
                  </a:rPr>
                  <a:t> </a:t>
                </a:r>
              </a:p>
            </p:txBody>
          </p:sp>
        </mc:Fallback>
      </mc:AlternateContent>
    </p:spTree>
    <p:extLst>
      <p:ext uri="{BB962C8B-B14F-4D97-AF65-F5344CB8AC3E}">
        <p14:creationId xmlns="" xmlns:p14="http://schemas.microsoft.com/office/powerpoint/2010/main" val="2643504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Заголовок 1"/>
              <p:cNvSpPr>
                <a:spLocks noGrp="1"/>
              </p:cNvSpPr>
              <p:nvPr>
                <p:ph type="title"/>
              </p:nvPr>
            </p:nvSpPr>
            <p:spPr/>
            <p:txBody>
              <a:bodyPr/>
              <a:lstStyle/>
              <a:p>
                <a:pPr/>
                <a:r>
                  <a:rPr lang="en-US" sz="2800" dirty="0" smtClean="0"/>
                  <a:t>E =</a:t>
                </a:r>
                <a14:m>
                  <m:oMath xmlns:m="http://schemas.openxmlformats.org/officeDocument/2006/math">
                    <m:r>
                      <a:rPr lang="en-US" sz="2400" b="0" i="0" smtClean="0">
                        <a:latin typeface="Cambria Math"/>
                      </a:rPr>
                      <m:t>  </m:t>
                    </m:r>
                    <m:f>
                      <m:fPr>
                        <m:ctrlPr>
                          <a:rPr lang="en-US" sz="2400" b="1" i="1" smtClean="0">
                            <a:latin typeface="Cambria Math"/>
                          </a:rPr>
                        </m:ctrlPr>
                      </m:fPr>
                      <m:num>
                        <m:r>
                          <a:rPr lang="en-US" sz="2400" b="1" i="1" smtClean="0">
                            <a:latin typeface="Cambria Math"/>
                          </a:rPr>
                          <m:t>𝟑</m:t>
                        </m:r>
                      </m:num>
                      <m:den>
                        <m:r>
                          <a:rPr lang="en-US" sz="2400" b="1" i="1" smtClean="0">
                            <a:latin typeface="Cambria Math"/>
                          </a:rPr>
                          <m:t>𝟐</m:t>
                        </m:r>
                      </m:den>
                    </m:f>
                    <m:r>
                      <a:rPr lang="en-US" sz="2400" b="1" i="1" smtClean="0">
                        <a:latin typeface="Cambria Math"/>
                      </a:rPr>
                      <m:t> </m:t>
                    </m:r>
                    <m:r>
                      <a:rPr lang="en-US" sz="2400" b="1" i="1" smtClean="0">
                        <a:latin typeface="Cambria Math"/>
                      </a:rPr>
                      <m:t>𝒌𝑻</m:t>
                    </m:r>
                    <m:r>
                      <a:rPr lang="en-US" sz="2400" b="1" i="1" smtClean="0">
                        <a:latin typeface="Cambria Math"/>
                      </a:rPr>
                      <m:t>     </m:t>
                    </m:r>
                  </m:oMath>
                </a14:m>
                <a:r>
                  <a:rPr lang="en-US" sz="2400" b="1" dirty="0" smtClean="0"/>
                  <a:t>                                                  E = </a:t>
                </a:r>
                <a14:m>
                  <m:oMath xmlns:m="http://schemas.openxmlformats.org/officeDocument/2006/math">
                    <m:f>
                      <m:fPr>
                        <m:ctrlPr>
                          <a:rPr lang="en-US" sz="2400" b="1" i="1" smtClean="0">
                            <a:latin typeface="Cambria Math"/>
                          </a:rPr>
                        </m:ctrlPr>
                      </m:fPr>
                      <m:num>
                        <m:sSub>
                          <m:sSubPr>
                            <m:ctrlPr>
                              <a:rPr lang="en-US" sz="2400" b="1" i="1" smtClean="0">
                                <a:latin typeface="Cambria Math"/>
                              </a:rPr>
                            </m:ctrlPr>
                          </m:sSubPr>
                          <m:e>
                            <m:r>
                              <a:rPr lang="en-US" sz="2400" b="1" i="1" smtClean="0">
                                <a:latin typeface="Cambria Math"/>
                              </a:rPr>
                              <m:t>𝒎</m:t>
                            </m:r>
                          </m:e>
                          <m:sub>
                            <m:r>
                              <a:rPr lang="en-US" sz="2400" b="1" i="1" smtClean="0">
                                <a:latin typeface="Cambria Math"/>
                              </a:rPr>
                              <m:t>𝟎</m:t>
                            </m:r>
                          </m:sub>
                        </m:sSub>
                        <m:bar>
                          <m:barPr>
                            <m:pos m:val="top"/>
                            <m:ctrlPr>
                              <a:rPr lang="en-US" sz="2400" b="1" i="1" smtClean="0">
                                <a:latin typeface="Cambria Math"/>
                              </a:rPr>
                            </m:ctrlPr>
                          </m:barPr>
                          <m:e>
                            <m:sSup>
                              <m:sSupPr>
                                <m:ctrlPr>
                                  <a:rPr lang="en-US" sz="2400" b="1" i="1" smtClean="0">
                                    <a:latin typeface="Cambria Math"/>
                                  </a:rPr>
                                </m:ctrlPr>
                              </m:sSupPr>
                              <m:e>
                                <m:r>
                                  <a:rPr lang="en-US" sz="2400" b="1" i="1" smtClean="0">
                                    <a:latin typeface="Cambria Math"/>
                                    <a:ea typeface="Cambria Math"/>
                                  </a:rPr>
                                  <m:t>𝝑</m:t>
                                </m:r>
                              </m:e>
                              <m:sup>
                                <m:r>
                                  <a:rPr lang="en-US" sz="2400" b="1" i="1" smtClean="0">
                                    <a:latin typeface="Cambria Math"/>
                                  </a:rPr>
                                  <m:t>𝟐</m:t>
                                </m:r>
                              </m:sup>
                            </m:sSup>
                          </m:e>
                        </m:bar>
                      </m:num>
                      <m:den>
                        <m:r>
                          <a:rPr lang="en-US" sz="2400" b="1" i="1" smtClean="0">
                            <a:latin typeface="Cambria Math"/>
                          </a:rPr>
                          <m:t>𝟐</m:t>
                        </m:r>
                      </m:den>
                    </m:f>
                    <m:r>
                      <a:rPr lang="en-US" sz="2400" b="1" i="1" smtClean="0">
                        <a:latin typeface="Cambria Math"/>
                      </a:rPr>
                      <m:t>  </m:t>
                    </m:r>
                  </m:oMath>
                </a14:m>
                <a:r>
                  <a:rPr lang="en-US" sz="2400" b="1" i="1" dirty="0" smtClean="0">
                    <a:latin typeface="Cambria Math"/>
                  </a:rPr>
                  <a:t/>
                </a:r>
                <a:br>
                  <a:rPr lang="en-US" sz="2400" b="1" i="1" dirty="0" smtClean="0">
                    <a:latin typeface="Cambria Math"/>
                  </a:rPr>
                </a:br>
                <a:r>
                  <a:rPr lang="en-US" sz="2400" b="1" i="1" dirty="0" smtClean="0">
                    <a:latin typeface="Cambria Math"/>
                  </a:rPr>
                  <a:t/>
                </a:r>
                <a:br>
                  <a:rPr lang="en-US" sz="2400" b="1" i="1" dirty="0" smtClean="0">
                    <a:latin typeface="Cambria Math"/>
                  </a:rPr>
                </a:br>
                <a14:m>
                  <m:oMathPara xmlns:m="http://schemas.openxmlformats.org/officeDocument/2006/math">
                    <m:oMathParaPr>
                      <m:jc m:val="centerGroup"/>
                    </m:oMathParaPr>
                    <m:oMath xmlns:m="http://schemas.openxmlformats.org/officeDocument/2006/math">
                      <m:r>
                        <a:rPr lang="en-US" sz="2000" b="1" i="1" smtClean="0">
                          <a:latin typeface="Cambria Math"/>
                        </a:rPr>
                        <m:t>   </m:t>
                      </m:r>
                    </m:oMath>
                  </m:oMathPara>
                </a14:m>
                <a:r>
                  <a:rPr lang="en-US" sz="2000" b="1" i="1" dirty="0" smtClean="0">
                    <a:latin typeface="Cambria Math"/>
                  </a:rPr>
                  <a:t/>
                </a:r>
                <a:br>
                  <a:rPr lang="en-US" sz="2000" b="1" i="1" dirty="0" smtClean="0">
                    <a:latin typeface="Cambria Math"/>
                  </a:rPr>
                </a:br>
                <a14:m>
                  <m:oMath xmlns:m="http://schemas.openxmlformats.org/officeDocument/2006/math">
                    <m:r>
                      <a:rPr lang="en-US" sz="2400" b="1" i="1" smtClean="0">
                        <a:latin typeface="Cambria Math"/>
                      </a:rPr>
                      <m:t>             </m:t>
                    </m:r>
                    <m:f>
                      <m:fPr>
                        <m:ctrlPr>
                          <a:rPr lang="en-US" sz="2400" b="1" i="1">
                            <a:latin typeface="Cambria Math"/>
                          </a:rPr>
                        </m:ctrlPr>
                      </m:fPr>
                      <m:num>
                        <m:r>
                          <a:rPr lang="en-US" sz="2400" b="1" i="1">
                            <a:latin typeface="Cambria Math"/>
                          </a:rPr>
                          <m:t>𝟑</m:t>
                        </m:r>
                      </m:num>
                      <m:den>
                        <m:r>
                          <a:rPr lang="en-US" sz="2400" b="1" i="1">
                            <a:latin typeface="Cambria Math"/>
                          </a:rPr>
                          <m:t>𝟐</m:t>
                        </m:r>
                      </m:den>
                    </m:f>
                    <m:r>
                      <a:rPr lang="en-US" sz="2400" b="1" i="1">
                        <a:latin typeface="Cambria Math"/>
                      </a:rPr>
                      <m:t> </m:t>
                    </m:r>
                    <m:r>
                      <a:rPr lang="en-US" sz="2400" b="1" i="1">
                        <a:latin typeface="Cambria Math"/>
                      </a:rPr>
                      <m:t>𝒌𝑻</m:t>
                    </m:r>
                    <m:r>
                      <a:rPr lang="en-US" sz="2400" b="1" i="1">
                        <a:latin typeface="Cambria Math"/>
                      </a:rPr>
                      <m:t> </m:t>
                    </m:r>
                  </m:oMath>
                </a14:m>
                <a:r>
                  <a:rPr lang="en-US" sz="2400" b="1" dirty="0" smtClean="0"/>
                  <a:t>= </a:t>
                </a:r>
                <a14:m>
                  <m:oMath xmlns:m="http://schemas.openxmlformats.org/officeDocument/2006/math">
                    <m:f>
                      <m:fPr>
                        <m:ctrlPr>
                          <a:rPr lang="en-US" sz="2400" b="1" i="1">
                            <a:latin typeface="Cambria Math"/>
                          </a:rPr>
                        </m:ctrlPr>
                      </m:fPr>
                      <m:num>
                        <m:sSub>
                          <m:sSubPr>
                            <m:ctrlPr>
                              <a:rPr lang="en-US" sz="2400" b="1" i="1">
                                <a:latin typeface="Cambria Math"/>
                              </a:rPr>
                            </m:ctrlPr>
                          </m:sSubPr>
                          <m:e>
                            <m:r>
                              <a:rPr lang="en-US" sz="2400" b="1" i="1">
                                <a:latin typeface="Cambria Math"/>
                              </a:rPr>
                              <m:t>𝒎</m:t>
                            </m:r>
                          </m:e>
                          <m:sub>
                            <m:r>
                              <a:rPr lang="en-US" sz="2400" b="1" i="1">
                                <a:latin typeface="Cambria Math"/>
                              </a:rPr>
                              <m:t>𝟎</m:t>
                            </m:r>
                          </m:sub>
                        </m:sSub>
                        <m:bar>
                          <m:barPr>
                            <m:pos m:val="top"/>
                            <m:ctrlPr>
                              <a:rPr lang="en-US" sz="2400" b="1" i="1">
                                <a:latin typeface="Cambria Math"/>
                              </a:rPr>
                            </m:ctrlPr>
                          </m:barPr>
                          <m:e>
                            <m:sSup>
                              <m:sSupPr>
                                <m:ctrlPr>
                                  <a:rPr lang="en-US" sz="2400" b="1" i="1">
                                    <a:latin typeface="Cambria Math"/>
                                  </a:rPr>
                                </m:ctrlPr>
                              </m:sSupPr>
                              <m:e>
                                <m:r>
                                  <a:rPr lang="en-US" sz="2400" b="1" i="1">
                                    <a:latin typeface="Cambria Math"/>
                                    <a:ea typeface="Cambria Math"/>
                                  </a:rPr>
                                  <m:t>𝝑</m:t>
                                </m:r>
                              </m:e>
                              <m:sup>
                                <m:r>
                                  <a:rPr lang="en-US" sz="2400" b="1" i="1">
                                    <a:latin typeface="Cambria Math"/>
                                  </a:rPr>
                                  <m:t>𝟐</m:t>
                                </m:r>
                              </m:sup>
                            </m:sSup>
                          </m:e>
                        </m:bar>
                      </m:num>
                      <m:den>
                        <m:r>
                          <a:rPr lang="en-US" sz="2400" b="1" i="1">
                            <a:latin typeface="Cambria Math"/>
                          </a:rPr>
                          <m:t>𝟐</m:t>
                        </m:r>
                      </m:den>
                    </m:f>
                    <m:r>
                      <a:rPr lang="en-US" sz="2400" b="1" i="1">
                        <a:latin typeface="Cambria Math"/>
                      </a:rPr>
                      <m:t> </m:t>
                    </m:r>
                  </m:oMath>
                </a14:m>
                <a:r>
                  <a:rPr lang="en-US" sz="2400" b="1" dirty="0" smtClean="0"/>
                  <a:t/>
                </a:r>
                <a:r>
                  <a:rPr lang="en-US" sz="2000" b="1" dirty="0" smtClean="0"/>
                  <a:t/>
                </a:r>
                <a14:m>
                  <m:oMath xmlns:m="http://schemas.openxmlformats.org/officeDocument/2006/math">
                    <m:bar>
                      <m:barPr>
                        <m:pos m:val="top"/>
                        <m:ctrlPr>
                          <a:rPr lang="en-US" sz="3200" b="1" i="1" dirty="0" smtClean="0">
                            <a:latin typeface="Cambria Math"/>
                          </a:rPr>
                        </m:ctrlPr>
                      </m:barPr>
                      <m:e>
                        <m:r>
                          <a:rPr lang="en-US" sz="3200" b="1" i="1" dirty="0" smtClean="0">
                            <a:latin typeface="Cambria Math"/>
                            <a:ea typeface="Cambria Math"/>
                          </a:rPr>
                          <m:t>𝝑</m:t>
                        </m:r>
                      </m:e>
                    </m:bar>
                    <m:r>
                      <a:rPr lang="en-US" sz="3200" b="1" i="1" dirty="0" smtClean="0">
                        <a:latin typeface="Cambria Math"/>
                      </a:rPr>
                      <m:t>=</m:t>
                    </m:r>
                    <m:rad>
                      <m:radPr>
                        <m:degHide m:val="on"/>
                        <m:ctrlPr>
                          <a:rPr lang="en-US" sz="3200" b="1" i="1" dirty="0" smtClean="0">
                            <a:latin typeface="Cambria Math"/>
                          </a:rPr>
                        </m:ctrlPr>
                      </m:radPr>
                      <m:deg/>
                      <m:e>
                        <m:f>
                          <m:fPr>
                            <m:ctrlPr>
                              <a:rPr lang="en-US" sz="3200" b="1" i="1" dirty="0" smtClean="0">
                                <a:latin typeface="Cambria Math"/>
                              </a:rPr>
                            </m:ctrlPr>
                          </m:fPr>
                          <m:num>
                            <m:r>
                              <a:rPr lang="en-US" sz="3200" b="1" i="1" dirty="0" smtClean="0">
                                <a:latin typeface="Cambria Math"/>
                              </a:rPr>
                              <m:t>𝟑</m:t>
                            </m:r>
                            <m:r>
                              <a:rPr lang="en-US" sz="3200" b="1" i="1" dirty="0" smtClean="0">
                                <a:latin typeface="Cambria Math"/>
                              </a:rPr>
                              <m:t>𝒌𝑻</m:t>
                            </m:r>
                          </m:num>
                          <m:den>
                            <m:sSub>
                              <m:sSubPr>
                                <m:ctrlPr>
                                  <a:rPr lang="en-US" sz="3200" b="1" i="1" dirty="0" smtClean="0">
                                    <a:latin typeface="Cambria Math"/>
                                  </a:rPr>
                                </m:ctrlPr>
                              </m:sSubPr>
                              <m:e>
                                <m:r>
                                  <a:rPr lang="en-US" sz="3200" b="1" i="1" dirty="0" smtClean="0">
                                    <a:latin typeface="Cambria Math"/>
                                  </a:rPr>
                                  <m:t>𝒎</m:t>
                                </m:r>
                              </m:e>
                              <m:sub>
                                <m:r>
                                  <a:rPr lang="en-US" sz="3200" b="1" i="1" dirty="0" smtClean="0">
                                    <a:latin typeface="Cambria Math"/>
                                  </a:rPr>
                                  <m:t>𝟎</m:t>
                                </m:r>
                              </m:sub>
                            </m:sSub>
                          </m:den>
                        </m:f>
                      </m:e>
                    </m:rad>
                  </m:oMath>
                </a14:m>
                <a:r>
                  <a:rPr lang="en-US" sz="3200" b="1" dirty="0" smtClean="0"/>
                  <a:t/>
                </a: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14:m>
                  <m:oMathPara xmlns:m="http://schemas.openxmlformats.org/officeDocument/2006/math">
                    <m:oMathParaPr>
                      <m:jc m:val="centerGroup"/>
                    </m:oMathParaPr>
                    <m:oMath xmlns:m="http://schemas.openxmlformats.org/officeDocument/2006/math">
                      <m:bar>
                        <m:barPr>
                          <m:pos m:val="top"/>
                          <m:ctrlPr>
                            <a:rPr lang="en-US" sz="3600" b="1" i="1" smtClean="0">
                              <a:latin typeface="Cambria Math"/>
                            </a:rPr>
                          </m:ctrlPr>
                        </m:barPr>
                        <m:e>
                          <m:r>
                            <a:rPr lang="en-US" sz="3600" b="1" i="1" smtClean="0">
                              <a:latin typeface="Cambria Math"/>
                              <a:ea typeface="Cambria Math"/>
                            </a:rPr>
                            <m:t>𝝑</m:t>
                          </m:r>
                        </m:e>
                      </m:bar>
                      <m:r>
                        <a:rPr lang="en-US" sz="3600" b="1" i="1" smtClean="0">
                          <a:latin typeface="Cambria Math"/>
                        </a:rPr>
                        <m:t>=</m:t>
                      </m:r>
                      <m:rad>
                        <m:radPr>
                          <m:degHide m:val="on"/>
                          <m:ctrlPr>
                            <a:rPr lang="en-US" sz="3600" b="1" i="1" smtClean="0">
                              <a:latin typeface="Cambria Math"/>
                            </a:rPr>
                          </m:ctrlPr>
                        </m:radPr>
                        <m:deg/>
                        <m:e>
                          <m:f>
                            <m:fPr>
                              <m:ctrlPr>
                                <a:rPr lang="en-US" sz="3600" b="1" i="1" smtClean="0">
                                  <a:latin typeface="Cambria Math"/>
                                </a:rPr>
                              </m:ctrlPr>
                            </m:fPr>
                            <m:num>
                              <m:r>
                                <a:rPr lang="en-US" sz="3600" b="1" i="1" smtClean="0">
                                  <a:latin typeface="Cambria Math"/>
                                </a:rPr>
                                <m:t>𝟑</m:t>
                              </m:r>
                              <m:r>
                                <a:rPr lang="en-US" sz="3600" b="1" i="1" smtClean="0">
                                  <a:latin typeface="Cambria Math"/>
                                </a:rPr>
                                <m:t>𝒌</m:t>
                              </m:r>
                              <m:sSub>
                                <m:sSubPr>
                                  <m:ctrlPr>
                                    <a:rPr lang="en-US" sz="3600" b="1" i="1" smtClean="0">
                                      <a:latin typeface="Cambria Math"/>
                                    </a:rPr>
                                  </m:ctrlPr>
                                </m:sSubPr>
                                <m:e>
                                  <m:r>
                                    <a:rPr lang="en-US" sz="3600" b="1" i="1" smtClean="0">
                                      <a:latin typeface="Cambria Math"/>
                                    </a:rPr>
                                    <m:t>𝑵</m:t>
                                  </m:r>
                                </m:e>
                                <m:sub>
                                  <m:r>
                                    <a:rPr lang="en-US" sz="3600" b="1" i="1" smtClean="0">
                                      <a:latin typeface="Cambria Math"/>
                                    </a:rPr>
                                    <m:t>𝑨</m:t>
                                  </m:r>
                                </m:sub>
                              </m:sSub>
                              <m:r>
                                <a:rPr lang="en-US" sz="3600" b="1" i="1" smtClean="0">
                                  <a:latin typeface="Cambria Math"/>
                                </a:rPr>
                                <m:t>𝑻</m:t>
                              </m:r>
                            </m:num>
                            <m:den>
                              <m:r>
                                <a:rPr lang="en-US" sz="3600" b="1" i="1" smtClean="0">
                                  <a:latin typeface="Cambria Math"/>
                                </a:rPr>
                                <m:t>𝑴</m:t>
                              </m:r>
                            </m:den>
                          </m:f>
                        </m:e>
                      </m:rad>
                    </m:oMath>
                  </m:oMathPara>
                </a14:m>
                <a:endParaRPr lang="ru-RU" sz="3600" b="1" dirty="0" smtClean="0"/>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blipFill rotWithShape="1">
                <a:blip r:embed="rId2" cstate="print"/>
                <a:stretch>
                  <a:fillRect l="-1569" t="-5085" b="-6073"/>
                </a:stretch>
              </a:blipFill>
            </p:spPr>
            <p:txBody>
              <a:bodyPr/>
              <a:lstStyle/>
              <a:p>
                <a:r>
                  <a:rPr lang="ru-RU">
                    <a:noFill/>
                  </a:rPr>
                  <a:t> </a:t>
                </a:r>
              </a:p>
            </p:txBody>
          </p:sp>
        </mc:Fallback>
      </mc:AlternateContent>
      <p:sp>
        <p:nvSpPr>
          <p:cNvPr id="3" name="Текст 2"/>
          <p:cNvSpPr>
            <a:spLocks noGrp="1"/>
          </p:cNvSpPr>
          <p:nvPr>
            <p:ph type="body" idx="1"/>
          </p:nvPr>
        </p:nvSpPr>
        <p:spPr/>
        <p:txBody>
          <a:bodyPr/>
          <a:lstStyle/>
          <a:p>
            <a:r>
              <a:rPr lang="ru-RU" dirty="0" smtClean="0"/>
              <a:t>Средне квадратичная скорость молекул</a:t>
            </a:r>
            <a:endParaRPr lang="ru-RU" dirty="0"/>
          </a:p>
        </p:txBody>
      </p:sp>
    </p:spTree>
    <p:extLst>
      <p:ext uri="{BB962C8B-B14F-4D97-AF65-F5344CB8AC3E}">
        <p14:creationId xmlns="" xmlns:p14="http://schemas.microsoft.com/office/powerpoint/2010/main" val="1920517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836712"/>
            <a:ext cx="8895056" cy="762000"/>
          </a:xfrm>
        </p:spPr>
        <p:txBody>
          <a:bodyPr>
            <a:normAutofit fontScale="90000"/>
          </a:bodyPr>
          <a:lstStyle/>
          <a:p>
            <a:pPr lvl="0"/>
            <a:r>
              <a:rPr lang="ru-RU" dirty="0" smtClean="0"/>
              <a:t/>
            </a:r>
            <a:br>
              <a:rPr lang="ru-RU" dirty="0" smtClean="0"/>
            </a:br>
            <a:r>
              <a:rPr lang="ru-RU" dirty="0" smtClean="0"/>
              <a:t>Абсолютная температура как мера средней кинетической энергии его частиц </a:t>
            </a:r>
            <a:endParaRPr lang="ru-RU" dirty="0"/>
          </a:p>
        </p:txBody>
      </p:sp>
      <p:sp>
        <p:nvSpPr>
          <p:cNvPr id="4" name="Содержимое 3"/>
          <p:cNvSpPr>
            <a:spLocks noGrp="1"/>
          </p:cNvSpPr>
          <p:nvPr>
            <p:ph sz="half" idx="1"/>
          </p:nvPr>
        </p:nvSpPr>
        <p:spPr>
          <a:xfrm>
            <a:off x="107504" y="1772816"/>
            <a:ext cx="8666456" cy="5500726"/>
          </a:xfrm>
        </p:spPr>
        <p:txBody>
          <a:bodyPr>
            <a:normAutofit/>
          </a:bodyPr>
          <a:lstStyle/>
          <a:p>
            <a:r>
              <a:rPr lang="ru-RU" b="1" dirty="0" smtClean="0">
                <a:solidFill>
                  <a:srgbClr val="FF0000"/>
                </a:solidFill>
              </a:rPr>
              <a:t>Средняя кинетическая энергия </a:t>
            </a:r>
            <a:r>
              <a:rPr lang="ru-RU" dirty="0" smtClean="0"/>
              <a:t>хаотического движения молекул газа прямо пропорциональна </a:t>
            </a:r>
            <a:r>
              <a:rPr lang="ru-RU" b="1" dirty="0" smtClean="0">
                <a:solidFill>
                  <a:srgbClr val="FF0000"/>
                </a:solidFill>
              </a:rPr>
              <a:t>абсолютной температуре.</a:t>
            </a:r>
          </a:p>
          <a:p>
            <a:r>
              <a:rPr lang="ru-RU" dirty="0" smtClean="0"/>
              <a:t>Температура есть </a:t>
            </a:r>
            <a:r>
              <a:rPr lang="ru-RU" b="1" dirty="0" smtClean="0">
                <a:solidFill>
                  <a:srgbClr val="FF0000"/>
                </a:solidFill>
              </a:rPr>
              <a:t>мера</a:t>
            </a:r>
            <a:r>
              <a:rPr lang="ru-RU" dirty="0" smtClean="0"/>
              <a:t> средней кинетической энергии поступательного движения молекул.</a:t>
            </a:r>
            <a:endParaRPr lang="ru-RU" b="1" dirty="0" smtClean="0">
              <a:solidFill>
                <a:srgbClr val="FF0000"/>
              </a:solidFill>
            </a:endParaRPr>
          </a:p>
        </p:txBody>
      </p:sp>
      <p:pic>
        <p:nvPicPr>
          <p:cNvPr id="5" name="Picture 6" descr="C:\Program Files\Physicon\Open Physics 2.5 part 1\content\javagifs\63166759291251-25.gif"/>
          <p:cNvPicPr>
            <a:picLocks noChangeAspect="1" noChangeArrowheads="1"/>
          </p:cNvPicPr>
          <p:nvPr/>
        </p:nvPicPr>
        <p:blipFill>
          <a:blip r:embed="rId2" cstate="print"/>
          <a:srcRect/>
          <a:stretch>
            <a:fillRect/>
          </a:stretch>
        </p:blipFill>
        <p:spPr bwMode="auto">
          <a:xfrm>
            <a:off x="6372200" y="5085184"/>
            <a:ext cx="1714510" cy="1143010"/>
          </a:xfrm>
          <a:prstGeom prst="rect">
            <a:avLst/>
          </a:prstGeom>
          <a:noFill/>
          <a:effectLst>
            <a:glow rad="228600">
              <a:schemeClr val="accent5">
                <a:satMod val="175000"/>
                <a:alpha val="40000"/>
              </a:schemeClr>
            </a:glow>
          </a:effectLst>
        </p:spPr>
      </p:pic>
    </p:spTree>
    <p:extLst>
      <p:ext uri="{BB962C8B-B14F-4D97-AF65-F5344CB8AC3E}">
        <p14:creationId xmlns="" xmlns:p14="http://schemas.microsoft.com/office/powerpoint/2010/main" val="285536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6984989" cy="523220"/>
          </a:xfrm>
          <a:prstGeom prst="rect">
            <a:avLst/>
          </a:prstGeom>
          <a:noFill/>
        </p:spPr>
        <p:txBody>
          <a:bodyPr wrap="none" rtlCol="0">
            <a:spAutoFit/>
          </a:bodyPr>
          <a:lstStyle/>
          <a:p>
            <a:r>
              <a:rPr lang="ru-RU" sz="2800" b="1" i="1" dirty="0" smtClean="0">
                <a:solidFill>
                  <a:schemeClr val="accent5">
                    <a:lumMod val="75000"/>
                  </a:schemeClr>
                </a:solidFill>
              </a:rPr>
              <a:t>Уравнение Менделеева – </a:t>
            </a:r>
            <a:r>
              <a:rPr lang="ru-RU" sz="2800" b="1" i="1" dirty="0" err="1" smtClean="0">
                <a:solidFill>
                  <a:schemeClr val="accent5">
                    <a:lumMod val="75000"/>
                  </a:schemeClr>
                </a:solidFill>
              </a:rPr>
              <a:t>Клапейрона</a:t>
            </a:r>
            <a:r>
              <a:rPr lang="ru-RU" dirty="0" smtClean="0"/>
              <a:t>.</a:t>
            </a:r>
            <a:endParaRPr lang="ru-RU" dirty="0"/>
          </a:p>
        </p:txBody>
      </p:sp>
      <mc:AlternateContent xmlns:mc="http://schemas.openxmlformats.org/markup-compatibility/2006">
        <mc:Choice xmlns="" xmlns:a14="http://schemas.microsoft.com/office/drawing/2010/main" Requires="a14">
          <p:sp>
            <p:nvSpPr>
              <p:cNvPr id="3" name="TextBox 2"/>
              <p:cNvSpPr txBox="1"/>
              <p:nvPr/>
            </p:nvSpPr>
            <p:spPr>
              <a:xfrm>
                <a:off x="467544" y="1772816"/>
                <a:ext cx="2172390" cy="646331"/>
              </a:xfrm>
              <a:prstGeom prst="rect">
                <a:avLst/>
              </a:prstGeom>
              <a:noFill/>
            </p:spPr>
            <p:txBody>
              <a:bodyPr wrap="none" rtlCol="0">
                <a:spAutoFit/>
              </a:bodyPr>
              <a:lstStyle/>
              <a:p>
                <a:r>
                  <a:rPr lang="en-US" sz="3600" b="1" dirty="0" smtClean="0"/>
                  <a:t>pV = </a:t>
                </a:r>
                <a14:m>
                  <m:oMath xmlns:m="http://schemas.openxmlformats.org/officeDocument/2006/math">
                    <m:r>
                      <a:rPr lang="el-GR" sz="3600" b="1" i="1" smtClean="0">
                        <a:latin typeface="Cambria Math"/>
                      </a:rPr>
                      <m:t>𝝂</m:t>
                    </m:r>
                    <m:r>
                      <a:rPr lang="en-US" sz="3600" b="1" i="1" smtClean="0">
                        <a:latin typeface="Cambria Math"/>
                      </a:rPr>
                      <m:t>𝑹𝑻</m:t>
                    </m:r>
                  </m:oMath>
                </a14:m>
                <a:endParaRPr lang="ru-RU" sz="3600" b="1" dirty="0"/>
              </a:p>
            </p:txBody>
          </p:sp>
        </mc:Choice>
        <mc:Fallback>
          <p:sp>
            <p:nvSpPr>
              <p:cNvPr id="3" name="TextBox 2"/>
              <p:cNvSpPr txBox="1">
                <a:spLocks noRot="1" noChangeAspect="1" noMove="1" noResize="1" noEditPoints="1" noAdjustHandles="1" noChangeArrowheads="1" noChangeShapeType="1" noTextEdit="1"/>
              </p:cNvSpPr>
              <p:nvPr/>
            </p:nvSpPr>
            <p:spPr>
              <a:xfrm>
                <a:off x="467544" y="1772816"/>
                <a:ext cx="2172390" cy="646331"/>
              </a:xfrm>
              <a:prstGeom prst="rect">
                <a:avLst/>
              </a:prstGeom>
              <a:blipFill rotWithShape="1">
                <a:blip r:embed="rId2" cstate="print"/>
                <a:stretch>
                  <a:fillRect l="-8708" t="-14151" b="-34906"/>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4" name="TextBox 3"/>
              <p:cNvSpPr txBox="1"/>
              <p:nvPr/>
            </p:nvSpPr>
            <p:spPr>
              <a:xfrm>
                <a:off x="3884010" y="1681701"/>
                <a:ext cx="2300630" cy="828560"/>
              </a:xfrm>
              <a:prstGeom prst="rect">
                <a:avLst/>
              </a:prstGeom>
              <a:noFill/>
            </p:spPr>
            <p:txBody>
              <a:bodyPr wrap="none" rtlCol="0">
                <a:spAutoFit/>
              </a:bodyPr>
              <a:lstStyle/>
              <a:p>
                <a:r>
                  <a:rPr lang="en-US" sz="3600" b="1" dirty="0" smtClean="0"/>
                  <a:t>pV = </a:t>
                </a:r>
                <a14:m>
                  <m:oMath xmlns:m="http://schemas.openxmlformats.org/officeDocument/2006/math">
                    <m:f>
                      <m:fPr>
                        <m:ctrlPr>
                          <a:rPr lang="en-US" sz="3600" b="1" i="1" smtClean="0">
                            <a:latin typeface="Cambria Math"/>
                          </a:rPr>
                        </m:ctrlPr>
                      </m:fPr>
                      <m:num>
                        <m:r>
                          <a:rPr lang="en-US" sz="3600" b="1" i="1" smtClean="0">
                            <a:latin typeface="Cambria Math"/>
                          </a:rPr>
                          <m:t>𝒎</m:t>
                        </m:r>
                      </m:num>
                      <m:den>
                        <m:r>
                          <a:rPr lang="en-US" sz="3600" b="1" i="1" smtClean="0">
                            <a:latin typeface="Cambria Math"/>
                          </a:rPr>
                          <m:t>𝑴</m:t>
                        </m:r>
                      </m:den>
                    </m:f>
                    <m:r>
                      <a:rPr lang="en-US" sz="3600" b="1" i="1" smtClean="0">
                        <a:latin typeface="Cambria Math"/>
                      </a:rPr>
                      <m:t>𝑹𝑻</m:t>
                    </m:r>
                  </m:oMath>
                </a14:m>
                <a:endParaRPr lang="ru-RU" sz="3600" b="1" dirty="0" smtClean="0"/>
              </a:p>
            </p:txBody>
          </p:sp>
        </mc:Choice>
        <mc:Fallback>
          <p:sp>
            <p:nvSpPr>
              <p:cNvPr id="4" name="TextBox 3"/>
              <p:cNvSpPr txBox="1">
                <a:spLocks noRot="1" noChangeAspect="1" noMove="1" noResize="1" noEditPoints="1" noAdjustHandles="1" noChangeArrowheads="1" noChangeShapeType="1" noTextEdit="1"/>
              </p:cNvSpPr>
              <p:nvPr/>
            </p:nvSpPr>
            <p:spPr>
              <a:xfrm>
                <a:off x="3884010" y="1681701"/>
                <a:ext cx="2300630" cy="828560"/>
              </a:xfrm>
              <a:prstGeom prst="rect">
                <a:avLst/>
              </a:prstGeom>
              <a:blipFill rotWithShape="1">
                <a:blip r:embed="rId3" cstate="print"/>
                <a:stretch>
                  <a:fillRect l="-7937" t="-4412" b="-11765"/>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5" name="TextBox 4"/>
              <p:cNvSpPr txBox="1"/>
              <p:nvPr/>
            </p:nvSpPr>
            <p:spPr>
              <a:xfrm>
                <a:off x="755576" y="3501008"/>
                <a:ext cx="7190558" cy="1293752"/>
              </a:xfrm>
              <a:prstGeom prst="rect">
                <a:avLst/>
              </a:prstGeom>
              <a:noFill/>
            </p:spPr>
            <p:txBody>
              <a:bodyPr wrap="none" rtlCol="0">
                <a:spAutoFit/>
              </a:bodyPr>
              <a:lstStyle/>
              <a:p>
                <a:r>
                  <a:rPr lang="en-US" sz="3200" b="1" dirty="0" smtClean="0"/>
                  <a:t>R </a:t>
                </a:r>
                <a:r>
                  <a:rPr lang="ru-RU" sz="3200" b="1" dirty="0" smtClean="0"/>
                  <a:t>= 8,31 </a:t>
                </a:r>
                <a14:m>
                  <m:oMath xmlns:m="http://schemas.openxmlformats.org/officeDocument/2006/math">
                    <m:f>
                      <m:fPr>
                        <m:ctrlPr>
                          <a:rPr lang="ru-RU" sz="3200" b="1" i="1" smtClean="0">
                            <a:latin typeface="Cambria Math"/>
                          </a:rPr>
                        </m:ctrlPr>
                      </m:fPr>
                      <m:num>
                        <m:r>
                          <a:rPr lang="ru-RU" sz="3200" b="1" i="1" smtClean="0">
                            <a:latin typeface="Cambria Math"/>
                          </a:rPr>
                          <m:t>Дж</m:t>
                        </m:r>
                      </m:num>
                      <m:den>
                        <m:r>
                          <a:rPr lang="ru-RU" sz="3200" b="1" i="1" smtClean="0">
                            <a:latin typeface="Cambria Math"/>
                          </a:rPr>
                          <m:t>моль °К</m:t>
                        </m:r>
                      </m:den>
                    </m:f>
                    <m:r>
                      <a:rPr lang="ru-RU" sz="3200" b="1" i="1" smtClean="0">
                        <a:latin typeface="Cambria Math"/>
                      </a:rPr>
                      <m:t> −универсальная</m:t>
                    </m:r>
                  </m:oMath>
                </a14:m>
                <a:endParaRPr lang="ru-RU" sz="3200" b="1" i="1" dirty="0" smtClean="0">
                  <a:latin typeface="Cambria Math"/>
                </a:endParaRPr>
              </a:p>
              <a:p>
                <a:pPr/>
                <a14:m>
                  <m:oMathPara xmlns:m="http://schemas.openxmlformats.org/officeDocument/2006/math">
                    <m:oMathParaPr>
                      <m:jc m:val="centerGroup"/>
                    </m:oMathParaPr>
                    <m:oMath xmlns:m="http://schemas.openxmlformats.org/officeDocument/2006/math">
                      <m:r>
                        <a:rPr lang="ru-RU" sz="3200" b="1" i="1" smtClean="0">
                          <a:latin typeface="Cambria Math"/>
                        </a:rPr>
                        <m:t> газовая постоянная</m:t>
                      </m:r>
                    </m:oMath>
                  </m:oMathPara>
                </a14:m>
                <a:endParaRPr lang="ru-RU" sz="3200" b="1" dirty="0"/>
              </a:p>
            </p:txBody>
          </p:sp>
        </mc:Choice>
        <mc:Fallback>
          <p:sp>
            <p:nvSpPr>
              <p:cNvPr id="5" name="TextBox 4"/>
              <p:cNvSpPr txBox="1">
                <a:spLocks noRot="1" noChangeAspect="1" noMove="1" noResize="1" noEditPoints="1" noAdjustHandles="1" noChangeArrowheads="1" noChangeShapeType="1" noTextEdit="1"/>
              </p:cNvSpPr>
              <p:nvPr/>
            </p:nvSpPr>
            <p:spPr>
              <a:xfrm>
                <a:off x="755576" y="3501008"/>
                <a:ext cx="7190558" cy="1293752"/>
              </a:xfrm>
              <a:prstGeom prst="rect">
                <a:avLst/>
              </a:prstGeom>
              <a:blipFill rotWithShape="1">
                <a:blip r:embed="rId4" cstate="print"/>
                <a:stretch>
                  <a:fillRect l="-2205"/>
                </a:stretch>
              </a:blipFill>
            </p:spPr>
            <p:txBody>
              <a:bodyPr/>
              <a:lstStyle/>
              <a:p>
                <a:r>
                  <a:rPr lang="ru-RU">
                    <a:noFill/>
                  </a:rPr>
                  <a:t> </a:t>
                </a:r>
              </a:p>
            </p:txBody>
          </p:sp>
        </mc:Fallback>
      </mc:AlternateContent>
    </p:spTree>
    <p:extLst>
      <p:ext uri="{BB962C8B-B14F-4D97-AF65-F5344CB8AC3E}">
        <p14:creationId xmlns="" xmlns:p14="http://schemas.microsoft.com/office/powerpoint/2010/main" val="4211560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Изотермическй</a:t>
            </a:r>
            <a:r>
              <a:rPr lang="ru-RU" dirty="0" smtClean="0"/>
              <a:t> процесс</a:t>
            </a:r>
            <a:endParaRPr lang="ru-RU" dirty="0"/>
          </a:p>
        </p:txBody>
      </p:sp>
      <mc:AlternateContent xmlns:mc="http://schemas.openxmlformats.org/markup-compatibility/2006">
        <mc:Choice xmlns="" xmlns:a14="http://schemas.microsoft.com/office/drawing/2010/main" Requires="a14">
          <p:sp>
            <p:nvSpPr>
              <p:cNvPr id="3" name="TextBox 2"/>
              <p:cNvSpPr txBox="1"/>
              <p:nvPr/>
            </p:nvSpPr>
            <p:spPr>
              <a:xfrm>
                <a:off x="3275856" y="1052736"/>
                <a:ext cx="5532284" cy="1569660"/>
              </a:xfrm>
              <a:prstGeom prst="rect">
                <a:avLst/>
              </a:prstGeom>
              <a:noFill/>
            </p:spPr>
            <p:txBody>
              <a:bodyPr wrap="none" rtlCol="0">
                <a:spAutoFit/>
              </a:bodyPr>
              <a:lstStyle/>
              <a:p>
                <a:r>
                  <a:rPr lang="en-US" sz="3200" b="1" dirty="0" smtClean="0"/>
                  <a:t>pV – </a:t>
                </a:r>
                <a:r>
                  <a:rPr lang="en-US" sz="3200" b="1" dirty="0" err="1" smtClean="0"/>
                  <a:t>const</a:t>
                </a:r>
                <a:r>
                  <a:rPr lang="en-US" sz="3200" b="1" dirty="0" smtClean="0"/>
                  <a:t>             T – </a:t>
                </a:r>
                <a:r>
                  <a:rPr lang="en-US" sz="3200" b="1" dirty="0" err="1" smtClean="0"/>
                  <a:t>const</a:t>
                </a:r>
                <a:endParaRPr lang="en-US" sz="3200" b="1" dirty="0" smtClean="0"/>
              </a:p>
              <a:p>
                <a:endParaRPr lang="en-US" sz="3200" b="1" dirty="0"/>
              </a:p>
              <a:p>
                <a:pPr/>
                <a14:m>
                  <m:oMathPara xmlns:m="http://schemas.openxmlformats.org/officeDocument/2006/math">
                    <m:oMathParaPr>
                      <m:jc m:val="centerGroup"/>
                    </m:oMathParaPr>
                    <m:oMath xmlns:m="http://schemas.openxmlformats.org/officeDocument/2006/math">
                      <m:sSub>
                        <m:sSubPr>
                          <m:ctrlPr>
                            <a:rPr lang="ru-RU" sz="3200" b="1" i="1" smtClean="0">
                              <a:latin typeface="Cambria Math"/>
                            </a:rPr>
                          </m:ctrlPr>
                        </m:sSubPr>
                        <m:e>
                          <m:r>
                            <a:rPr lang="en-US" sz="3200" b="1" i="1" smtClean="0">
                              <a:latin typeface="Cambria Math"/>
                            </a:rPr>
                            <m:t>𝒑</m:t>
                          </m:r>
                        </m:e>
                        <m:sub>
                          <m:r>
                            <a:rPr lang="en-US" sz="3200" b="1" i="1" smtClean="0">
                              <a:latin typeface="Cambria Math"/>
                            </a:rPr>
                            <m:t>𝟏</m:t>
                          </m:r>
                        </m:sub>
                      </m:sSub>
                      <m:sSub>
                        <m:sSubPr>
                          <m:ctrlPr>
                            <a:rPr lang="ru-RU" sz="3200" b="1" i="1" smtClean="0">
                              <a:latin typeface="Cambria Math"/>
                            </a:rPr>
                          </m:ctrlPr>
                        </m:sSubPr>
                        <m:e>
                          <m:r>
                            <a:rPr lang="en-US" sz="3200" b="1" i="1" smtClean="0">
                              <a:latin typeface="Cambria Math"/>
                            </a:rPr>
                            <m:t>𝑽</m:t>
                          </m:r>
                        </m:e>
                        <m:sub>
                          <m:r>
                            <a:rPr lang="en-US" sz="3200" b="1" i="1" smtClean="0">
                              <a:latin typeface="Cambria Math"/>
                            </a:rPr>
                            <m:t>𝟏</m:t>
                          </m:r>
                          <m:r>
                            <a:rPr lang="en-US" sz="3200" b="1" i="1" smtClean="0">
                              <a:latin typeface="Cambria Math"/>
                            </a:rPr>
                            <m:t> </m:t>
                          </m:r>
                        </m:sub>
                      </m:sSub>
                      <m:r>
                        <a:rPr lang="en-US" sz="3200" b="1" i="1" smtClean="0">
                          <a:latin typeface="Cambria Math"/>
                        </a:rPr>
                        <m:t>= </m:t>
                      </m:r>
                      <m:sSub>
                        <m:sSubPr>
                          <m:ctrlPr>
                            <a:rPr lang="en-US" sz="3200" b="1" i="1" smtClean="0">
                              <a:latin typeface="Cambria Math"/>
                            </a:rPr>
                          </m:ctrlPr>
                        </m:sSubPr>
                        <m:e>
                          <m:r>
                            <a:rPr lang="en-US" sz="3200" b="1" i="1" smtClean="0">
                              <a:latin typeface="Cambria Math"/>
                            </a:rPr>
                            <m:t>𝒑</m:t>
                          </m:r>
                        </m:e>
                        <m:sub>
                          <m:r>
                            <a:rPr lang="en-US" sz="3200" b="1" i="1" smtClean="0">
                              <a:latin typeface="Cambria Math"/>
                            </a:rPr>
                            <m:t>𝟐</m:t>
                          </m:r>
                        </m:sub>
                      </m:sSub>
                      <m:sSub>
                        <m:sSubPr>
                          <m:ctrlPr>
                            <a:rPr lang="en-US" sz="3200" b="1" i="1" smtClean="0">
                              <a:latin typeface="Cambria Math"/>
                            </a:rPr>
                          </m:ctrlPr>
                        </m:sSubPr>
                        <m:e>
                          <m:r>
                            <a:rPr lang="en-US" sz="3200" b="1" i="1" smtClean="0">
                              <a:latin typeface="Cambria Math"/>
                            </a:rPr>
                            <m:t>𝑽</m:t>
                          </m:r>
                        </m:e>
                        <m:sub>
                          <m:r>
                            <a:rPr lang="en-US" sz="3200" b="1" i="1" smtClean="0">
                              <a:latin typeface="Cambria Math"/>
                            </a:rPr>
                            <m:t>𝟐</m:t>
                          </m:r>
                        </m:sub>
                      </m:sSub>
                    </m:oMath>
                  </m:oMathPara>
                </a14:m>
                <a:endParaRPr lang="ru-RU" sz="3200" b="1" dirty="0"/>
              </a:p>
            </p:txBody>
          </p:sp>
        </mc:Choice>
        <mc:Fallback>
          <p:sp>
            <p:nvSpPr>
              <p:cNvPr id="3" name="TextBox 2"/>
              <p:cNvSpPr txBox="1">
                <a:spLocks noRot="1" noChangeAspect="1" noMove="1" noResize="1" noEditPoints="1" noAdjustHandles="1" noChangeArrowheads="1" noChangeShapeType="1" noTextEdit="1"/>
              </p:cNvSpPr>
              <p:nvPr/>
            </p:nvSpPr>
            <p:spPr>
              <a:xfrm>
                <a:off x="3275856" y="1052736"/>
                <a:ext cx="5532284" cy="1569660"/>
              </a:xfrm>
              <a:prstGeom prst="rect">
                <a:avLst/>
              </a:prstGeom>
              <a:blipFill rotWithShape="1">
                <a:blip r:embed="rId2" cstate="print"/>
                <a:stretch>
                  <a:fillRect l="-2753" t="-5058" r="-1872"/>
                </a:stretch>
              </a:blipFill>
            </p:spPr>
            <p:txBody>
              <a:bodyPr/>
              <a:lstStyle/>
              <a:p>
                <a:r>
                  <a:rPr lang="ru-RU">
                    <a:noFill/>
                  </a:rPr>
                  <a:t> </a:t>
                </a:r>
              </a:p>
            </p:txBody>
          </p:sp>
        </mc:Fallback>
      </mc:AlternateContent>
      <p:cxnSp>
        <p:nvCxnSpPr>
          <p:cNvPr id="5" name="Прямая со стрелкой 4"/>
          <p:cNvCxnSpPr/>
          <p:nvPr/>
        </p:nvCxnSpPr>
        <p:spPr>
          <a:xfrm flipV="1">
            <a:off x="539552" y="2849312"/>
            <a:ext cx="0" cy="31683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539552" y="5982816"/>
            <a:ext cx="2376264"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3419872" y="5982816"/>
            <a:ext cx="23762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3419872" y="2849312"/>
            <a:ext cx="0" cy="31683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6300192" y="5982816"/>
            <a:ext cx="23762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6300192" y="2814464"/>
            <a:ext cx="0" cy="31683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5019" y="2814432"/>
            <a:ext cx="312906" cy="369332"/>
          </a:xfrm>
          <a:prstGeom prst="rect">
            <a:avLst/>
          </a:prstGeom>
          <a:noFill/>
        </p:spPr>
        <p:txBody>
          <a:bodyPr wrap="none" rtlCol="0">
            <a:spAutoFit/>
          </a:bodyPr>
          <a:lstStyle/>
          <a:p>
            <a:r>
              <a:rPr lang="en-US" dirty="0" smtClean="0"/>
              <a:t>p</a:t>
            </a:r>
            <a:endParaRPr lang="ru-RU" dirty="0"/>
          </a:p>
        </p:txBody>
      </p:sp>
      <p:sp>
        <p:nvSpPr>
          <p:cNvPr id="20" name="TextBox 19"/>
          <p:cNvSpPr txBox="1"/>
          <p:nvPr/>
        </p:nvSpPr>
        <p:spPr>
          <a:xfrm>
            <a:off x="3048899" y="2814464"/>
            <a:ext cx="312906" cy="369332"/>
          </a:xfrm>
          <a:prstGeom prst="rect">
            <a:avLst/>
          </a:prstGeom>
          <a:noFill/>
        </p:spPr>
        <p:txBody>
          <a:bodyPr wrap="none" rtlCol="0">
            <a:spAutoFit/>
          </a:bodyPr>
          <a:lstStyle/>
          <a:p>
            <a:r>
              <a:rPr lang="en-US" dirty="0" smtClean="0"/>
              <a:t>p</a:t>
            </a:r>
            <a:endParaRPr lang="ru-RU" dirty="0"/>
          </a:p>
        </p:txBody>
      </p:sp>
      <p:sp>
        <p:nvSpPr>
          <p:cNvPr id="21" name="TextBox 20"/>
          <p:cNvSpPr txBox="1"/>
          <p:nvPr/>
        </p:nvSpPr>
        <p:spPr>
          <a:xfrm>
            <a:off x="5872721" y="2814464"/>
            <a:ext cx="338554" cy="369332"/>
          </a:xfrm>
          <a:prstGeom prst="rect">
            <a:avLst/>
          </a:prstGeom>
          <a:noFill/>
        </p:spPr>
        <p:txBody>
          <a:bodyPr wrap="none" rtlCol="0">
            <a:spAutoFit/>
          </a:bodyPr>
          <a:lstStyle/>
          <a:p>
            <a:r>
              <a:rPr lang="en-US" dirty="0" smtClean="0"/>
              <a:t>V</a:t>
            </a:r>
            <a:endParaRPr lang="ru-RU" dirty="0"/>
          </a:p>
        </p:txBody>
      </p:sp>
      <p:sp>
        <p:nvSpPr>
          <p:cNvPr id="22" name="TextBox 21"/>
          <p:cNvSpPr txBox="1"/>
          <p:nvPr/>
        </p:nvSpPr>
        <p:spPr>
          <a:xfrm>
            <a:off x="2746039" y="6019806"/>
            <a:ext cx="338554" cy="369332"/>
          </a:xfrm>
          <a:prstGeom prst="rect">
            <a:avLst/>
          </a:prstGeom>
          <a:noFill/>
        </p:spPr>
        <p:txBody>
          <a:bodyPr wrap="none" rtlCol="0">
            <a:spAutoFit/>
          </a:bodyPr>
          <a:lstStyle/>
          <a:p>
            <a:r>
              <a:rPr lang="en-US" dirty="0" smtClean="0"/>
              <a:t>V</a:t>
            </a:r>
            <a:endParaRPr lang="ru-RU" dirty="0"/>
          </a:p>
        </p:txBody>
      </p:sp>
      <p:sp>
        <p:nvSpPr>
          <p:cNvPr id="23" name="TextBox 22"/>
          <p:cNvSpPr txBox="1"/>
          <p:nvPr/>
        </p:nvSpPr>
        <p:spPr>
          <a:xfrm>
            <a:off x="5633271" y="5982817"/>
            <a:ext cx="325730" cy="369332"/>
          </a:xfrm>
          <a:prstGeom prst="rect">
            <a:avLst/>
          </a:prstGeom>
          <a:noFill/>
        </p:spPr>
        <p:txBody>
          <a:bodyPr wrap="none" rtlCol="0">
            <a:spAutoFit/>
          </a:bodyPr>
          <a:lstStyle/>
          <a:p>
            <a:r>
              <a:rPr lang="en-US" dirty="0" smtClean="0"/>
              <a:t>T</a:t>
            </a:r>
            <a:endParaRPr lang="ru-RU" dirty="0"/>
          </a:p>
        </p:txBody>
      </p:sp>
      <p:sp>
        <p:nvSpPr>
          <p:cNvPr id="24" name="TextBox 23"/>
          <p:cNvSpPr txBox="1"/>
          <p:nvPr/>
        </p:nvSpPr>
        <p:spPr>
          <a:xfrm>
            <a:off x="8410821" y="6017664"/>
            <a:ext cx="325730" cy="369332"/>
          </a:xfrm>
          <a:prstGeom prst="rect">
            <a:avLst/>
          </a:prstGeom>
          <a:noFill/>
        </p:spPr>
        <p:txBody>
          <a:bodyPr wrap="none" rtlCol="0">
            <a:spAutoFit/>
          </a:bodyPr>
          <a:lstStyle/>
          <a:p>
            <a:r>
              <a:rPr lang="en-US" dirty="0" smtClean="0"/>
              <a:t>T</a:t>
            </a:r>
            <a:endParaRPr lang="ru-RU" dirty="0"/>
          </a:p>
        </p:txBody>
      </p:sp>
      <p:sp>
        <p:nvSpPr>
          <p:cNvPr id="27" name="Дуга 26"/>
          <p:cNvSpPr/>
          <p:nvPr/>
        </p:nvSpPr>
        <p:spPr>
          <a:xfrm rot="10011349">
            <a:off x="746064" y="2857297"/>
            <a:ext cx="2376264" cy="2693476"/>
          </a:xfrm>
          <a:prstGeom prst="arc">
            <a:avLst>
              <a:gd name="adj1" fmla="val 16096972"/>
              <a:gd name="adj2" fmla="val 165548"/>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9" name="Прямая соединительная линия 28"/>
          <p:cNvCxnSpPr/>
          <p:nvPr/>
        </p:nvCxnSpPr>
        <p:spPr>
          <a:xfrm flipV="1">
            <a:off x="4608004" y="3284984"/>
            <a:ext cx="0" cy="25006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V="1">
            <a:off x="7020272" y="3183142"/>
            <a:ext cx="0" cy="25006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76031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04800"/>
            <a:ext cx="8395022" cy="762000"/>
          </a:xfrm>
        </p:spPr>
        <p:txBody>
          <a:bodyPr>
            <a:normAutofit/>
          </a:bodyPr>
          <a:lstStyle/>
          <a:p>
            <a:r>
              <a:rPr lang="ru-RU" dirty="0" err="1" smtClean="0"/>
              <a:t>Изопроцессы</a:t>
            </a:r>
            <a:r>
              <a:rPr lang="ru-RU" dirty="0" smtClean="0"/>
              <a:t>: изотермический процесс.</a:t>
            </a:r>
            <a:endParaRPr lang="ru-RU" dirty="0"/>
          </a:p>
        </p:txBody>
      </p:sp>
      <p:sp>
        <p:nvSpPr>
          <p:cNvPr id="3" name="Текст 2"/>
          <p:cNvSpPr>
            <a:spLocks noGrp="1"/>
          </p:cNvSpPr>
          <p:nvPr>
            <p:ph type="body" idx="2"/>
          </p:nvPr>
        </p:nvSpPr>
        <p:spPr>
          <a:xfrm>
            <a:off x="1857356" y="1107560"/>
            <a:ext cx="7037700" cy="1066800"/>
          </a:xfrm>
        </p:spPr>
        <p:txBody>
          <a:bodyPr>
            <a:noAutofit/>
          </a:bodyPr>
          <a:lstStyle/>
          <a:p>
            <a:r>
              <a:rPr lang="ru-RU" sz="2400" dirty="0" err="1" smtClean="0"/>
              <a:t>Изопроцессы</a:t>
            </a:r>
            <a:r>
              <a:rPr lang="ru-RU" sz="2400" dirty="0" smtClean="0"/>
              <a:t> – это процессы, в которых один из параметров (</a:t>
            </a:r>
            <a:r>
              <a:rPr lang="ru-RU" sz="2400" b="1" i="1" dirty="0" err="1" smtClean="0">
                <a:solidFill>
                  <a:srgbClr val="FF0000"/>
                </a:solidFill>
              </a:rPr>
              <a:t>p</a:t>
            </a:r>
            <a:r>
              <a:rPr lang="ru-RU" sz="2400" b="1" i="1" dirty="0" smtClean="0">
                <a:solidFill>
                  <a:srgbClr val="FF0000"/>
                </a:solidFill>
              </a:rPr>
              <a:t>, V</a:t>
            </a:r>
            <a:r>
              <a:rPr lang="ru-RU" sz="2400" dirty="0" smtClean="0"/>
              <a:t> или </a:t>
            </a:r>
            <a:r>
              <a:rPr lang="ru-RU" sz="2400" i="1" dirty="0" smtClean="0">
                <a:solidFill>
                  <a:srgbClr val="FF0000"/>
                </a:solidFill>
              </a:rPr>
              <a:t>T</a:t>
            </a:r>
            <a:r>
              <a:rPr lang="ru-RU" sz="2400" dirty="0" smtClean="0"/>
              <a:t>) остается </a:t>
            </a:r>
            <a:r>
              <a:rPr lang="ru-RU" sz="2400" b="1" dirty="0" smtClean="0">
                <a:solidFill>
                  <a:srgbClr val="FF0000"/>
                </a:solidFill>
              </a:rPr>
              <a:t>неизменным</a:t>
            </a:r>
            <a:r>
              <a:rPr lang="ru-RU" sz="2400" dirty="0" smtClean="0"/>
              <a:t>.</a:t>
            </a:r>
            <a:endParaRPr lang="ru-RU" sz="2400" dirty="0"/>
          </a:p>
        </p:txBody>
      </p:sp>
      <p:sp>
        <p:nvSpPr>
          <p:cNvPr id="4" name="Содержимое 3"/>
          <p:cNvSpPr>
            <a:spLocks noGrp="1"/>
          </p:cNvSpPr>
          <p:nvPr>
            <p:ph sz="half" idx="1"/>
          </p:nvPr>
        </p:nvSpPr>
        <p:spPr>
          <a:xfrm>
            <a:off x="3286116" y="2000240"/>
            <a:ext cx="5857884" cy="4714908"/>
          </a:xfrm>
        </p:spPr>
        <p:txBody>
          <a:bodyPr>
            <a:normAutofit fontScale="85000" lnSpcReduction="10000"/>
          </a:bodyPr>
          <a:lstStyle/>
          <a:p>
            <a:r>
              <a:rPr lang="ru-RU" b="1" dirty="0" smtClean="0">
                <a:solidFill>
                  <a:srgbClr val="FF0000"/>
                </a:solidFill>
              </a:rPr>
              <a:t>Изотермический процесс </a:t>
            </a:r>
            <a:r>
              <a:rPr lang="ru-RU" dirty="0" smtClean="0"/>
              <a:t>(</a:t>
            </a:r>
            <a:r>
              <a:rPr lang="ru-RU" b="1" i="1" dirty="0" smtClean="0">
                <a:solidFill>
                  <a:srgbClr val="FF0000"/>
                </a:solidFill>
              </a:rPr>
              <a:t>T = </a:t>
            </a:r>
            <a:r>
              <a:rPr lang="ru-RU" b="1" i="1" dirty="0" err="1" smtClean="0">
                <a:solidFill>
                  <a:srgbClr val="FF0000"/>
                </a:solidFill>
              </a:rPr>
              <a:t>const</a:t>
            </a:r>
            <a:r>
              <a:rPr lang="ru-RU" dirty="0" smtClean="0"/>
              <a:t>) -квазистатический процесс, протекающий при постоянной температуре T. </a:t>
            </a:r>
          </a:p>
          <a:p>
            <a:r>
              <a:rPr lang="ru-RU" b="1" dirty="0" smtClean="0">
                <a:solidFill>
                  <a:srgbClr val="FF0000"/>
                </a:solidFill>
              </a:rPr>
              <a:t>Закон Бойля–Мариотта</a:t>
            </a:r>
            <a:r>
              <a:rPr lang="ru-RU" dirty="0" smtClean="0"/>
              <a:t>: при постоянной температуре T и неизменном количестве вещества </a:t>
            </a:r>
            <a:r>
              <a:rPr lang="ru-RU" dirty="0" err="1" smtClean="0"/>
              <a:t>ν </a:t>
            </a:r>
            <a:r>
              <a:rPr lang="ru-RU" dirty="0" smtClean="0"/>
              <a:t>в сосуде </a:t>
            </a:r>
            <a:r>
              <a:rPr lang="ru-RU" b="1" dirty="0" smtClean="0">
                <a:solidFill>
                  <a:srgbClr val="FF0000"/>
                </a:solidFill>
              </a:rPr>
              <a:t>произведение давления </a:t>
            </a:r>
            <a:r>
              <a:rPr lang="ru-RU" b="1" dirty="0" err="1" smtClean="0">
                <a:solidFill>
                  <a:srgbClr val="FF0000"/>
                </a:solidFill>
              </a:rPr>
              <a:t>p</a:t>
            </a:r>
            <a:r>
              <a:rPr lang="ru-RU" b="1" dirty="0" smtClean="0">
                <a:solidFill>
                  <a:srgbClr val="FF0000"/>
                </a:solidFill>
              </a:rPr>
              <a:t> газа на его объем V</a:t>
            </a:r>
            <a:r>
              <a:rPr lang="ru-RU" dirty="0" smtClean="0"/>
              <a:t> должно оставаться </a:t>
            </a:r>
            <a:r>
              <a:rPr lang="ru-RU" b="1" dirty="0" smtClean="0">
                <a:solidFill>
                  <a:srgbClr val="FF0000"/>
                </a:solidFill>
              </a:rPr>
              <a:t>постоянным</a:t>
            </a:r>
            <a:r>
              <a:rPr lang="ru-RU" dirty="0" smtClean="0"/>
              <a:t>: </a:t>
            </a:r>
          </a:p>
          <a:p>
            <a:r>
              <a:rPr lang="en-US" b="1" i="1" dirty="0" err="1" smtClean="0">
                <a:solidFill>
                  <a:srgbClr val="FF0000"/>
                </a:solidFill>
              </a:rPr>
              <a:t>pV</a:t>
            </a:r>
            <a:r>
              <a:rPr lang="en-US" b="1" i="1" dirty="0" smtClean="0">
                <a:solidFill>
                  <a:srgbClr val="FF0000"/>
                </a:solidFill>
              </a:rPr>
              <a:t> = const</a:t>
            </a:r>
            <a:endParaRPr lang="ru-RU" dirty="0" smtClean="0"/>
          </a:p>
        </p:txBody>
      </p:sp>
      <p:sp>
        <p:nvSpPr>
          <p:cNvPr id="41987" name="Rectangle 3"/>
          <p:cNvSpPr>
            <a:spLocks noChangeArrowheads="1"/>
          </p:cNvSpPr>
          <p:nvPr/>
        </p:nvSpPr>
        <p:spPr bwMode="auto">
          <a:xfrm>
            <a:off x="785786" y="5500702"/>
            <a:ext cx="20002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Arial" pitchFamily="34" charset="0"/>
              </a:rPr>
              <a:t>T</a:t>
            </a:r>
            <a:r>
              <a:rPr kumimoji="0" lang="ru-RU" sz="2400" b="0" i="0" u="none" strike="noStrike" cap="none" normalizeH="0" baseline="-30000" dirty="0" smtClean="0">
                <a:ln>
                  <a:noFill/>
                </a:ln>
                <a:solidFill>
                  <a:schemeClr val="tx1"/>
                </a:solidFill>
                <a:effectLst/>
                <a:latin typeface="Arial" pitchFamily="34" charset="0"/>
              </a:rPr>
              <a:t>3</a:t>
            </a:r>
            <a:r>
              <a:rPr kumimoji="0" lang="ru-RU" sz="2400" b="0" i="0" u="none" strike="noStrike" cap="none" normalizeH="0" baseline="0" dirty="0" smtClean="0">
                <a:ln>
                  <a:noFill/>
                </a:ln>
                <a:solidFill>
                  <a:schemeClr val="tx1"/>
                </a:solidFill>
                <a:effectLst/>
                <a:latin typeface="Arial" pitchFamily="34" charset="0"/>
              </a:rPr>
              <a:t> &gt; </a:t>
            </a:r>
            <a:r>
              <a:rPr kumimoji="0" lang="ru-RU" sz="2400" b="0" i="1" u="none" strike="noStrike" cap="none" normalizeH="0" baseline="0" dirty="0" smtClean="0">
                <a:ln>
                  <a:noFill/>
                </a:ln>
                <a:solidFill>
                  <a:schemeClr val="tx1"/>
                </a:solidFill>
                <a:effectLst/>
                <a:latin typeface="Arial" pitchFamily="34" charset="0"/>
              </a:rPr>
              <a:t>T</a:t>
            </a:r>
            <a:r>
              <a:rPr kumimoji="0" lang="ru-RU" sz="2400" b="0" i="0" u="none" strike="noStrike" cap="none" normalizeH="0" baseline="-30000" dirty="0" smtClean="0">
                <a:ln>
                  <a:noFill/>
                </a:ln>
                <a:solidFill>
                  <a:schemeClr val="tx1"/>
                </a:solidFill>
                <a:effectLst/>
                <a:latin typeface="Arial" pitchFamily="34" charset="0"/>
              </a:rPr>
              <a:t>2</a:t>
            </a:r>
            <a:r>
              <a:rPr kumimoji="0" lang="ru-RU" sz="2400" b="0" i="0" u="none" strike="noStrike" cap="none" normalizeH="0" baseline="0" dirty="0" smtClean="0">
                <a:ln>
                  <a:noFill/>
                </a:ln>
                <a:solidFill>
                  <a:schemeClr val="tx1"/>
                </a:solidFill>
                <a:effectLst/>
                <a:latin typeface="Arial" pitchFamily="34" charset="0"/>
              </a:rPr>
              <a:t> &gt; </a:t>
            </a:r>
            <a:r>
              <a:rPr kumimoji="0" lang="ru-RU" sz="2400" b="0" i="1" u="none" strike="noStrike" cap="none" normalizeH="0" baseline="0" dirty="0" smtClean="0">
                <a:ln>
                  <a:noFill/>
                </a:ln>
                <a:solidFill>
                  <a:schemeClr val="tx1"/>
                </a:solidFill>
                <a:effectLst/>
                <a:latin typeface="Arial" pitchFamily="34" charset="0"/>
              </a:rPr>
              <a:t>T</a:t>
            </a:r>
            <a:r>
              <a:rPr kumimoji="0" lang="ru-RU" sz="2400" b="0" i="0" u="none" strike="noStrike" cap="none" normalizeH="0" baseline="-30000" dirty="0" smtClean="0">
                <a:ln>
                  <a:noFill/>
                </a:ln>
                <a:solidFill>
                  <a:schemeClr val="tx1"/>
                </a:solidFill>
                <a:effectLst/>
                <a:latin typeface="Arial" pitchFamily="34" charset="0"/>
              </a:rPr>
              <a:t>1</a:t>
            </a:r>
            <a:r>
              <a:rPr kumimoji="0" lang="ru-RU" sz="2400" b="0" i="0" u="none" strike="noStrike" cap="none" normalizeH="0" baseline="0" dirty="0" smtClean="0">
                <a:ln>
                  <a:noFill/>
                </a:ln>
                <a:solidFill>
                  <a:schemeClr val="tx1"/>
                </a:solidFill>
                <a:effectLst/>
                <a:latin typeface="Arial" pitchFamily="34" charset="0"/>
              </a:rPr>
              <a:t> </a:t>
            </a:r>
          </a:p>
        </p:txBody>
      </p:sp>
    </p:spTree>
    <p:extLst>
      <p:ext uri="{BB962C8B-B14F-4D97-AF65-F5344CB8AC3E}">
        <p14:creationId xmlns="" xmlns:p14="http://schemas.microsoft.com/office/powerpoint/2010/main" val="30370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22" dur="500"/>
                                        <p:tgtEl>
                                          <p:spTgt spid="41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hysics.ru/courses/op25part1/content/chapter3/section/paragraph3/images/3-3-1.gif"/>
          <p:cNvPicPr>
            <a:picLocks noChangeAspect="1" noChangeArrowheads="1"/>
          </p:cNvPicPr>
          <p:nvPr/>
        </p:nvPicPr>
        <p:blipFill>
          <a:blip r:embed="rId2" cstate="print"/>
          <a:srcRect/>
          <a:stretch>
            <a:fillRect/>
          </a:stretch>
        </p:blipFill>
        <p:spPr bwMode="auto">
          <a:xfrm>
            <a:off x="142844" y="2071678"/>
            <a:ext cx="3425742" cy="2786082"/>
          </a:xfrm>
          <a:prstGeom prst="rect">
            <a:avLst/>
          </a:prstGeom>
          <a:noFill/>
        </p:spPr>
      </p:pic>
      <p:pic>
        <p:nvPicPr>
          <p:cNvPr id="3" name="Picture 2" descr="17. График изотермического процесса"/>
          <p:cNvPicPr>
            <a:picLocks noChangeAspect="1" noChangeArrowheads="1"/>
          </p:cNvPicPr>
          <p:nvPr/>
        </p:nvPicPr>
        <p:blipFill>
          <a:blip r:embed="rId3" cstate="print"/>
          <a:srcRect/>
          <a:stretch>
            <a:fillRect/>
          </a:stretch>
        </p:blipFill>
        <p:spPr bwMode="auto">
          <a:xfrm>
            <a:off x="3714744" y="142852"/>
            <a:ext cx="5186381" cy="6687214"/>
          </a:xfrm>
          <a:prstGeom prst="rect">
            <a:avLst/>
          </a:prstGeom>
          <a:noFill/>
        </p:spPr>
      </p:pic>
    </p:spTree>
    <p:extLst>
      <p:ext uri="{BB962C8B-B14F-4D97-AF65-F5344CB8AC3E}">
        <p14:creationId xmlns="" xmlns:p14="http://schemas.microsoft.com/office/powerpoint/2010/main" val="27166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Изобарный процесс</a:t>
            </a:r>
            <a:endParaRPr lang="ru-RU" dirty="0"/>
          </a:p>
        </p:txBody>
      </p:sp>
      <p:sp>
        <p:nvSpPr>
          <p:cNvPr id="3" name="TextBox 2"/>
          <p:cNvSpPr txBox="1"/>
          <p:nvPr/>
        </p:nvSpPr>
        <p:spPr>
          <a:xfrm>
            <a:off x="467544" y="1696452"/>
            <a:ext cx="2011063" cy="584775"/>
          </a:xfrm>
          <a:prstGeom prst="rect">
            <a:avLst/>
          </a:prstGeom>
          <a:noFill/>
        </p:spPr>
        <p:txBody>
          <a:bodyPr wrap="none" rtlCol="0">
            <a:spAutoFit/>
          </a:bodyPr>
          <a:lstStyle/>
          <a:p>
            <a:r>
              <a:rPr lang="en-US" sz="3200" b="1" dirty="0" smtClean="0"/>
              <a:t>P = </a:t>
            </a:r>
            <a:r>
              <a:rPr lang="en-US" sz="3200" b="1" dirty="0" err="1" smtClean="0"/>
              <a:t>const</a:t>
            </a:r>
            <a:endParaRPr lang="ru-RU" sz="3200" b="1" dirty="0"/>
          </a:p>
        </p:txBody>
      </p:sp>
      <mc:AlternateContent xmlns:mc="http://schemas.openxmlformats.org/markup-compatibility/2006">
        <mc:Choice xmlns="" xmlns:a14="http://schemas.microsoft.com/office/drawing/2010/main" Requires="a14">
          <p:sp>
            <p:nvSpPr>
              <p:cNvPr id="4" name="TextBox 3"/>
              <p:cNvSpPr txBox="1"/>
              <p:nvPr/>
            </p:nvSpPr>
            <p:spPr>
              <a:xfrm>
                <a:off x="3203848" y="1270116"/>
                <a:ext cx="2187202" cy="10111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sz="3200" b="1" i="1" smtClean="0">
                              <a:latin typeface="Cambria Math"/>
                            </a:rPr>
                          </m:ctrlPr>
                        </m:fPr>
                        <m:num>
                          <m:r>
                            <a:rPr lang="en-US" sz="3200" b="1" i="1" smtClean="0">
                              <a:latin typeface="Cambria Math"/>
                            </a:rPr>
                            <m:t>𝑽</m:t>
                          </m:r>
                        </m:num>
                        <m:den>
                          <m:r>
                            <a:rPr lang="en-US" sz="3200" b="1" i="1" smtClean="0">
                              <a:latin typeface="Cambria Math"/>
                            </a:rPr>
                            <m:t>𝑻</m:t>
                          </m:r>
                        </m:den>
                      </m:f>
                      <m:r>
                        <a:rPr lang="en-US" sz="3200" b="1" i="1" smtClean="0">
                          <a:latin typeface="Cambria Math"/>
                        </a:rPr>
                        <m:t>=</m:t>
                      </m:r>
                      <m:r>
                        <a:rPr lang="en-US" sz="3200" b="1" i="1" smtClean="0">
                          <a:latin typeface="Cambria Math"/>
                        </a:rPr>
                        <m:t>𝒄𝒐𝒏𝒔𝒕</m:t>
                      </m:r>
                    </m:oMath>
                  </m:oMathPara>
                </a14:m>
                <a:endParaRPr lang="ru-RU" sz="3200" b="1" dirty="0"/>
              </a:p>
            </p:txBody>
          </p:sp>
        </mc:Choice>
        <mc:Fallback>
          <p:sp>
            <p:nvSpPr>
              <p:cNvPr id="4" name="TextBox 3"/>
              <p:cNvSpPr txBox="1">
                <a:spLocks noRot="1" noChangeAspect="1" noMove="1" noResize="1" noEditPoints="1" noAdjustHandles="1" noChangeArrowheads="1" noChangeShapeType="1" noTextEdit="1"/>
              </p:cNvSpPr>
              <p:nvPr/>
            </p:nvSpPr>
            <p:spPr>
              <a:xfrm>
                <a:off x="3203848" y="1270116"/>
                <a:ext cx="2187202" cy="1011111"/>
              </a:xfrm>
              <a:prstGeom prst="rect">
                <a:avLst/>
              </a:prstGeom>
              <a:blipFill rotWithShape="1">
                <a:blip r:embed="rId2" cstate="print"/>
                <a:stretch>
                  <a:fillRect/>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5" name="TextBox 4"/>
              <p:cNvSpPr txBox="1"/>
              <p:nvPr/>
            </p:nvSpPr>
            <p:spPr>
              <a:xfrm>
                <a:off x="5564998" y="404664"/>
                <a:ext cx="1847814" cy="10948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sz="3200" b="1" i="1" smtClean="0">
                              <a:latin typeface="Cambria Math"/>
                            </a:rPr>
                          </m:ctrlPr>
                        </m:fPr>
                        <m:num>
                          <m:sSub>
                            <m:sSubPr>
                              <m:ctrlPr>
                                <a:rPr lang="ru-RU" sz="3200" b="1" i="1" smtClean="0">
                                  <a:latin typeface="Cambria Math"/>
                                </a:rPr>
                              </m:ctrlPr>
                            </m:sSubPr>
                            <m:e>
                              <m:r>
                                <a:rPr lang="en-US" sz="3200" b="1" i="1" smtClean="0">
                                  <a:latin typeface="Cambria Math"/>
                                </a:rPr>
                                <m:t>𝑽</m:t>
                              </m:r>
                            </m:e>
                            <m:sub>
                              <m:r>
                                <a:rPr lang="en-US" sz="3200" b="1" i="1" smtClean="0">
                                  <a:latin typeface="Cambria Math"/>
                                </a:rPr>
                                <m:t>𝟏</m:t>
                              </m:r>
                            </m:sub>
                          </m:sSub>
                        </m:num>
                        <m:den>
                          <m:sSub>
                            <m:sSubPr>
                              <m:ctrlPr>
                                <a:rPr lang="ru-RU" sz="3200" b="1" i="1" smtClean="0">
                                  <a:latin typeface="Cambria Math"/>
                                </a:rPr>
                              </m:ctrlPr>
                            </m:sSubPr>
                            <m:e>
                              <m:r>
                                <a:rPr lang="en-US" sz="3200" b="1" i="1" smtClean="0">
                                  <a:latin typeface="Cambria Math"/>
                                </a:rPr>
                                <m:t>𝑻</m:t>
                              </m:r>
                            </m:e>
                            <m:sub>
                              <m:r>
                                <a:rPr lang="en-US" sz="3200" b="1" i="1" smtClean="0">
                                  <a:latin typeface="Cambria Math"/>
                                </a:rPr>
                                <m:t>𝟏</m:t>
                              </m:r>
                            </m:sub>
                          </m:sSub>
                        </m:den>
                      </m:f>
                      <m:r>
                        <a:rPr lang="en-US" sz="3200" b="1" i="1" smtClean="0">
                          <a:latin typeface="Cambria Math"/>
                        </a:rPr>
                        <m:t>= </m:t>
                      </m:r>
                      <m:f>
                        <m:fPr>
                          <m:ctrlPr>
                            <a:rPr lang="en-US" sz="3200" b="1" i="1" smtClean="0">
                              <a:latin typeface="Cambria Math"/>
                            </a:rPr>
                          </m:ctrlPr>
                        </m:fPr>
                        <m:num>
                          <m:sSub>
                            <m:sSubPr>
                              <m:ctrlPr>
                                <a:rPr lang="en-US" sz="3200" b="1" i="1" smtClean="0">
                                  <a:latin typeface="Cambria Math"/>
                                </a:rPr>
                              </m:ctrlPr>
                            </m:sSubPr>
                            <m:e>
                              <m:r>
                                <a:rPr lang="en-US" sz="3200" b="1" i="1" smtClean="0">
                                  <a:latin typeface="Cambria Math"/>
                                </a:rPr>
                                <m:t>𝑽</m:t>
                              </m:r>
                            </m:e>
                            <m:sub>
                              <m:r>
                                <a:rPr lang="en-US" sz="3200" b="1" i="1" smtClean="0">
                                  <a:latin typeface="Cambria Math"/>
                                </a:rPr>
                                <m:t>𝟐</m:t>
                              </m:r>
                            </m:sub>
                          </m:sSub>
                        </m:num>
                        <m:den>
                          <m:sSub>
                            <m:sSubPr>
                              <m:ctrlPr>
                                <a:rPr lang="en-US" sz="3200" b="1" i="1" smtClean="0">
                                  <a:latin typeface="Cambria Math"/>
                                </a:rPr>
                              </m:ctrlPr>
                            </m:sSubPr>
                            <m:e>
                              <m:r>
                                <a:rPr lang="en-US" sz="3200" b="1" i="1" smtClean="0">
                                  <a:latin typeface="Cambria Math"/>
                                </a:rPr>
                                <m:t>𝑻</m:t>
                              </m:r>
                            </m:e>
                            <m:sub>
                              <m:r>
                                <a:rPr lang="en-US" sz="3200" b="1" i="1" smtClean="0">
                                  <a:latin typeface="Cambria Math"/>
                                </a:rPr>
                                <m:t>𝟐</m:t>
                              </m:r>
                            </m:sub>
                          </m:sSub>
                        </m:den>
                      </m:f>
                    </m:oMath>
                  </m:oMathPara>
                </a14:m>
                <a:endParaRPr lang="ru-RU" sz="3200" b="1" dirty="0"/>
              </a:p>
            </p:txBody>
          </p:sp>
        </mc:Choice>
        <mc:Fallback>
          <p:sp>
            <p:nvSpPr>
              <p:cNvPr id="5" name="TextBox 4"/>
              <p:cNvSpPr txBox="1">
                <a:spLocks noRot="1" noChangeAspect="1" noMove="1" noResize="1" noEditPoints="1" noAdjustHandles="1" noChangeArrowheads="1" noChangeShapeType="1" noTextEdit="1"/>
              </p:cNvSpPr>
              <p:nvPr/>
            </p:nvSpPr>
            <p:spPr>
              <a:xfrm>
                <a:off x="5564998" y="404664"/>
                <a:ext cx="1847814" cy="1094852"/>
              </a:xfrm>
              <a:prstGeom prst="rect">
                <a:avLst/>
              </a:prstGeom>
              <a:blipFill rotWithShape="1">
                <a:blip r:embed="rId3" cstate="print"/>
                <a:stretch>
                  <a:fillRect/>
                </a:stretch>
              </a:blipFill>
            </p:spPr>
            <p:txBody>
              <a:bodyPr/>
              <a:lstStyle/>
              <a:p>
                <a:r>
                  <a:rPr lang="ru-RU">
                    <a:noFill/>
                  </a:rPr>
                  <a:t> </a:t>
                </a:r>
              </a:p>
            </p:txBody>
          </p:sp>
        </mc:Fallback>
      </mc:AlternateContent>
      <p:cxnSp>
        <p:nvCxnSpPr>
          <p:cNvPr id="6" name="Прямая со стрелкой 5"/>
          <p:cNvCxnSpPr/>
          <p:nvPr/>
        </p:nvCxnSpPr>
        <p:spPr>
          <a:xfrm flipV="1">
            <a:off x="611560" y="3001712"/>
            <a:ext cx="0" cy="31683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611560" y="6170064"/>
            <a:ext cx="21602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3347864" y="3001712"/>
            <a:ext cx="0" cy="31683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3347864" y="6170064"/>
            <a:ext cx="23762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6228184" y="6170064"/>
            <a:ext cx="23762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6228184" y="3001712"/>
            <a:ext cx="0" cy="31683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66469" y="3001712"/>
            <a:ext cx="312906" cy="369332"/>
          </a:xfrm>
          <a:prstGeom prst="rect">
            <a:avLst/>
          </a:prstGeom>
          <a:noFill/>
        </p:spPr>
        <p:txBody>
          <a:bodyPr wrap="none" rtlCol="0">
            <a:spAutoFit/>
          </a:bodyPr>
          <a:lstStyle/>
          <a:p>
            <a:r>
              <a:rPr lang="en-US" dirty="0" smtClean="0"/>
              <a:t>p</a:t>
            </a:r>
            <a:endParaRPr lang="ru-RU" dirty="0"/>
          </a:p>
        </p:txBody>
      </p:sp>
      <p:sp>
        <p:nvSpPr>
          <p:cNvPr id="19" name="TextBox 18"/>
          <p:cNvSpPr txBox="1"/>
          <p:nvPr/>
        </p:nvSpPr>
        <p:spPr>
          <a:xfrm>
            <a:off x="5915278" y="3001712"/>
            <a:ext cx="312906" cy="369332"/>
          </a:xfrm>
          <a:prstGeom prst="rect">
            <a:avLst/>
          </a:prstGeom>
          <a:noFill/>
        </p:spPr>
        <p:txBody>
          <a:bodyPr wrap="none" rtlCol="0">
            <a:spAutoFit/>
          </a:bodyPr>
          <a:lstStyle/>
          <a:p>
            <a:r>
              <a:rPr lang="en-US" dirty="0" smtClean="0"/>
              <a:t>p</a:t>
            </a:r>
            <a:endParaRPr lang="ru-RU" dirty="0"/>
          </a:p>
        </p:txBody>
      </p:sp>
      <p:sp>
        <p:nvSpPr>
          <p:cNvPr id="20" name="TextBox 19"/>
          <p:cNvSpPr txBox="1"/>
          <p:nvPr/>
        </p:nvSpPr>
        <p:spPr>
          <a:xfrm>
            <a:off x="214445" y="3001712"/>
            <a:ext cx="338554" cy="369332"/>
          </a:xfrm>
          <a:prstGeom prst="rect">
            <a:avLst/>
          </a:prstGeom>
          <a:noFill/>
        </p:spPr>
        <p:txBody>
          <a:bodyPr wrap="none" rtlCol="0">
            <a:spAutoFit/>
          </a:bodyPr>
          <a:lstStyle/>
          <a:p>
            <a:r>
              <a:rPr lang="en-US" dirty="0" smtClean="0"/>
              <a:t>V</a:t>
            </a:r>
            <a:endParaRPr lang="ru-RU" dirty="0"/>
          </a:p>
        </p:txBody>
      </p:sp>
      <p:sp>
        <p:nvSpPr>
          <p:cNvPr id="21" name="TextBox 20"/>
          <p:cNvSpPr txBox="1"/>
          <p:nvPr/>
        </p:nvSpPr>
        <p:spPr>
          <a:xfrm>
            <a:off x="5659983" y="5985398"/>
            <a:ext cx="338554" cy="369332"/>
          </a:xfrm>
          <a:prstGeom prst="rect">
            <a:avLst/>
          </a:prstGeom>
          <a:noFill/>
        </p:spPr>
        <p:txBody>
          <a:bodyPr wrap="none" rtlCol="0">
            <a:spAutoFit/>
          </a:bodyPr>
          <a:lstStyle/>
          <a:p>
            <a:r>
              <a:rPr lang="en-US" dirty="0" smtClean="0"/>
              <a:t>V</a:t>
            </a:r>
            <a:endParaRPr lang="ru-RU" dirty="0"/>
          </a:p>
        </p:txBody>
      </p:sp>
      <p:sp>
        <p:nvSpPr>
          <p:cNvPr id="22" name="TextBox 21"/>
          <p:cNvSpPr txBox="1"/>
          <p:nvPr/>
        </p:nvSpPr>
        <p:spPr>
          <a:xfrm>
            <a:off x="2446070" y="6170064"/>
            <a:ext cx="325730" cy="369332"/>
          </a:xfrm>
          <a:prstGeom prst="rect">
            <a:avLst/>
          </a:prstGeom>
          <a:noFill/>
        </p:spPr>
        <p:txBody>
          <a:bodyPr wrap="none" rtlCol="0">
            <a:spAutoFit/>
          </a:bodyPr>
          <a:lstStyle/>
          <a:p>
            <a:r>
              <a:rPr lang="en-US" dirty="0" smtClean="0"/>
              <a:t>T</a:t>
            </a:r>
            <a:endParaRPr lang="ru-RU" dirty="0"/>
          </a:p>
        </p:txBody>
      </p:sp>
      <p:sp>
        <p:nvSpPr>
          <p:cNvPr id="23" name="TextBox 22"/>
          <p:cNvSpPr txBox="1"/>
          <p:nvPr/>
        </p:nvSpPr>
        <p:spPr>
          <a:xfrm>
            <a:off x="8441583" y="6170064"/>
            <a:ext cx="325730" cy="369332"/>
          </a:xfrm>
          <a:prstGeom prst="rect">
            <a:avLst/>
          </a:prstGeom>
          <a:noFill/>
        </p:spPr>
        <p:txBody>
          <a:bodyPr wrap="none" rtlCol="0">
            <a:spAutoFit/>
          </a:bodyPr>
          <a:lstStyle/>
          <a:p>
            <a:r>
              <a:rPr lang="en-US" dirty="0" smtClean="0"/>
              <a:t>T</a:t>
            </a:r>
            <a:endParaRPr lang="ru-RU" dirty="0"/>
          </a:p>
        </p:txBody>
      </p:sp>
      <p:cxnSp>
        <p:nvCxnSpPr>
          <p:cNvPr id="24" name="Прямая соединительная линия 23"/>
          <p:cNvCxnSpPr/>
          <p:nvPr/>
        </p:nvCxnSpPr>
        <p:spPr>
          <a:xfrm flipV="1">
            <a:off x="1115616" y="3789040"/>
            <a:ext cx="1330454" cy="17281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3491880" y="4436724"/>
            <a:ext cx="17281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6372200" y="4436724"/>
            <a:ext cx="17281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H="1">
            <a:off x="611560" y="5528198"/>
            <a:ext cx="504056" cy="64186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69429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04800"/>
            <a:ext cx="8395022" cy="762000"/>
          </a:xfrm>
        </p:spPr>
        <p:txBody>
          <a:bodyPr>
            <a:normAutofit/>
          </a:bodyPr>
          <a:lstStyle/>
          <a:p>
            <a:r>
              <a:rPr lang="ru-RU" dirty="0" err="1" smtClean="0"/>
              <a:t>Изопроцессы</a:t>
            </a:r>
            <a:r>
              <a:rPr lang="ru-RU" dirty="0" smtClean="0"/>
              <a:t>:   изобарный</a:t>
            </a:r>
            <a:r>
              <a:rPr lang="ru-RU" dirty="0"/>
              <a:t>.</a:t>
            </a:r>
            <a:r>
              <a:rPr lang="ru-RU" dirty="0" smtClean="0"/>
              <a:t> процесс</a:t>
            </a:r>
            <a:endParaRPr lang="ru-RU" dirty="0"/>
          </a:p>
        </p:txBody>
      </p:sp>
      <p:sp>
        <p:nvSpPr>
          <p:cNvPr id="3" name="Текст 2"/>
          <p:cNvSpPr>
            <a:spLocks noGrp="1"/>
          </p:cNvSpPr>
          <p:nvPr>
            <p:ph type="body" idx="2"/>
          </p:nvPr>
        </p:nvSpPr>
        <p:spPr>
          <a:xfrm>
            <a:off x="1857356" y="1107560"/>
            <a:ext cx="7037700" cy="1066800"/>
          </a:xfrm>
        </p:spPr>
        <p:txBody>
          <a:bodyPr>
            <a:noAutofit/>
          </a:bodyPr>
          <a:lstStyle/>
          <a:p>
            <a:r>
              <a:rPr lang="ru-RU" sz="2400" dirty="0" err="1" smtClean="0"/>
              <a:t>Изопроцессы</a:t>
            </a:r>
            <a:r>
              <a:rPr lang="ru-RU" sz="2400" dirty="0" smtClean="0"/>
              <a:t> – это процессы, в которых один из параметров (</a:t>
            </a:r>
            <a:r>
              <a:rPr lang="ru-RU" sz="2400" b="1" i="1" dirty="0" err="1" smtClean="0">
                <a:solidFill>
                  <a:srgbClr val="FF0000"/>
                </a:solidFill>
              </a:rPr>
              <a:t>p</a:t>
            </a:r>
            <a:r>
              <a:rPr lang="ru-RU" sz="2400" b="1" i="1" dirty="0" smtClean="0">
                <a:solidFill>
                  <a:srgbClr val="FF0000"/>
                </a:solidFill>
              </a:rPr>
              <a:t>, V</a:t>
            </a:r>
            <a:r>
              <a:rPr lang="ru-RU" sz="2400" dirty="0" smtClean="0"/>
              <a:t> или </a:t>
            </a:r>
            <a:r>
              <a:rPr lang="ru-RU" sz="2400" i="1" dirty="0" smtClean="0">
                <a:solidFill>
                  <a:srgbClr val="FF0000"/>
                </a:solidFill>
              </a:rPr>
              <a:t>T</a:t>
            </a:r>
            <a:r>
              <a:rPr lang="ru-RU" sz="2400" dirty="0" smtClean="0"/>
              <a:t>) остается </a:t>
            </a:r>
            <a:r>
              <a:rPr lang="ru-RU" sz="2400" b="1" dirty="0" smtClean="0">
                <a:solidFill>
                  <a:srgbClr val="FF0000"/>
                </a:solidFill>
              </a:rPr>
              <a:t>неизменным</a:t>
            </a:r>
            <a:r>
              <a:rPr lang="ru-RU" sz="2400" dirty="0" smtClean="0"/>
              <a:t>.</a:t>
            </a:r>
            <a:endParaRPr lang="ru-RU" sz="2400" dirty="0"/>
          </a:p>
        </p:txBody>
      </p:sp>
      <p:sp>
        <p:nvSpPr>
          <p:cNvPr id="4" name="Содержимое 3"/>
          <p:cNvSpPr>
            <a:spLocks noGrp="1"/>
          </p:cNvSpPr>
          <p:nvPr>
            <p:ph sz="half" idx="1"/>
          </p:nvPr>
        </p:nvSpPr>
        <p:spPr>
          <a:xfrm>
            <a:off x="3286116" y="2000240"/>
            <a:ext cx="5857884" cy="4714908"/>
          </a:xfrm>
        </p:spPr>
        <p:txBody>
          <a:bodyPr>
            <a:normAutofit fontScale="85000" lnSpcReduction="20000"/>
          </a:bodyPr>
          <a:lstStyle/>
          <a:p>
            <a:r>
              <a:rPr lang="ru-RU" b="1" dirty="0" smtClean="0">
                <a:solidFill>
                  <a:srgbClr val="FF0000"/>
                </a:solidFill>
              </a:rPr>
              <a:t>Изобарным</a:t>
            </a:r>
            <a:r>
              <a:rPr lang="ru-RU" dirty="0" smtClean="0"/>
              <a:t> процессом называют квазистатический процесс, протекающий при </a:t>
            </a:r>
            <a:r>
              <a:rPr lang="ru-RU" b="1" dirty="0" smtClean="0">
                <a:solidFill>
                  <a:srgbClr val="FF0000"/>
                </a:solidFill>
              </a:rPr>
              <a:t>неизменным давлении </a:t>
            </a:r>
            <a:r>
              <a:rPr lang="ru-RU" b="1" i="1" dirty="0" err="1" smtClean="0">
                <a:solidFill>
                  <a:srgbClr val="FF0000"/>
                </a:solidFill>
              </a:rPr>
              <a:t>p</a:t>
            </a:r>
            <a:r>
              <a:rPr lang="ru-RU" dirty="0" smtClean="0"/>
              <a:t>.</a:t>
            </a:r>
          </a:p>
          <a:p>
            <a:r>
              <a:rPr lang="ru-RU" b="1" dirty="0" smtClean="0">
                <a:solidFill>
                  <a:srgbClr val="FF0000"/>
                </a:solidFill>
              </a:rPr>
              <a:t>Закон Гей-Люссака</a:t>
            </a:r>
            <a:r>
              <a:rPr lang="ru-RU" dirty="0" smtClean="0"/>
              <a:t>: </a:t>
            </a:r>
          </a:p>
          <a:p>
            <a:endParaRPr lang="ru-RU" dirty="0" smtClean="0"/>
          </a:p>
          <a:p>
            <a:endParaRPr lang="ru-RU" dirty="0" smtClean="0"/>
          </a:p>
          <a:p>
            <a:endParaRPr lang="ru-RU" dirty="0" smtClean="0"/>
          </a:p>
          <a:p>
            <a:r>
              <a:rPr lang="ru-RU" dirty="0" smtClean="0"/>
              <a:t> </a:t>
            </a:r>
            <a:r>
              <a:rPr lang="ru-RU" sz="2800" dirty="0" smtClean="0"/>
              <a:t>где </a:t>
            </a:r>
            <a:r>
              <a:rPr lang="ru-RU" sz="2800" i="1" dirty="0" smtClean="0"/>
              <a:t>V</a:t>
            </a:r>
            <a:r>
              <a:rPr lang="ru-RU" sz="2800" i="1" baseline="-25000" dirty="0" smtClean="0"/>
              <a:t>0</a:t>
            </a:r>
            <a:r>
              <a:rPr lang="ru-RU" sz="2800" i="1" dirty="0" smtClean="0"/>
              <a:t> </a:t>
            </a:r>
            <a:r>
              <a:rPr lang="ru-RU" sz="2800" dirty="0" smtClean="0"/>
              <a:t>– объем газа при температуре </a:t>
            </a:r>
            <a:r>
              <a:rPr lang="ru-RU" sz="2800" i="1" dirty="0" smtClean="0"/>
              <a:t>0 °С</a:t>
            </a:r>
            <a:r>
              <a:rPr lang="ru-RU" sz="2800" dirty="0" smtClean="0"/>
              <a:t>. </a:t>
            </a:r>
          </a:p>
          <a:p>
            <a:r>
              <a:rPr lang="ru-RU" sz="2800" dirty="0" err="1" smtClean="0"/>
              <a:t>α </a:t>
            </a:r>
            <a:r>
              <a:rPr lang="ru-RU" sz="2800" dirty="0" smtClean="0"/>
              <a:t>= 1/273,15 К</a:t>
            </a:r>
            <a:r>
              <a:rPr lang="ru-RU" sz="2800" baseline="30000" dirty="0" smtClean="0"/>
              <a:t>–1</a:t>
            </a:r>
            <a:r>
              <a:rPr lang="ru-RU" sz="2800" dirty="0" smtClean="0"/>
              <a:t> - </a:t>
            </a:r>
            <a:r>
              <a:rPr lang="ru-RU" sz="2800" dirty="0" err="1" smtClean="0"/>
              <a:t>температурныЙ</a:t>
            </a:r>
            <a:r>
              <a:rPr lang="ru-RU" sz="2800" dirty="0" smtClean="0"/>
              <a:t> коэффициент объемного расширения газов.</a:t>
            </a:r>
          </a:p>
          <a:p>
            <a:endParaRPr lang="ru-RU" dirty="0" smtClean="0"/>
          </a:p>
          <a:p>
            <a:endParaRPr lang="ru-RU" dirty="0" smtClean="0"/>
          </a:p>
        </p:txBody>
      </p:sp>
      <p:sp>
        <p:nvSpPr>
          <p:cNvPr id="41987" name="Rectangle 3"/>
          <p:cNvSpPr>
            <a:spLocks noChangeArrowheads="1"/>
          </p:cNvSpPr>
          <p:nvPr/>
        </p:nvSpPr>
        <p:spPr bwMode="auto">
          <a:xfrm>
            <a:off x="785786" y="4929198"/>
            <a:ext cx="20002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400" i="1" dirty="0" smtClean="0"/>
              <a:t>p</a:t>
            </a:r>
            <a:r>
              <a:rPr lang="en-US" sz="2400" i="1" baseline="-25000" dirty="0" smtClean="0"/>
              <a:t>3</a:t>
            </a:r>
            <a:r>
              <a:rPr lang="en-US" sz="2400" i="1" dirty="0" smtClean="0"/>
              <a:t> &gt; p</a:t>
            </a:r>
            <a:r>
              <a:rPr lang="en-US" sz="2400" i="1" baseline="-25000" dirty="0" smtClean="0"/>
              <a:t>2</a:t>
            </a:r>
            <a:r>
              <a:rPr lang="en-US" sz="2400" i="1" dirty="0" smtClean="0"/>
              <a:t> &gt; p</a:t>
            </a:r>
            <a:r>
              <a:rPr lang="en-US" sz="2400" i="1" baseline="-25000" dirty="0" smtClean="0"/>
              <a:t>1</a:t>
            </a:r>
            <a:endParaRPr kumimoji="0" lang="ru-RU" sz="2400" b="0" i="1" u="none" strike="noStrike" cap="none" normalizeH="0" baseline="0" dirty="0" smtClean="0">
              <a:ln>
                <a:noFill/>
              </a:ln>
              <a:solidFill>
                <a:schemeClr val="tx1"/>
              </a:solidFill>
              <a:effectLst/>
              <a:latin typeface="Arial" pitchFamily="34" charset="0"/>
            </a:endParaRPr>
          </a:p>
        </p:txBody>
      </p:sp>
      <p:pic>
        <p:nvPicPr>
          <p:cNvPr id="146434" name="Picture 2" descr="http://www.physics.ru/courses/op25part1/content/javagifs/63229980817534-6.gif"/>
          <p:cNvPicPr>
            <a:picLocks noChangeAspect="1" noChangeArrowheads="1"/>
          </p:cNvPicPr>
          <p:nvPr/>
        </p:nvPicPr>
        <p:blipFill>
          <a:blip r:embed="rId2" cstate="print"/>
          <a:srcRect/>
          <a:stretch>
            <a:fillRect/>
          </a:stretch>
        </p:blipFill>
        <p:spPr bwMode="auto">
          <a:xfrm>
            <a:off x="3857620" y="3571876"/>
            <a:ext cx="4719768" cy="1214446"/>
          </a:xfrm>
          <a:prstGeom prst="rect">
            <a:avLst/>
          </a:prstGeom>
          <a:noFill/>
          <a:effectLst>
            <a:glow rad="228600">
              <a:schemeClr val="accent5">
                <a:satMod val="175000"/>
                <a:alpha val="40000"/>
              </a:schemeClr>
            </a:glow>
          </a:effectLst>
        </p:spPr>
      </p:pic>
    </p:spTree>
    <p:extLst>
      <p:ext uri="{BB962C8B-B14F-4D97-AF65-F5344CB8AC3E}">
        <p14:creationId xmlns="" xmlns:p14="http://schemas.microsoft.com/office/powerpoint/2010/main" val="330639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6434"/>
                                        </p:tgtEl>
                                        <p:attrNameLst>
                                          <p:attrName>style.visibility</p:attrName>
                                        </p:attrNameLst>
                                      </p:cBhvr>
                                      <p:to>
                                        <p:strVal val="visible"/>
                                      </p:to>
                                    </p:set>
                                    <p:animEffect transition="in" filter="blinds(horizontal)">
                                      <p:cBhvr>
                                        <p:cTn id="17" dur="500"/>
                                        <p:tgtEl>
                                          <p:spTgt spid="1464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linds(horizontal)">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32" dur="500"/>
                                        <p:tgtEl>
                                          <p:spTgt spid="41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physics.ru/courses/op25part1/content/chapter3/section/paragraph3/images/3-3-3.gif"/>
          <p:cNvPicPr>
            <a:picLocks noChangeAspect="1" noChangeArrowheads="1"/>
          </p:cNvPicPr>
          <p:nvPr/>
        </p:nvPicPr>
        <p:blipFill>
          <a:blip r:embed="rId2" cstate="print"/>
          <a:srcRect/>
          <a:stretch>
            <a:fillRect/>
          </a:stretch>
        </p:blipFill>
        <p:spPr bwMode="auto">
          <a:xfrm>
            <a:off x="142844" y="2000240"/>
            <a:ext cx="3337902" cy="2714644"/>
          </a:xfrm>
          <a:prstGeom prst="rect">
            <a:avLst/>
          </a:prstGeom>
          <a:noFill/>
        </p:spPr>
      </p:pic>
      <p:pic>
        <p:nvPicPr>
          <p:cNvPr id="3" name="Picture 2" descr="18. График изобарного процесса"/>
          <p:cNvPicPr>
            <a:picLocks noChangeAspect="1" noChangeArrowheads="1"/>
          </p:cNvPicPr>
          <p:nvPr/>
        </p:nvPicPr>
        <p:blipFill>
          <a:blip r:embed="rId3" cstate="print"/>
          <a:srcRect/>
          <a:stretch>
            <a:fillRect/>
          </a:stretch>
        </p:blipFill>
        <p:spPr bwMode="auto">
          <a:xfrm>
            <a:off x="3643306" y="285728"/>
            <a:ext cx="5267343" cy="6388334"/>
          </a:xfrm>
          <a:prstGeom prst="rect">
            <a:avLst/>
          </a:prstGeom>
          <a:noFill/>
        </p:spPr>
      </p:pic>
    </p:spTree>
    <p:extLst>
      <p:ext uri="{BB962C8B-B14F-4D97-AF65-F5344CB8AC3E}">
        <p14:creationId xmlns="" xmlns:p14="http://schemas.microsoft.com/office/powerpoint/2010/main" val="194014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342900" indent="-342900"/>
            <a:r>
              <a:rPr lang="ru-RU" dirty="0" smtClean="0"/>
              <a:t>Модели строения газов, жидкостей и твердых </a:t>
            </a:r>
            <a:endParaRPr lang="ru-RU" dirty="0"/>
          </a:p>
        </p:txBody>
      </p:sp>
      <p:pic>
        <p:nvPicPr>
          <p:cNvPr id="49155" name="Picture 3"/>
          <p:cNvPicPr>
            <a:picLocks noChangeAspect="1" noChangeArrowheads="1"/>
          </p:cNvPicPr>
          <p:nvPr/>
        </p:nvPicPr>
        <p:blipFill>
          <a:blip r:embed="rId2" cstate="print"/>
          <a:srcRect/>
          <a:stretch>
            <a:fillRect/>
          </a:stretch>
        </p:blipFill>
        <p:spPr bwMode="auto">
          <a:xfrm>
            <a:off x="3286116" y="1428736"/>
            <a:ext cx="2686050" cy="3076575"/>
          </a:xfrm>
          <a:prstGeom prst="rect">
            <a:avLst/>
          </a:prstGeom>
          <a:noFill/>
          <a:ln w="9525">
            <a:noFill/>
            <a:miter lim="800000"/>
            <a:headEnd/>
            <a:tailEnd/>
          </a:ln>
          <a:effectLst/>
        </p:spPr>
      </p:pic>
      <p:pic>
        <p:nvPicPr>
          <p:cNvPr id="49156" name="Picture 4"/>
          <p:cNvPicPr>
            <a:picLocks noChangeAspect="1" noChangeArrowheads="1"/>
          </p:cNvPicPr>
          <p:nvPr/>
        </p:nvPicPr>
        <p:blipFill>
          <a:blip r:embed="rId3" cstate="print"/>
          <a:srcRect/>
          <a:stretch>
            <a:fillRect/>
          </a:stretch>
        </p:blipFill>
        <p:spPr bwMode="auto">
          <a:xfrm>
            <a:off x="214282" y="1500174"/>
            <a:ext cx="2709863" cy="3120745"/>
          </a:xfrm>
          <a:prstGeom prst="rect">
            <a:avLst/>
          </a:prstGeom>
          <a:noFill/>
          <a:ln w="9525">
            <a:noFill/>
            <a:miter lim="800000"/>
            <a:headEnd/>
            <a:tailEnd/>
          </a:ln>
          <a:effectLst/>
        </p:spPr>
      </p:pic>
      <p:pic>
        <p:nvPicPr>
          <p:cNvPr id="49157" name="Picture 5"/>
          <p:cNvPicPr>
            <a:picLocks noChangeAspect="1" noChangeArrowheads="1"/>
          </p:cNvPicPr>
          <p:nvPr/>
        </p:nvPicPr>
        <p:blipFill>
          <a:blip r:embed="rId4" cstate="print"/>
          <a:srcRect/>
          <a:stretch>
            <a:fillRect/>
          </a:stretch>
        </p:blipFill>
        <p:spPr bwMode="auto">
          <a:xfrm>
            <a:off x="6286512" y="1428736"/>
            <a:ext cx="2650773" cy="3071834"/>
          </a:xfrm>
          <a:prstGeom prst="rect">
            <a:avLst/>
          </a:prstGeom>
          <a:noFill/>
          <a:ln w="9525">
            <a:noFill/>
            <a:miter lim="800000"/>
            <a:headEnd/>
            <a:tailEnd/>
          </a:ln>
          <a:effectLst/>
        </p:spPr>
      </p:pic>
      <p:sp>
        <p:nvSpPr>
          <p:cNvPr id="11" name="Прямоугольник 10"/>
          <p:cNvSpPr/>
          <p:nvPr/>
        </p:nvSpPr>
        <p:spPr>
          <a:xfrm>
            <a:off x="142844" y="4572008"/>
            <a:ext cx="2786082" cy="2031325"/>
          </a:xfrm>
          <a:prstGeom prst="rect">
            <a:avLst/>
          </a:prstGeom>
        </p:spPr>
        <p:txBody>
          <a:bodyPr wrap="square">
            <a:spAutoFit/>
          </a:bodyPr>
          <a:lstStyle/>
          <a:p>
            <a:r>
              <a:rPr lang="ru-RU" dirty="0" smtClean="0"/>
              <a:t>В </a:t>
            </a:r>
            <a:r>
              <a:rPr lang="ru-RU" b="1" dirty="0" smtClean="0">
                <a:solidFill>
                  <a:srgbClr val="FF0000"/>
                </a:solidFill>
              </a:rPr>
              <a:t>твердых телах </a:t>
            </a:r>
            <a:r>
              <a:rPr lang="ru-RU" dirty="0" smtClean="0"/>
              <a:t>молекулы совершают </a:t>
            </a:r>
            <a:r>
              <a:rPr lang="ru-RU" b="1" dirty="0" smtClean="0"/>
              <a:t>беспорядочные колебания около фиксированных центров</a:t>
            </a:r>
            <a:r>
              <a:rPr lang="ru-RU" dirty="0" smtClean="0"/>
              <a:t> (положений равновесия). </a:t>
            </a:r>
            <a:endParaRPr lang="ru-RU" dirty="0"/>
          </a:p>
        </p:txBody>
      </p:sp>
      <p:sp>
        <p:nvSpPr>
          <p:cNvPr id="12" name="Прямоугольник 11"/>
          <p:cNvSpPr/>
          <p:nvPr/>
        </p:nvSpPr>
        <p:spPr>
          <a:xfrm>
            <a:off x="2643174" y="4549676"/>
            <a:ext cx="3714776" cy="2308324"/>
          </a:xfrm>
          <a:prstGeom prst="rect">
            <a:avLst/>
          </a:prstGeom>
          <a:noFill/>
        </p:spPr>
        <p:txBody>
          <a:bodyPr wrap="square">
            <a:spAutoFit/>
          </a:bodyPr>
          <a:lstStyle/>
          <a:p>
            <a:r>
              <a:rPr lang="ru-RU" dirty="0" smtClean="0"/>
              <a:t>В </a:t>
            </a:r>
            <a:r>
              <a:rPr lang="ru-RU" b="1" dirty="0" smtClean="0">
                <a:solidFill>
                  <a:srgbClr val="FF0000"/>
                </a:solidFill>
              </a:rPr>
              <a:t>жидкостях</a:t>
            </a:r>
            <a:r>
              <a:rPr lang="ru-RU" dirty="0" smtClean="0"/>
              <a:t> молекулы имеют значительно </a:t>
            </a:r>
            <a:r>
              <a:rPr lang="ru-RU" b="1" dirty="0" smtClean="0"/>
              <a:t>большую свободу </a:t>
            </a:r>
            <a:r>
              <a:rPr lang="ru-RU" dirty="0" smtClean="0"/>
              <a:t>для теплового движения. Они не привязаны к определенным центрам и </a:t>
            </a:r>
            <a:r>
              <a:rPr lang="ru-RU" b="1" dirty="0" smtClean="0"/>
              <a:t>могут перемещаться по всему объему</a:t>
            </a:r>
            <a:r>
              <a:rPr lang="ru-RU" dirty="0" smtClean="0"/>
              <a:t> жидкости. Этим объясняется </a:t>
            </a:r>
            <a:r>
              <a:rPr lang="ru-RU" b="1" dirty="0" smtClean="0">
                <a:solidFill>
                  <a:srgbClr val="FF0000"/>
                </a:solidFill>
              </a:rPr>
              <a:t>текучесть</a:t>
            </a:r>
            <a:r>
              <a:rPr lang="ru-RU" dirty="0" smtClean="0"/>
              <a:t> жидкостей</a:t>
            </a:r>
            <a:r>
              <a:rPr lang="ru-RU" sz="1600" dirty="0" smtClean="0"/>
              <a:t>. </a:t>
            </a:r>
            <a:endParaRPr lang="ru-RU" sz="1600" dirty="0"/>
          </a:p>
        </p:txBody>
      </p:sp>
      <p:sp>
        <p:nvSpPr>
          <p:cNvPr id="13" name="Прямоугольник 12"/>
          <p:cNvSpPr/>
          <p:nvPr/>
        </p:nvSpPr>
        <p:spPr>
          <a:xfrm>
            <a:off x="6286512" y="4429132"/>
            <a:ext cx="2857488" cy="2308324"/>
          </a:xfrm>
          <a:prstGeom prst="rect">
            <a:avLst/>
          </a:prstGeom>
        </p:spPr>
        <p:txBody>
          <a:bodyPr wrap="square">
            <a:spAutoFit/>
          </a:bodyPr>
          <a:lstStyle/>
          <a:p>
            <a:r>
              <a:rPr lang="ru-RU" sz="1600" dirty="0" smtClean="0"/>
              <a:t>В </a:t>
            </a:r>
            <a:r>
              <a:rPr lang="ru-RU" sz="1600" b="1" dirty="0" smtClean="0">
                <a:solidFill>
                  <a:srgbClr val="FF0000"/>
                </a:solidFill>
              </a:rPr>
              <a:t>газах</a:t>
            </a:r>
            <a:r>
              <a:rPr lang="ru-RU" sz="1600" dirty="0" smtClean="0"/>
              <a:t> расстояния между молекулами обычно значительно больше их размеров, каждая молекула </a:t>
            </a:r>
            <a:r>
              <a:rPr lang="ru-RU" sz="1600" b="1" dirty="0" smtClean="0"/>
              <a:t>движется</a:t>
            </a:r>
            <a:r>
              <a:rPr lang="ru-RU" sz="1600" dirty="0" smtClean="0"/>
              <a:t> вдоль прямой линии до очередного </a:t>
            </a:r>
            <a:r>
              <a:rPr lang="ru-RU" sz="1600" b="1" dirty="0" smtClean="0"/>
              <a:t>столкновения с другой молекулой </a:t>
            </a:r>
            <a:r>
              <a:rPr lang="ru-RU" sz="1600" dirty="0" smtClean="0"/>
              <a:t>или со стенкой сосуда.</a:t>
            </a:r>
            <a:endParaRPr lang="ru-RU" sz="1600" dirty="0"/>
          </a:p>
        </p:txBody>
      </p:sp>
    </p:spTree>
    <p:extLst>
      <p:ext uri="{BB962C8B-B14F-4D97-AF65-F5344CB8AC3E}">
        <p14:creationId xmlns="" xmlns:p14="http://schemas.microsoft.com/office/powerpoint/2010/main" val="3486230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Изохорный процесс</a:t>
            </a:r>
            <a:endParaRPr lang="ru-RU" dirty="0"/>
          </a:p>
        </p:txBody>
      </p:sp>
      <p:sp>
        <p:nvSpPr>
          <p:cNvPr id="3" name="TextBox 2"/>
          <p:cNvSpPr txBox="1"/>
          <p:nvPr/>
        </p:nvSpPr>
        <p:spPr>
          <a:xfrm>
            <a:off x="539552" y="1518862"/>
            <a:ext cx="2005677" cy="861774"/>
          </a:xfrm>
          <a:prstGeom prst="rect">
            <a:avLst/>
          </a:prstGeom>
          <a:noFill/>
        </p:spPr>
        <p:txBody>
          <a:bodyPr wrap="none" rtlCol="0">
            <a:spAutoFit/>
          </a:bodyPr>
          <a:lstStyle/>
          <a:p>
            <a:r>
              <a:rPr lang="en-US" sz="3200" b="1" dirty="0" smtClean="0"/>
              <a:t>V – </a:t>
            </a:r>
            <a:r>
              <a:rPr lang="en-US" sz="3200" b="1" dirty="0" err="1" smtClean="0"/>
              <a:t>const</a:t>
            </a:r>
            <a:endParaRPr lang="en-US" sz="3200" b="1" dirty="0" smtClean="0"/>
          </a:p>
          <a:p>
            <a:endParaRPr lang="ru-RU" dirty="0"/>
          </a:p>
        </p:txBody>
      </p:sp>
      <mc:AlternateContent xmlns:mc="http://schemas.openxmlformats.org/markup-compatibility/2006">
        <mc:Choice xmlns="" xmlns:a14="http://schemas.microsoft.com/office/drawing/2010/main" Requires="a14">
          <p:sp>
            <p:nvSpPr>
              <p:cNvPr id="4" name="TextBox 3"/>
              <p:cNvSpPr txBox="1"/>
              <p:nvPr/>
            </p:nvSpPr>
            <p:spPr>
              <a:xfrm>
                <a:off x="3419872" y="1340768"/>
                <a:ext cx="2213426" cy="12179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sz="3200" b="1" i="1" smtClean="0">
                              <a:latin typeface="Cambria Math"/>
                            </a:rPr>
                          </m:ctrlPr>
                        </m:fPr>
                        <m:num>
                          <m:r>
                            <a:rPr lang="en-US" sz="3200" b="1" i="1" smtClean="0">
                              <a:latin typeface="Cambria Math"/>
                            </a:rPr>
                            <m:t>𝒑</m:t>
                          </m:r>
                        </m:num>
                        <m:den>
                          <m:r>
                            <a:rPr lang="en-US" sz="3200" b="1" i="1" smtClean="0">
                              <a:latin typeface="Cambria Math"/>
                            </a:rPr>
                            <m:t>𝑽</m:t>
                          </m:r>
                        </m:den>
                      </m:f>
                      <m:r>
                        <a:rPr lang="en-US" sz="3200" b="1" i="1" smtClean="0">
                          <a:latin typeface="Cambria Math"/>
                        </a:rPr>
                        <m:t>=</m:t>
                      </m:r>
                      <m:r>
                        <a:rPr lang="en-US" sz="3200" b="1" i="1" smtClean="0">
                          <a:latin typeface="Cambria Math"/>
                        </a:rPr>
                        <m:t>𝒄𝒐𝒏𝒔𝒕</m:t>
                      </m:r>
                    </m:oMath>
                  </m:oMathPara>
                </a14:m>
                <a:endParaRPr lang="en-US" sz="3200" b="1" dirty="0" smtClean="0"/>
              </a:p>
              <a:p>
                <a:endParaRPr lang="ru-RU" dirty="0"/>
              </a:p>
            </p:txBody>
          </p:sp>
        </mc:Choice>
        <mc:Fallback>
          <p:sp>
            <p:nvSpPr>
              <p:cNvPr id="4" name="TextBox 3"/>
              <p:cNvSpPr txBox="1">
                <a:spLocks noRot="1" noChangeAspect="1" noMove="1" noResize="1" noEditPoints="1" noAdjustHandles="1" noChangeArrowheads="1" noChangeShapeType="1" noTextEdit="1"/>
              </p:cNvSpPr>
              <p:nvPr/>
            </p:nvSpPr>
            <p:spPr>
              <a:xfrm>
                <a:off x="3419872" y="1340768"/>
                <a:ext cx="2213426" cy="1217962"/>
              </a:xfrm>
              <a:prstGeom prst="rect">
                <a:avLst/>
              </a:prstGeom>
              <a:blipFill rotWithShape="1">
                <a:blip r:embed="rId2" cstate="print"/>
                <a:stretch>
                  <a:fillRect/>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5" name="TextBox 4"/>
              <p:cNvSpPr txBox="1"/>
              <p:nvPr/>
            </p:nvSpPr>
            <p:spPr>
              <a:xfrm>
                <a:off x="5796136" y="404664"/>
                <a:ext cx="1828578" cy="10232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sz="3200" b="1" i="1" smtClean="0">
                              <a:latin typeface="Cambria Math"/>
                            </a:rPr>
                          </m:ctrlPr>
                        </m:fPr>
                        <m:num>
                          <m:sSub>
                            <m:sSubPr>
                              <m:ctrlPr>
                                <a:rPr lang="ru-RU" sz="3200" b="1" i="1" smtClean="0">
                                  <a:latin typeface="Cambria Math"/>
                                </a:rPr>
                              </m:ctrlPr>
                            </m:sSubPr>
                            <m:e>
                              <m:r>
                                <a:rPr lang="en-US" sz="3200" b="1" i="1" smtClean="0">
                                  <a:latin typeface="Cambria Math"/>
                                </a:rPr>
                                <m:t>𝒑</m:t>
                              </m:r>
                            </m:e>
                            <m:sub>
                              <m:r>
                                <a:rPr lang="en-US" sz="3200" b="1" i="1" smtClean="0">
                                  <a:latin typeface="Cambria Math"/>
                                </a:rPr>
                                <m:t>𝟏</m:t>
                              </m:r>
                            </m:sub>
                          </m:sSub>
                        </m:num>
                        <m:den>
                          <m:sSub>
                            <m:sSubPr>
                              <m:ctrlPr>
                                <a:rPr lang="ru-RU" sz="3200" b="1" i="1" smtClean="0">
                                  <a:latin typeface="Cambria Math"/>
                                </a:rPr>
                              </m:ctrlPr>
                            </m:sSubPr>
                            <m:e>
                              <m:r>
                                <a:rPr lang="en-US" sz="3200" b="1" i="1" smtClean="0">
                                  <a:latin typeface="Cambria Math"/>
                                </a:rPr>
                                <m:t>𝑻</m:t>
                              </m:r>
                            </m:e>
                            <m:sub>
                              <m:r>
                                <a:rPr lang="en-US" sz="3200" b="1" i="1" smtClean="0">
                                  <a:latin typeface="Cambria Math"/>
                                </a:rPr>
                                <m:t>𝟏</m:t>
                              </m:r>
                            </m:sub>
                          </m:sSub>
                        </m:den>
                      </m:f>
                      <m:r>
                        <a:rPr lang="en-US" sz="3200" b="1" i="1" smtClean="0">
                          <a:latin typeface="Cambria Math"/>
                        </a:rPr>
                        <m:t>= </m:t>
                      </m:r>
                      <m:f>
                        <m:fPr>
                          <m:ctrlPr>
                            <a:rPr lang="en-US" sz="3200" b="1" i="1" smtClean="0">
                              <a:latin typeface="Cambria Math"/>
                            </a:rPr>
                          </m:ctrlPr>
                        </m:fPr>
                        <m:num>
                          <m:sSub>
                            <m:sSubPr>
                              <m:ctrlPr>
                                <a:rPr lang="en-US" sz="3200" b="1" i="1" smtClean="0">
                                  <a:latin typeface="Cambria Math"/>
                                </a:rPr>
                              </m:ctrlPr>
                            </m:sSubPr>
                            <m:e>
                              <m:r>
                                <a:rPr lang="en-US" sz="3200" b="1" i="1" smtClean="0">
                                  <a:latin typeface="Cambria Math"/>
                                </a:rPr>
                                <m:t>𝒑</m:t>
                              </m:r>
                            </m:e>
                            <m:sub>
                              <m:r>
                                <a:rPr lang="en-US" sz="3200" b="1" i="1" smtClean="0">
                                  <a:latin typeface="Cambria Math"/>
                                </a:rPr>
                                <m:t>𝟐</m:t>
                              </m:r>
                            </m:sub>
                          </m:sSub>
                        </m:num>
                        <m:den>
                          <m:sSub>
                            <m:sSubPr>
                              <m:ctrlPr>
                                <a:rPr lang="en-US" sz="3200" b="1" i="1" smtClean="0">
                                  <a:latin typeface="Cambria Math"/>
                                </a:rPr>
                              </m:ctrlPr>
                            </m:sSubPr>
                            <m:e>
                              <m:r>
                                <a:rPr lang="en-US" sz="3200" b="1" i="1" smtClean="0">
                                  <a:latin typeface="Cambria Math"/>
                                </a:rPr>
                                <m:t>𝑻</m:t>
                              </m:r>
                            </m:e>
                            <m:sub>
                              <m:r>
                                <a:rPr lang="en-US" sz="3200" b="1" i="1" smtClean="0">
                                  <a:latin typeface="Cambria Math"/>
                                </a:rPr>
                                <m:t>𝟐</m:t>
                              </m:r>
                            </m:sub>
                          </m:sSub>
                        </m:den>
                      </m:f>
                    </m:oMath>
                  </m:oMathPara>
                </a14:m>
                <a:endParaRPr lang="ru-RU" sz="3200" b="1" dirty="0"/>
              </a:p>
            </p:txBody>
          </p:sp>
        </mc:Choice>
        <mc:Fallback>
          <p:sp>
            <p:nvSpPr>
              <p:cNvPr id="5" name="TextBox 4"/>
              <p:cNvSpPr txBox="1">
                <a:spLocks noRot="1" noChangeAspect="1" noMove="1" noResize="1" noEditPoints="1" noAdjustHandles="1" noChangeArrowheads="1" noChangeShapeType="1" noTextEdit="1"/>
              </p:cNvSpPr>
              <p:nvPr/>
            </p:nvSpPr>
            <p:spPr>
              <a:xfrm>
                <a:off x="5796136" y="404664"/>
                <a:ext cx="1828578" cy="1023293"/>
              </a:xfrm>
              <a:prstGeom prst="rect">
                <a:avLst/>
              </a:prstGeom>
              <a:blipFill rotWithShape="1">
                <a:blip r:embed="rId3" cstate="print"/>
                <a:stretch>
                  <a:fillRect/>
                </a:stretch>
              </a:blipFill>
            </p:spPr>
            <p:txBody>
              <a:bodyPr/>
              <a:lstStyle/>
              <a:p>
                <a:r>
                  <a:rPr lang="ru-RU">
                    <a:noFill/>
                  </a:rPr>
                  <a:t> </a:t>
                </a:r>
              </a:p>
            </p:txBody>
          </p:sp>
        </mc:Fallback>
      </mc:AlternateContent>
      <p:cxnSp>
        <p:nvCxnSpPr>
          <p:cNvPr id="6" name="Прямая соединительная линия 5"/>
          <p:cNvCxnSpPr/>
          <p:nvPr/>
        </p:nvCxnSpPr>
        <p:spPr>
          <a:xfrm flipV="1">
            <a:off x="1883517" y="3400529"/>
            <a:ext cx="0" cy="25006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3779912" y="5085184"/>
            <a:ext cx="2130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6948264" y="3400530"/>
            <a:ext cx="1440160" cy="19726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755576" y="3066699"/>
            <a:ext cx="0" cy="31683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3500264" y="3154112"/>
            <a:ext cx="0" cy="31683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755576" y="6235051"/>
            <a:ext cx="2232248" cy="303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500264" y="6235051"/>
            <a:ext cx="2439888" cy="606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6444208" y="6129176"/>
            <a:ext cx="24482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6444208" y="2951154"/>
            <a:ext cx="0" cy="31683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3099" y="3072743"/>
            <a:ext cx="312906" cy="369332"/>
          </a:xfrm>
          <a:prstGeom prst="rect">
            <a:avLst/>
          </a:prstGeom>
          <a:noFill/>
        </p:spPr>
        <p:txBody>
          <a:bodyPr wrap="none" rtlCol="0">
            <a:spAutoFit/>
          </a:bodyPr>
          <a:lstStyle/>
          <a:p>
            <a:r>
              <a:rPr lang="en-US" dirty="0" smtClean="0"/>
              <a:t>p</a:t>
            </a:r>
            <a:endParaRPr lang="ru-RU" dirty="0"/>
          </a:p>
        </p:txBody>
      </p:sp>
      <p:sp>
        <p:nvSpPr>
          <p:cNvPr id="22" name="TextBox 21"/>
          <p:cNvSpPr txBox="1"/>
          <p:nvPr/>
        </p:nvSpPr>
        <p:spPr>
          <a:xfrm>
            <a:off x="6131302" y="2942887"/>
            <a:ext cx="312906" cy="369332"/>
          </a:xfrm>
          <a:prstGeom prst="rect">
            <a:avLst/>
          </a:prstGeom>
          <a:noFill/>
        </p:spPr>
        <p:txBody>
          <a:bodyPr wrap="none" rtlCol="0">
            <a:spAutoFit/>
          </a:bodyPr>
          <a:lstStyle/>
          <a:p>
            <a:r>
              <a:rPr lang="en-US" dirty="0" smtClean="0"/>
              <a:t>p</a:t>
            </a:r>
            <a:endParaRPr lang="ru-RU" dirty="0"/>
          </a:p>
        </p:txBody>
      </p:sp>
      <p:sp>
        <p:nvSpPr>
          <p:cNvPr id="23" name="TextBox 22"/>
          <p:cNvSpPr txBox="1"/>
          <p:nvPr/>
        </p:nvSpPr>
        <p:spPr>
          <a:xfrm>
            <a:off x="2588129" y="6250211"/>
            <a:ext cx="338554" cy="369332"/>
          </a:xfrm>
          <a:prstGeom prst="rect">
            <a:avLst/>
          </a:prstGeom>
          <a:noFill/>
        </p:spPr>
        <p:txBody>
          <a:bodyPr wrap="none" rtlCol="0">
            <a:spAutoFit/>
          </a:bodyPr>
          <a:lstStyle/>
          <a:p>
            <a:r>
              <a:rPr lang="en-US" dirty="0" smtClean="0"/>
              <a:t>V</a:t>
            </a:r>
            <a:endParaRPr lang="ru-RU" dirty="0"/>
          </a:p>
        </p:txBody>
      </p:sp>
      <p:sp>
        <p:nvSpPr>
          <p:cNvPr id="24" name="TextBox 23"/>
          <p:cNvSpPr txBox="1"/>
          <p:nvPr/>
        </p:nvSpPr>
        <p:spPr>
          <a:xfrm>
            <a:off x="3081318" y="3101651"/>
            <a:ext cx="338554" cy="369332"/>
          </a:xfrm>
          <a:prstGeom prst="rect">
            <a:avLst/>
          </a:prstGeom>
          <a:noFill/>
        </p:spPr>
        <p:txBody>
          <a:bodyPr wrap="none" rtlCol="0">
            <a:spAutoFit/>
          </a:bodyPr>
          <a:lstStyle/>
          <a:p>
            <a:r>
              <a:rPr lang="en-US" dirty="0" smtClean="0"/>
              <a:t>V</a:t>
            </a:r>
            <a:endParaRPr lang="ru-RU" dirty="0"/>
          </a:p>
        </p:txBody>
      </p:sp>
      <p:sp>
        <p:nvSpPr>
          <p:cNvPr id="25" name="TextBox 24"/>
          <p:cNvSpPr txBox="1"/>
          <p:nvPr/>
        </p:nvSpPr>
        <p:spPr>
          <a:xfrm>
            <a:off x="8521335" y="6143400"/>
            <a:ext cx="325730" cy="369332"/>
          </a:xfrm>
          <a:prstGeom prst="rect">
            <a:avLst/>
          </a:prstGeom>
          <a:noFill/>
        </p:spPr>
        <p:txBody>
          <a:bodyPr wrap="none" rtlCol="0">
            <a:spAutoFit/>
          </a:bodyPr>
          <a:lstStyle/>
          <a:p>
            <a:r>
              <a:rPr lang="en-US" dirty="0" smtClean="0"/>
              <a:t>T</a:t>
            </a:r>
            <a:endParaRPr lang="ru-RU" dirty="0"/>
          </a:p>
        </p:txBody>
      </p:sp>
      <p:sp>
        <p:nvSpPr>
          <p:cNvPr id="26" name="TextBox 25"/>
          <p:cNvSpPr txBox="1"/>
          <p:nvPr/>
        </p:nvSpPr>
        <p:spPr>
          <a:xfrm>
            <a:off x="5584537" y="6235051"/>
            <a:ext cx="325729" cy="369332"/>
          </a:xfrm>
          <a:prstGeom prst="rect">
            <a:avLst/>
          </a:prstGeom>
          <a:noFill/>
        </p:spPr>
        <p:txBody>
          <a:bodyPr wrap="square" rtlCol="0">
            <a:spAutoFit/>
          </a:bodyPr>
          <a:lstStyle/>
          <a:p>
            <a:r>
              <a:rPr lang="en-US" dirty="0" smtClean="0"/>
              <a:t>T</a:t>
            </a:r>
            <a:endParaRPr lang="ru-RU" dirty="0"/>
          </a:p>
        </p:txBody>
      </p:sp>
      <p:cxnSp>
        <p:nvCxnSpPr>
          <p:cNvPr id="34" name="Прямая соединительная линия 33"/>
          <p:cNvCxnSpPr/>
          <p:nvPr/>
        </p:nvCxnSpPr>
        <p:spPr>
          <a:xfrm flipH="1">
            <a:off x="6444208" y="5373216"/>
            <a:ext cx="504056" cy="74629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47013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04800"/>
            <a:ext cx="8395022" cy="762000"/>
          </a:xfrm>
        </p:spPr>
        <p:txBody>
          <a:bodyPr>
            <a:normAutofit/>
          </a:bodyPr>
          <a:lstStyle/>
          <a:p>
            <a:r>
              <a:rPr lang="ru-RU" dirty="0" err="1" smtClean="0"/>
              <a:t>Изопроцессы</a:t>
            </a:r>
            <a:r>
              <a:rPr lang="ru-RU" dirty="0" smtClean="0"/>
              <a:t>: , изохорный, процесс.</a:t>
            </a:r>
            <a:endParaRPr lang="ru-RU" dirty="0"/>
          </a:p>
        </p:txBody>
      </p:sp>
      <p:sp>
        <p:nvSpPr>
          <p:cNvPr id="3" name="Текст 2"/>
          <p:cNvSpPr>
            <a:spLocks noGrp="1"/>
          </p:cNvSpPr>
          <p:nvPr>
            <p:ph type="body" idx="2"/>
          </p:nvPr>
        </p:nvSpPr>
        <p:spPr>
          <a:xfrm>
            <a:off x="1000100" y="1107560"/>
            <a:ext cx="7894956" cy="1066800"/>
          </a:xfrm>
        </p:spPr>
        <p:txBody>
          <a:bodyPr>
            <a:noAutofit/>
          </a:bodyPr>
          <a:lstStyle/>
          <a:p>
            <a:r>
              <a:rPr lang="ru-RU" sz="2400" dirty="0" err="1" smtClean="0"/>
              <a:t>Изопроцессы</a:t>
            </a:r>
            <a:r>
              <a:rPr lang="ru-RU" sz="2400" dirty="0" smtClean="0"/>
              <a:t> – это процессы, в которых один из параметров (</a:t>
            </a:r>
            <a:r>
              <a:rPr lang="ru-RU" sz="2400" b="1" i="1" dirty="0" err="1" smtClean="0">
                <a:solidFill>
                  <a:srgbClr val="FF0000"/>
                </a:solidFill>
              </a:rPr>
              <a:t>p</a:t>
            </a:r>
            <a:r>
              <a:rPr lang="ru-RU" sz="2400" b="1" i="1" dirty="0" smtClean="0">
                <a:solidFill>
                  <a:srgbClr val="FF0000"/>
                </a:solidFill>
              </a:rPr>
              <a:t>, V</a:t>
            </a:r>
            <a:r>
              <a:rPr lang="ru-RU" sz="2400" dirty="0" smtClean="0"/>
              <a:t> или </a:t>
            </a:r>
            <a:r>
              <a:rPr lang="ru-RU" sz="2400" i="1" dirty="0" smtClean="0">
                <a:solidFill>
                  <a:srgbClr val="FF0000"/>
                </a:solidFill>
              </a:rPr>
              <a:t>T</a:t>
            </a:r>
            <a:r>
              <a:rPr lang="ru-RU" sz="2400" dirty="0" smtClean="0"/>
              <a:t>) остается </a:t>
            </a:r>
            <a:r>
              <a:rPr lang="ru-RU" sz="2400" b="1" dirty="0" smtClean="0">
                <a:solidFill>
                  <a:srgbClr val="FF0000"/>
                </a:solidFill>
              </a:rPr>
              <a:t>неизменным</a:t>
            </a:r>
            <a:r>
              <a:rPr lang="ru-RU" sz="2400" dirty="0" smtClean="0"/>
              <a:t>.</a:t>
            </a:r>
            <a:endParaRPr lang="ru-RU" sz="2400" dirty="0"/>
          </a:p>
        </p:txBody>
      </p:sp>
      <p:sp>
        <p:nvSpPr>
          <p:cNvPr id="4" name="Содержимое 3"/>
          <p:cNvSpPr>
            <a:spLocks noGrp="1"/>
          </p:cNvSpPr>
          <p:nvPr>
            <p:ph sz="half" idx="1"/>
          </p:nvPr>
        </p:nvSpPr>
        <p:spPr>
          <a:xfrm>
            <a:off x="3286116" y="2000240"/>
            <a:ext cx="5857884" cy="4714908"/>
          </a:xfrm>
        </p:spPr>
        <p:txBody>
          <a:bodyPr>
            <a:normAutofit fontScale="77500" lnSpcReduction="20000"/>
          </a:bodyPr>
          <a:lstStyle/>
          <a:p>
            <a:r>
              <a:rPr lang="ru-RU" b="1" dirty="0" smtClean="0">
                <a:solidFill>
                  <a:srgbClr val="FF0000"/>
                </a:solidFill>
              </a:rPr>
              <a:t>Изохорный процесс </a:t>
            </a:r>
            <a:r>
              <a:rPr lang="ru-RU" dirty="0" smtClean="0"/>
              <a:t>– это процесс квазистатического нагревания или охлаждения газа </a:t>
            </a:r>
            <a:r>
              <a:rPr lang="ru-RU" b="1" i="1" dirty="0" smtClean="0"/>
              <a:t>при постоянном объеме V </a:t>
            </a:r>
            <a:r>
              <a:rPr lang="ru-RU" dirty="0" smtClean="0"/>
              <a:t>и при условии, что количество вещества </a:t>
            </a:r>
            <a:r>
              <a:rPr lang="ru-RU" dirty="0" err="1" smtClean="0"/>
              <a:t>ν </a:t>
            </a:r>
            <a:r>
              <a:rPr lang="ru-RU" dirty="0" smtClean="0"/>
              <a:t>в сосуде остается неизменным.</a:t>
            </a:r>
          </a:p>
          <a:p>
            <a:r>
              <a:rPr lang="ru-RU" b="1" dirty="0" smtClean="0">
                <a:solidFill>
                  <a:srgbClr val="FF0000"/>
                </a:solidFill>
              </a:rPr>
              <a:t>Закон Шарля</a:t>
            </a:r>
            <a:r>
              <a:rPr lang="ru-RU" dirty="0" smtClean="0"/>
              <a:t>: при </a:t>
            </a:r>
            <a:r>
              <a:rPr lang="ru-RU" b="1" dirty="0" smtClean="0"/>
              <a:t>постоянном</a:t>
            </a:r>
            <a:r>
              <a:rPr lang="ru-RU" dirty="0" smtClean="0"/>
              <a:t> </a:t>
            </a:r>
            <a:r>
              <a:rPr lang="ru-RU" b="1" dirty="0" smtClean="0"/>
              <a:t>объеме</a:t>
            </a:r>
            <a:r>
              <a:rPr lang="ru-RU" b="1" i="1" dirty="0" smtClean="0"/>
              <a:t> V </a:t>
            </a:r>
            <a:r>
              <a:rPr lang="ru-RU" dirty="0" smtClean="0"/>
              <a:t> и неизменном количестве вещества </a:t>
            </a:r>
            <a:r>
              <a:rPr lang="ru-RU" i="1" dirty="0" err="1" smtClean="0"/>
              <a:t>ν</a:t>
            </a:r>
            <a:r>
              <a:rPr lang="ru-RU" dirty="0" err="1" smtClean="0"/>
              <a:t> </a:t>
            </a:r>
            <a:r>
              <a:rPr lang="ru-RU" dirty="0" smtClean="0"/>
              <a:t>в сосуде </a:t>
            </a:r>
            <a:r>
              <a:rPr lang="ru-RU" b="1" dirty="0" smtClean="0">
                <a:solidFill>
                  <a:srgbClr val="FF0000"/>
                </a:solidFill>
              </a:rPr>
              <a:t>давление</a:t>
            </a:r>
            <a:r>
              <a:rPr lang="ru-RU" dirty="0" smtClean="0"/>
              <a:t> газа </a:t>
            </a:r>
            <a:r>
              <a:rPr lang="ru-RU" i="1" dirty="0" err="1" smtClean="0"/>
              <a:t>p</a:t>
            </a:r>
            <a:r>
              <a:rPr lang="ru-RU" i="1" dirty="0" smtClean="0"/>
              <a:t> </a:t>
            </a:r>
            <a:r>
              <a:rPr lang="ru-RU" dirty="0" smtClean="0"/>
              <a:t>изменяется прямо </a:t>
            </a:r>
            <a:r>
              <a:rPr lang="ru-RU" b="1" dirty="0" smtClean="0">
                <a:solidFill>
                  <a:srgbClr val="FF0000"/>
                </a:solidFill>
              </a:rPr>
              <a:t>пропорционально</a:t>
            </a:r>
            <a:r>
              <a:rPr lang="ru-RU" dirty="0" smtClean="0"/>
              <a:t> его абсолютной </a:t>
            </a:r>
            <a:r>
              <a:rPr lang="ru-RU" b="1" dirty="0" smtClean="0">
                <a:solidFill>
                  <a:srgbClr val="FF0000"/>
                </a:solidFill>
              </a:rPr>
              <a:t>температуре</a:t>
            </a:r>
            <a:r>
              <a:rPr lang="ru-RU" dirty="0" smtClean="0"/>
              <a:t> : </a:t>
            </a:r>
          </a:p>
          <a:p>
            <a:endParaRPr lang="ru-RU" dirty="0" smtClean="0"/>
          </a:p>
          <a:p>
            <a:endParaRPr lang="ru-RU" dirty="0" smtClean="0"/>
          </a:p>
        </p:txBody>
      </p:sp>
      <p:sp>
        <p:nvSpPr>
          <p:cNvPr id="41987" name="Rectangle 3"/>
          <p:cNvSpPr>
            <a:spLocks noChangeArrowheads="1"/>
          </p:cNvSpPr>
          <p:nvPr/>
        </p:nvSpPr>
        <p:spPr bwMode="auto">
          <a:xfrm>
            <a:off x="785786" y="4929198"/>
            <a:ext cx="20002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400" i="1" dirty="0" smtClean="0"/>
              <a:t>V</a:t>
            </a:r>
            <a:r>
              <a:rPr lang="en-US" sz="2400" i="1" baseline="-25000" dirty="0" smtClean="0"/>
              <a:t>3</a:t>
            </a:r>
            <a:r>
              <a:rPr lang="en-US" sz="2400" i="1" dirty="0" smtClean="0"/>
              <a:t> &gt; V</a:t>
            </a:r>
            <a:r>
              <a:rPr lang="en-US" sz="2400" i="1" baseline="-25000" dirty="0" smtClean="0"/>
              <a:t>2</a:t>
            </a:r>
            <a:r>
              <a:rPr lang="en-US" sz="2400" i="1" dirty="0" smtClean="0"/>
              <a:t> &gt; V</a:t>
            </a:r>
            <a:r>
              <a:rPr lang="en-US" sz="2400" i="1" baseline="-25000" dirty="0" smtClean="0"/>
              <a:t>1</a:t>
            </a:r>
            <a:endParaRPr kumimoji="0" lang="ru-RU" sz="2400" b="0" i="1" u="none" strike="noStrike" cap="none" normalizeH="0" baseline="0" dirty="0" smtClean="0">
              <a:ln>
                <a:noFill/>
              </a:ln>
              <a:solidFill>
                <a:schemeClr val="tx1"/>
              </a:solidFill>
              <a:effectLst/>
              <a:latin typeface="Arial" pitchFamily="34" charset="0"/>
            </a:endParaRPr>
          </a:p>
        </p:txBody>
      </p:sp>
      <p:pic>
        <p:nvPicPr>
          <p:cNvPr id="145412" name="Picture 4" descr="http://www.physics.ru/courses/op25part1/content/javagifs/63229980817434-4.gif"/>
          <p:cNvPicPr>
            <a:picLocks noChangeAspect="1" noChangeArrowheads="1"/>
          </p:cNvPicPr>
          <p:nvPr/>
        </p:nvPicPr>
        <p:blipFill>
          <a:blip r:embed="rId2" cstate="print"/>
          <a:srcRect/>
          <a:stretch>
            <a:fillRect/>
          </a:stretch>
        </p:blipFill>
        <p:spPr bwMode="auto">
          <a:xfrm>
            <a:off x="1000100" y="5500702"/>
            <a:ext cx="1785950" cy="1190636"/>
          </a:xfrm>
          <a:prstGeom prst="roundRect">
            <a:avLst>
              <a:gd name="adj" fmla="val 4167"/>
            </a:avLst>
          </a:prstGeom>
          <a:solidFill>
            <a:srgbClr val="FFFFFF"/>
          </a:solidFill>
          <a:ln w="76200" cap="sq">
            <a:solidFill>
              <a:srgbClr val="EAEAEA"/>
            </a:solidFill>
            <a:miter lim="800000"/>
          </a:ln>
          <a:effectLst>
            <a:glow rad="228600">
              <a:schemeClr val="accent5">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359473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5412"/>
                                        </p:tgtEl>
                                        <p:attrNameLst>
                                          <p:attrName>style.visibility</p:attrName>
                                        </p:attrNameLst>
                                      </p:cBhvr>
                                      <p:to>
                                        <p:strVal val="visible"/>
                                      </p:to>
                                    </p:set>
                                    <p:animEffect transition="in" filter="blinds(horizontal)">
                                      <p:cBhvr>
                                        <p:cTn id="17" dur="500"/>
                                        <p:tgtEl>
                                          <p:spTgt spid="1454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22" dur="500"/>
                                        <p:tgtEl>
                                          <p:spTgt spid="41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hysics.ru/courses/op25part1/content/chapter3/section/paragraph3/images/3-3-2.gif"/>
          <p:cNvPicPr>
            <a:picLocks noChangeAspect="1" noChangeArrowheads="1"/>
          </p:cNvPicPr>
          <p:nvPr/>
        </p:nvPicPr>
        <p:blipFill>
          <a:blip r:embed="rId2" cstate="print"/>
          <a:srcRect/>
          <a:stretch>
            <a:fillRect/>
          </a:stretch>
        </p:blipFill>
        <p:spPr bwMode="auto">
          <a:xfrm>
            <a:off x="142844" y="2000240"/>
            <a:ext cx="3425742" cy="2786082"/>
          </a:xfrm>
          <a:prstGeom prst="rect">
            <a:avLst/>
          </a:prstGeom>
          <a:noFill/>
        </p:spPr>
      </p:pic>
      <p:pic>
        <p:nvPicPr>
          <p:cNvPr id="3" name="Picture 2" descr="16. График изохорного процесса"/>
          <p:cNvPicPr>
            <a:picLocks noChangeAspect="1" noChangeArrowheads="1"/>
          </p:cNvPicPr>
          <p:nvPr/>
        </p:nvPicPr>
        <p:blipFill>
          <a:blip r:embed="rId3" cstate="print"/>
          <a:srcRect/>
          <a:stretch>
            <a:fillRect/>
          </a:stretch>
        </p:blipFill>
        <p:spPr bwMode="auto">
          <a:xfrm>
            <a:off x="3643306" y="214290"/>
            <a:ext cx="5357850" cy="6460394"/>
          </a:xfrm>
          <a:prstGeom prst="rect">
            <a:avLst/>
          </a:prstGeom>
          <a:noFill/>
        </p:spPr>
      </p:pic>
    </p:spTree>
    <p:extLst>
      <p:ext uri="{BB962C8B-B14F-4D97-AF65-F5344CB8AC3E}">
        <p14:creationId xmlns="" xmlns:p14="http://schemas.microsoft.com/office/powerpoint/2010/main" val="187246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Рассмотрим задачи: </a:t>
            </a:r>
            <a:endParaRPr lang="ru-RU" dirty="0"/>
          </a:p>
        </p:txBody>
      </p:sp>
      <p:sp>
        <p:nvSpPr>
          <p:cNvPr id="4" name="Содержимое 3"/>
          <p:cNvSpPr>
            <a:spLocks noGrp="1"/>
          </p:cNvSpPr>
          <p:nvPr>
            <p:ph type="body" idx="1"/>
          </p:nvPr>
        </p:nvSpPr>
        <p:spPr/>
        <p:txBody>
          <a:bodyPr/>
          <a:lstStyle/>
          <a:p>
            <a:pPr>
              <a:defRPr/>
            </a:pPr>
            <a:r>
              <a:rPr lang="ru-RU" dirty="0" smtClean="0"/>
              <a:t>ЕГЭ 2001-2010 (</a:t>
            </a:r>
            <a:r>
              <a:rPr lang="ru-RU" dirty="0" err="1" smtClean="0"/>
              <a:t>Демо</a:t>
            </a:r>
            <a:r>
              <a:rPr lang="ru-RU" dirty="0" smtClean="0"/>
              <a:t>, КИМ)</a:t>
            </a:r>
          </a:p>
          <a:p>
            <a:pPr>
              <a:defRPr/>
            </a:pPr>
            <a:r>
              <a:rPr lang="ru-RU" dirty="0" smtClean="0"/>
              <a:t>ГИА-9 2008-2010 (</a:t>
            </a:r>
            <a:r>
              <a:rPr lang="ru-RU" dirty="0" err="1" smtClean="0"/>
              <a:t>Демо</a:t>
            </a:r>
            <a:r>
              <a:rPr lang="ru-RU" dirty="0" smtClean="0"/>
              <a:t>)</a:t>
            </a:r>
          </a:p>
        </p:txBody>
      </p:sp>
    </p:spTree>
    <p:extLst>
      <p:ext uri="{BB962C8B-B14F-4D97-AF65-F5344CB8AC3E}">
        <p14:creationId xmlns="" xmlns:p14="http://schemas.microsoft.com/office/powerpoint/2010/main" val="3137553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582726"/>
          </a:xfrm>
        </p:spPr>
        <p:txBody>
          <a:bodyPr>
            <a:noAutofit/>
          </a:bodyPr>
          <a:lstStyle/>
          <a:p>
            <a:r>
              <a:rPr lang="ru-RU" sz="2400" b="1" dirty="0" smtClean="0">
                <a:solidFill>
                  <a:srgbClr val="FF0000"/>
                </a:solidFill>
              </a:rPr>
              <a:t>(ЕГЭ 2001 г.) А10. </a:t>
            </a:r>
            <a:r>
              <a:rPr lang="ru-RU" sz="2400" dirty="0" smtClean="0"/>
              <a:t>Согласно расчетам, температура жидкости должна быть равна 143 К. Между тем термометр в сосуде показывает температуру не более –130</a:t>
            </a:r>
            <a:r>
              <a:rPr lang="ru-RU" sz="2400" baseline="30000" dirty="0" smtClean="0"/>
              <a:t>0 </a:t>
            </a:r>
            <a:r>
              <a:rPr lang="ru-RU" sz="2400" dirty="0" smtClean="0"/>
              <a:t>С. Это означает, что</a:t>
            </a:r>
            <a:endParaRPr lang="ru-RU" sz="2400" b="1" dirty="0">
              <a:solidFill>
                <a:srgbClr val="FF0000"/>
              </a:solidFill>
            </a:endParaRPr>
          </a:p>
        </p:txBody>
      </p:sp>
      <p:sp>
        <p:nvSpPr>
          <p:cNvPr id="5" name="Прямоугольник 4"/>
          <p:cNvSpPr/>
          <p:nvPr/>
        </p:nvSpPr>
        <p:spPr>
          <a:xfrm>
            <a:off x="1357290" y="2000240"/>
            <a:ext cx="7643866" cy="1477328"/>
          </a:xfrm>
          <a:prstGeom prst="rect">
            <a:avLst/>
          </a:prstGeom>
        </p:spPr>
        <p:txBody>
          <a:bodyPr wrap="square">
            <a:spAutoFit/>
          </a:bodyPr>
          <a:lstStyle/>
          <a:p>
            <a:pPr marL="342900" indent="-342900">
              <a:buFont typeface="+mj-lt"/>
              <a:buAutoNum type="arabicPeriod"/>
            </a:pPr>
            <a:r>
              <a:rPr lang="ru-RU" dirty="0" smtClean="0"/>
              <a:t>термометр не рассчитан на высокие температуры и требует замены</a:t>
            </a:r>
          </a:p>
          <a:p>
            <a:pPr marL="342900" indent="-342900">
              <a:buFont typeface="+mj-lt"/>
              <a:buAutoNum type="arabicPeriod"/>
            </a:pPr>
            <a:r>
              <a:rPr lang="ru-RU" dirty="0" smtClean="0"/>
              <a:t>термометр показывает более высокую температуру</a:t>
            </a:r>
          </a:p>
          <a:p>
            <a:pPr marL="342900" indent="-342900">
              <a:buFont typeface="+mj-lt"/>
              <a:buAutoNum type="arabicPeriod"/>
            </a:pPr>
            <a:r>
              <a:rPr lang="ru-RU" dirty="0" smtClean="0"/>
              <a:t>термометр показывает более низкую температуру</a:t>
            </a:r>
          </a:p>
          <a:p>
            <a:pPr marL="342900" indent="-342900">
              <a:buFont typeface="+mj-lt"/>
              <a:buAutoNum type="arabicPeriod"/>
            </a:pPr>
            <a:r>
              <a:rPr lang="ru-RU" dirty="0" smtClean="0"/>
              <a:t>термометр показывает расчетную температуру</a:t>
            </a:r>
            <a:endParaRPr lang="ru-RU" dirty="0"/>
          </a:p>
        </p:txBody>
      </p:sp>
    </p:spTree>
    <p:extLst>
      <p:ext uri="{BB962C8B-B14F-4D97-AF65-F5344CB8AC3E}">
        <p14:creationId xmlns="" xmlns:p14="http://schemas.microsoft.com/office/powerpoint/2010/main" val="324468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225536"/>
          </a:xfrm>
        </p:spPr>
        <p:txBody>
          <a:bodyPr>
            <a:noAutofit/>
          </a:bodyPr>
          <a:lstStyle/>
          <a:p>
            <a:r>
              <a:rPr lang="ru-RU" sz="2400" b="1" dirty="0" smtClean="0">
                <a:solidFill>
                  <a:srgbClr val="FF0000"/>
                </a:solidFill>
              </a:rPr>
              <a:t>(ЕГЭ 2001 г., </a:t>
            </a:r>
            <a:r>
              <a:rPr lang="ru-RU" sz="2400" b="1" dirty="0" err="1" smtClean="0">
                <a:solidFill>
                  <a:srgbClr val="FF0000"/>
                </a:solidFill>
              </a:rPr>
              <a:t>Демо</a:t>
            </a:r>
            <a:r>
              <a:rPr lang="ru-RU" sz="2400" b="1" dirty="0" smtClean="0">
                <a:solidFill>
                  <a:srgbClr val="FF0000"/>
                </a:solidFill>
              </a:rPr>
              <a:t>) А11. </a:t>
            </a:r>
            <a:r>
              <a:rPr lang="ru-RU" sz="2400" dirty="0" smtClean="0"/>
              <a:t>На рисунке показана часть шкалы термометра, висящего за окном. Температура воздуха на улице равна .....</a:t>
            </a:r>
            <a:endParaRPr lang="ru-RU" sz="2400" b="1" dirty="0"/>
          </a:p>
        </p:txBody>
      </p:sp>
      <p:sp>
        <p:nvSpPr>
          <p:cNvPr id="5" name="Прямоугольник 4"/>
          <p:cNvSpPr/>
          <p:nvPr/>
        </p:nvSpPr>
        <p:spPr>
          <a:xfrm>
            <a:off x="2285984" y="2500306"/>
            <a:ext cx="1714512" cy="1815882"/>
          </a:xfrm>
          <a:prstGeom prst="rect">
            <a:avLst/>
          </a:prstGeom>
        </p:spPr>
        <p:txBody>
          <a:bodyPr wrap="square">
            <a:spAutoFit/>
          </a:bodyPr>
          <a:lstStyle/>
          <a:p>
            <a:pPr marL="342900" indent="-342900">
              <a:buFont typeface="+mj-lt"/>
              <a:buAutoNum type="arabicPeriod"/>
            </a:pPr>
            <a:r>
              <a:rPr lang="ru-RU" sz="2800" dirty="0" smtClean="0"/>
              <a:t>18</a:t>
            </a:r>
            <a:r>
              <a:rPr lang="ru-RU" sz="2800" baseline="30000" dirty="0" smtClean="0"/>
              <a:t>0</a:t>
            </a:r>
            <a:r>
              <a:rPr lang="ru-RU" sz="2800" dirty="0" smtClean="0"/>
              <a:t>С.</a:t>
            </a:r>
          </a:p>
          <a:p>
            <a:pPr marL="342900" indent="-342900">
              <a:buFont typeface="+mj-lt"/>
              <a:buAutoNum type="arabicPeriod"/>
            </a:pPr>
            <a:r>
              <a:rPr lang="ru-RU" sz="2800" dirty="0" smtClean="0"/>
              <a:t>14</a:t>
            </a:r>
            <a:r>
              <a:rPr lang="ru-RU" sz="2800" baseline="30000" dirty="0" smtClean="0"/>
              <a:t>0</a:t>
            </a:r>
            <a:r>
              <a:rPr lang="ru-RU" sz="2800" dirty="0" smtClean="0"/>
              <a:t>С</a:t>
            </a:r>
          </a:p>
          <a:p>
            <a:pPr marL="342900" indent="-342900">
              <a:buFont typeface="+mj-lt"/>
              <a:buAutoNum type="arabicPeriod"/>
            </a:pPr>
            <a:r>
              <a:rPr lang="ru-RU" sz="2800" dirty="0" smtClean="0"/>
              <a:t>21</a:t>
            </a:r>
            <a:r>
              <a:rPr lang="ru-RU" sz="2800" baseline="30000" dirty="0" smtClean="0"/>
              <a:t>0</a:t>
            </a:r>
            <a:r>
              <a:rPr lang="ru-RU" sz="2800" dirty="0" smtClean="0"/>
              <a:t>С.</a:t>
            </a:r>
          </a:p>
          <a:p>
            <a:pPr marL="342900" indent="-342900">
              <a:buFont typeface="+mj-lt"/>
              <a:buAutoNum type="arabicPeriod"/>
            </a:pPr>
            <a:r>
              <a:rPr lang="ru-RU" sz="2800" dirty="0" smtClean="0"/>
              <a:t>22</a:t>
            </a:r>
            <a:r>
              <a:rPr lang="ru-RU" sz="2800" baseline="30000" dirty="0" smtClean="0"/>
              <a:t>0</a:t>
            </a:r>
            <a:r>
              <a:rPr lang="ru-RU" sz="2800" dirty="0" smtClean="0"/>
              <a:t>С.</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5299" name="Picture 3"/>
          <p:cNvPicPr>
            <a:picLocks noChangeAspect="1" noChangeArrowheads="1"/>
          </p:cNvPicPr>
          <p:nvPr/>
        </p:nvPicPr>
        <p:blipFill>
          <a:blip r:embed="rId2" cstate="print"/>
          <a:srcRect/>
          <a:stretch>
            <a:fillRect/>
          </a:stretch>
        </p:blipFill>
        <p:spPr bwMode="auto">
          <a:xfrm>
            <a:off x="6429388" y="1643050"/>
            <a:ext cx="2000264" cy="4635369"/>
          </a:xfrm>
          <a:prstGeom prst="rect">
            <a:avLst/>
          </a:prstGeom>
          <a:noFill/>
          <a:ln w="9525">
            <a:noFill/>
            <a:miter lim="800000"/>
            <a:headEnd/>
            <a:tailEnd/>
          </a:ln>
        </p:spPr>
      </p:pic>
    </p:spTree>
    <p:extLst>
      <p:ext uri="{BB962C8B-B14F-4D97-AF65-F5344CB8AC3E}">
        <p14:creationId xmlns="" xmlns:p14="http://schemas.microsoft.com/office/powerpoint/2010/main" val="141399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582726"/>
          </a:xfrm>
        </p:spPr>
        <p:txBody>
          <a:bodyPr>
            <a:noAutofit/>
          </a:bodyPr>
          <a:lstStyle/>
          <a:p>
            <a:r>
              <a:rPr lang="ru-RU" sz="2400" b="1" dirty="0" smtClean="0">
                <a:solidFill>
                  <a:srgbClr val="FF0000"/>
                </a:solidFill>
              </a:rPr>
              <a:t>(ЕГЭ 2001 г.) А12. </a:t>
            </a:r>
            <a:r>
              <a:rPr lang="ru-RU" sz="2400" dirty="0" smtClean="0"/>
              <a:t>Кастрюлю с водой поставили на газовую плиту. Газ горит постоянно. Зависимость температуры воды от времени представлена на графике. График позволяет сделать вывод, что</a:t>
            </a:r>
            <a:endParaRPr lang="ru-RU" sz="2400" b="1" dirty="0">
              <a:solidFill>
                <a:srgbClr val="FF0000"/>
              </a:solidFill>
            </a:endParaRPr>
          </a:p>
        </p:txBody>
      </p:sp>
      <p:sp>
        <p:nvSpPr>
          <p:cNvPr id="5" name="Прямоугольник 4"/>
          <p:cNvSpPr/>
          <p:nvPr/>
        </p:nvSpPr>
        <p:spPr>
          <a:xfrm>
            <a:off x="500034" y="5000636"/>
            <a:ext cx="7500990" cy="1477328"/>
          </a:xfrm>
          <a:prstGeom prst="rect">
            <a:avLst/>
          </a:prstGeom>
        </p:spPr>
        <p:txBody>
          <a:bodyPr wrap="square">
            <a:spAutoFit/>
          </a:bodyPr>
          <a:lstStyle/>
          <a:p>
            <a:pPr marL="342900" indent="-342900">
              <a:buFont typeface="+mj-lt"/>
              <a:buAutoNum type="arabicPeriod"/>
            </a:pPr>
            <a:r>
              <a:rPr lang="ru-RU" dirty="0" smtClean="0"/>
              <a:t>теплоемкость воды увеличивается со временем</a:t>
            </a:r>
          </a:p>
          <a:p>
            <a:pPr marL="342900" indent="-342900">
              <a:buFont typeface="+mj-lt"/>
              <a:buAutoNum type="arabicPeriod"/>
            </a:pPr>
            <a:r>
              <a:rPr lang="ru-RU" dirty="0" smtClean="0"/>
              <a:t>через 5 минут вся вода испарилась</a:t>
            </a:r>
          </a:p>
          <a:p>
            <a:pPr marL="342900" indent="-342900">
              <a:buFont typeface="+mj-lt"/>
              <a:buAutoNum type="arabicPeriod"/>
            </a:pPr>
            <a:r>
              <a:rPr lang="ru-RU" dirty="0" smtClean="0"/>
              <a:t>при температуре 350 К вода отдает воздуху столько тепла, сколько получает от газа</a:t>
            </a:r>
          </a:p>
          <a:p>
            <a:pPr marL="342900" indent="-342900">
              <a:buFont typeface="+mj-lt"/>
              <a:buAutoNum type="arabicPeriod"/>
            </a:pPr>
            <a:r>
              <a:rPr lang="ru-RU" dirty="0" smtClean="0"/>
              <a:t>через 5 минут вода начинает кипеть</a:t>
            </a:r>
            <a:endParaRPr lang="ru-RU" dirty="0"/>
          </a:p>
        </p:txBody>
      </p:sp>
      <p:graphicFrame>
        <p:nvGraphicFramePr>
          <p:cNvPr id="33794" name="Object 2"/>
          <p:cNvGraphicFramePr>
            <a:graphicFrameLocks noChangeAspect="1"/>
          </p:cNvGraphicFramePr>
          <p:nvPr/>
        </p:nvGraphicFramePr>
        <p:xfrm>
          <a:off x="4857752" y="1928802"/>
          <a:ext cx="3927112" cy="2857520"/>
        </p:xfrm>
        <a:graphic>
          <a:graphicData uri="http://schemas.openxmlformats.org/presentationml/2006/ole">
            <p:oleObj spid="_x0000_s1027" name="Picture" r:id="rId3" imgW="2743200" imgH="1828800" progId="Word.Picture.8">
              <p:embed/>
            </p:oleObj>
          </a:graphicData>
        </a:graphic>
      </p:graphicFrame>
    </p:spTree>
    <p:extLst>
      <p:ext uri="{BB962C8B-B14F-4D97-AF65-F5344CB8AC3E}">
        <p14:creationId xmlns="" xmlns:p14="http://schemas.microsoft.com/office/powerpoint/2010/main" val="112240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797040"/>
          </a:xfrm>
        </p:spPr>
        <p:txBody>
          <a:bodyPr>
            <a:noAutofit/>
          </a:bodyPr>
          <a:lstStyle/>
          <a:p>
            <a:r>
              <a:rPr lang="ru-RU" sz="2000" b="1" dirty="0" smtClean="0">
                <a:solidFill>
                  <a:srgbClr val="FF0000"/>
                </a:solidFill>
              </a:rPr>
              <a:t>(ЕГЭ 2001 г., </a:t>
            </a:r>
            <a:r>
              <a:rPr lang="ru-RU" sz="2000" b="1" dirty="0" err="1" smtClean="0">
                <a:solidFill>
                  <a:srgbClr val="FF0000"/>
                </a:solidFill>
              </a:rPr>
              <a:t>Демо</a:t>
            </a:r>
            <a:r>
              <a:rPr lang="ru-RU" sz="2000" b="1" dirty="0" smtClean="0">
                <a:solidFill>
                  <a:srgbClr val="FF0000"/>
                </a:solidFill>
              </a:rPr>
              <a:t>) А13. </a:t>
            </a:r>
            <a:r>
              <a:rPr lang="ru-RU" sz="2000" dirty="0" smtClean="0"/>
              <a:t>Экспериментально исследовалось, как меняется температура  </a:t>
            </a:r>
            <a:r>
              <a:rPr lang="ru-RU" sz="2000" dirty="0" err="1" smtClean="0"/>
              <a:t>t</a:t>
            </a:r>
            <a:r>
              <a:rPr lang="ru-RU" sz="2000" dirty="0" smtClean="0"/>
              <a:t>  некоторой массы воды в зависимости от времени ее нагревания. По результатам измерений построен график, приведенный на рисунке. Какой вывод можно сделать по результатам эксперимента</a:t>
            </a:r>
            <a:r>
              <a:rPr lang="ru-RU" sz="2400" dirty="0" smtClean="0"/>
              <a:t>? </a:t>
            </a:r>
            <a:endParaRPr lang="ru-RU" sz="2400" b="1" dirty="0"/>
          </a:p>
        </p:txBody>
      </p:sp>
      <p:sp>
        <p:nvSpPr>
          <p:cNvPr id="5" name="Прямоугольник 4"/>
          <p:cNvSpPr/>
          <p:nvPr/>
        </p:nvSpPr>
        <p:spPr>
          <a:xfrm>
            <a:off x="285720" y="2357430"/>
            <a:ext cx="4071966" cy="3416320"/>
          </a:xfrm>
          <a:prstGeom prst="rect">
            <a:avLst/>
          </a:prstGeom>
        </p:spPr>
        <p:txBody>
          <a:bodyPr wrap="square">
            <a:spAutoFit/>
          </a:bodyPr>
          <a:lstStyle/>
          <a:p>
            <a:pPr marL="342900" indent="-342900">
              <a:buFont typeface="+mj-lt"/>
              <a:buAutoNum type="arabicPeriod"/>
            </a:pPr>
            <a:r>
              <a:rPr lang="ru-RU" sz="2400" dirty="0" smtClean="0"/>
              <a:t>Вода переходит из твердого состояния в жидкое при  0</a:t>
            </a:r>
            <a:r>
              <a:rPr lang="ru-RU" sz="2400" baseline="30000" dirty="0" smtClean="0"/>
              <a:t>0</a:t>
            </a:r>
            <a:r>
              <a:rPr lang="ru-RU" sz="2400" dirty="0" smtClean="0"/>
              <a:t>С.</a:t>
            </a:r>
          </a:p>
          <a:p>
            <a:pPr marL="342900" indent="-342900">
              <a:buFont typeface="+mj-lt"/>
              <a:buAutoNum type="arabicPeriod"/>
            </a:pPr>
            <a:r>
              <a:rPr lang="ru-RU" sz="2400" dirty="0" smtClean="0"/>
              <a:t>Вода кипит при 100</a:t>
            </a:r>
            <a:r>
              <a:rPr lang="ru-RU" sz="2400" baseline="30000" dirty="0" smtClean="0"/>
              <a:t>0</a:t>
            </a:r>
            <a:r>
              <a:rPr lang="ru-RU" sz="2400" dirty="0" smtClean="0"/>
              <a:t>С.</a:t>
            </a:r>
          </a:p>
          <a:p>
            <a:pPr marL="342900" indent="-342900">
              <a:buAutoNum type="arabicPeriod"/>
            </a:pPr>
            <a:r>
              <a:rPr lang="ru-RU" sz="2400" dirty="0" smtClean="0"/>
              <a:t>Теплоемкость воды равна  4200 Дж/(кг</a:t>
            </a:r>
            <a:r>
              <a:rPr lang="ru-RU" sz="2400" dirty="0" smtClean="0">
                <a:sym typeface="Symbol"/>
              </a:rPr>
              <a:t></a:t>
            </a:r>
            <a:r>
              <a:rPr lang="ru-RU" sz="2400" dirty="0" smtClean="0"/>
              <a:t>0С).</a:t>
            </a:r>
          </a:p>
          <a:p>
            <a:pPr marL="342900" indent="-342900">
              <a:buFont typeface="+mj-lt"/>
              <a:buAutoNum type="arabicPeriod"/>
            </a:pPr>
            <a:r>
              <a:rPr lang="ru-RU" sz="2400" dirty="0" smtClean="0"/>
              <a:t>Чем дольше нагревается вода, тем выше ее температура.</a:t>
            </a:r>
            <a:endParaRPr lang="ru-RU" sz="24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6322" name="Picture 2"/>
          <p:cNvPicPr>
            <a:picLocks noChangeAspect="1" noChangeArrowheads="1"/>
          </p:cNvPicPr>
          <p:nvPr/>
        </p:nvPicPr>
        <p:blipFill>
          <a:blip r:embed="rId2" cstate="print"/>
          <a:srcRect/>
          <a:stretch>
            <a:fillRect/>
          </a:stretch>
        </p:blipFill>
        <p:spPr bwMode="auto">
          <a:xfrm>
            <a:off x="4572000" y="2357430"/>
            <a:ext cx="3979878" cy="3543237"/>
          </a:xfrm>
          <a:prstGeom prst="rect">
            <a:avLst/>
          </a:prstGeom>
          <a:noFill/>
          <a:ln w="9525">
            <a:noFill/>
            <a:miter lim="800000"/>
            <a:headEnd/>
            <a:tailEnd/>
          </a:ln>
        </p:spPr>
      </p:pic>
    </p:spTree>
    <p:extLst>
      <p:ext uri="{BB962C8B-B14F-4D97-AF65-F5344CB8AC3E}">
        <p14:creationId xmlns="" xmlns:p14="http://schemas.microsoft.com/office/powerpoint/2010/main" val="101753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939784"/>
          </a:xfrm>
        </p:spPr>
        <p:txBody>
          <a:bodyPr>
            <a:noAutofit/>
          </a:bodyPr>
          <a:lstStyle/>
          <a:p>
            <a:r>
              <a:rPr lang="ru-RU" sz="2400" b="1" dirty="0" smtClean="0">
                <a:solidFill>
                  <a:srgbClr val="FF0000"/>
                </a:solidFill>
              </a:rPr>
              <a:t>(ЕГЭ 2001 г., </a:t>
            </a:r>
            <a:r>
              <a:rPr lang="ru-RU" sz="2400" b="1" dirty="0" err="1" smtClean="0">
                <a:solidFill>
                  <a:srgbClr val="FF0000"/>
                </a:solidFill>
              </a:rPr>
              <a:t>Демо</a:t>
            </a:r>
            <a:r>
              <a:rPr lang="ru-RU" sz="2400" b="1" dirty="0" smtClean="0">
                <a:solidFill>
                  <a:srgbClr val="FF0000"/>
                </a:solidFill>
              </a:rPr>
              <a:t>) А14. </a:t>
            </a:r>
            <a:r>
              <a:rPr lang="ru-RU" sz="2400" dirty="0" smtClean="0"/>
              <a:t>Испарение жидкости происходит потому, что . . .</a:t>
            </a:r>
            <a:endParaRPr lang="ru-RU" sz="2400" b="1" dirty="0"/>
          </a:p>
        </p:txBody>
      </p:sp>
      <p:sp>
        <p:nvSpPr>
          <p:cNvPr id="5" name="Прямоугольник 4"/>
          <p:cNvSpPr/>
          <p:nvPr/>
        </p:nvSpPr>
        <p:spPr>
          <a:xfrm>
            <a:off x="500034" y="2571744"/>
            <a:ext cx="7929618" cy="2246769"/>
          </a:xfrm>
          <a:prstGeom prst="rect">
            <a:avLst/>
          </a:prstGeom>
        </p:spPr>
        <p:txBody>
          <a:bodyPr wrap="square">
            <a:spAutoFit/>
          </a:bodyPr>
          <a:lstStyle/>
          <a:p>
            <a:pPr marL="342900" indent="-342900">
              <a:buFont typeface="+mj-lt"/>
              <a:buAutoNum type="arabicPeriod"/>
            </a:pPr>
            <a:r>
              <a:rPr lang="ru-RU" sz="2800" dirty="0" smtClean="0"/>
              <a:t>разрушается кристаллическая решетка.</a:t>
            </a:r>
          </a:p>
          <a:p>
            <a:pPr marL="342900" indent="-342900">
              <a:buFont typeface="+mj-lt"/>
              <a:buAutoNum type="arabicPeriod"/>
            </a:pPr>
            <a:r>
              <a:rPr lang="ru-RU" sz="2800" dirty="0" smtClean="0"/>
              <a:t>самые быстрые частицы покидают жидкость.</a:t>
            </a:r>
          </a:p>
          <a:p>
            <a:pPr marL="342900" indent="-342900">
              <a:buFont typeface="+mj-lt"/>
              <a:buAutoNum type="arabicPeriod"/>
            </a:pPr>
            <a:r>
              <a:rPr lang="ru-RU" sz="2800" dirty="0" smtClean="0"/>
              <a:t>самые медленные частицы покидают жидкость.</a:t>
            </a:r>
          </a:p>
          <a:p>
            <a:pPr marL="342900" indent="-342900">
              <a:buFont typeface="+mj-lt"/>
              <a:buAutoNum type="arabicPeriod"/>
            </a:pPr>
            <a:r>
              <a:rPr lang="ru-RU" sz="2800" dirty="0" smtClean="0"/>
              <a:t>самые крупные частицы покидают жидкость.</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 xmlns:p14="http://schemas.microsoft.com/office/powerpoint/2010/main" val="277413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797040"/>
          </a:xfrm>
        </p:spPr>
        <p:txBody>
          <a:bodyPr>
            <a:noAutofit/>
          </a:bodyPr>
          <a:lstStyle/>
          <a:p>
            <a:r>
              <a:rPr lang="ru-RU" sz="2400" b="1" dirty="0" smtClean="0">
                <a:solidFill>
                  <a:srgbClr val="FF0000"/>
                </a:solidFill>
              </a:rPr>
              <a:t>(ЕГЭ 2001 г., </a:t>
            </a:r>
            <a:r>
              <a:rPr lang="ru-RU" sz="2400" b="1" dirty="0" err="1" smtClean="0">
                <a:solidFill>
                  <a:srgbClr val="FF0000"/>
                </a:solidFill>
              </a:rPr>
              <a:t>Демо</a:t>
            </a:r>
            <a:r>
              <a:rPr lang="ru-RU" sz="2400" b="1" dirty="0" smtClean="0">
                <a:solidFill>
                  <a:srgbClr val="FF0000"/>
                </a:solidFill>
              </a:rPr>
              <a:t>) А15. </a:t>
            </a:r>
            <a:r>
              <a:rPr lang="ru-RU" sz="2400" dirty="0" smtClean="0"/>
              <a:t>Тела, имеющие разные температуры, привели в соприкосновение двумя способами  ( I  и  II ). Какое из перечисленных ниже утверждений является верным? </a:t>
            </a:r>
            <a:endParaRPr lang="ru-RU" sz="2400" b="1" dirty="0"/>
          </a:p>
        </p:txBody>
      </p:sp>
      <p:sp>
        <p:nvSpPr>
          <p:cNvPr id="5" name="Прямоугольник 4"/>
          <p:cNvSpPr/>
          <p:nvPr/>
        </p:nvSpPr>
        <p:spPr>
          <a:xfrm>
            <a:off x="0" y="4500570"/>
            <a:ext cx="8572560" cy="1200329"/>
          </a:xfrm>
          <a:prstGeom prst="rect">
            <a:avLst/>
          </a:prstGeom>
        </p:spPr>
        <p:txBody>
          <a:bodyPr wrap="square">
            <a:spAutoFit/>
          </a:bodyPr>
          <a:lstStyle/>
          <a:p>
            <a:pPr marL="342900" indent="-342900">
              <a:buFont typeface="+mj-lt"/>
              <a:buAutoNum type="arabicPeriod"/>
            </a:pPr>
            <a:r>
              <a:rPr lang="ru-RU" dirty="0" smtClean="0"/>
              <a:t>В положении  I  теплопередача осуществляется от тела  1  к телу  2.</a:t>
            </a:r>
          </a:p>
          <a:p>
            <a:pPr marL="342900" indent="-342900">
              <a:buFont typeface="+mj-lt"/>
              <a:buAutoNum type="arabicPeriod"/>
            </a:pPr>
            <a:r>
              <a:rPr lang="ru-RU" dirty="0" smtClean="0"/>
              <a:t>В положении  II  теплопередача осуществляется от тела  1  к телу  2.</a:t>
            </a:r>
          </a:p>
          <a:p>
            <a:pPr marL="342900" indent="-342900">
              <a:buFont typeface="+mj-lt"/>
              <a:buAutoNum type="arabicPeriod"/>
            </a:pPr>
            <a:r>
              <a:rPr lang="ru-RU" dirty="0" smtClean="0"/>
              <a:t>В любом положении теплопередача осуществляется от тела  2  к телу  1.</a:t>
            </a:r>
          </a:p>
          <a:p>
            <a:pPr marL="342900" indent="-342900">
              <a:buFont typeface="+mj-lt"/>
              <a:buAutoNum type="arabicPeriod"/>
            </a:pPr>
            <a:r>
              <a:rPr lang="ru-RU" dirty="0" smtClean="0"/>
              <a:t>Теплопередача осуществляется только в положении  II.</a:t>
            </a:r>
            <a:endParaRPr lang="ru-RU"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7346" name="Picture 2"/>
          <p:cNvPicPr>
            <a:picLocks noChangeAspect="1" noChangeArrowheads="1"/>
          </p:cNvPicPr>
          <p:nvPr/>
        </p:nvPicPr>
        <p:blipFill>
          <a:blip r:embed="rId2" cstate="print"/>
          <a:srcRect/>
          <a:stretch>
            <a:fillRect/>
          </a:stretch>
        </p:blipFill>
        <p:spPr bwMode="auto">
          <a:xfrm>
            <a:off x="4929190" y="2143116"/>
            <a:ext cx="3735397" cy="2224282"/>
          </a:xfrm>
          <a:prstGeom prst="rect">
            <a:avLst/>
          </a:prstGeom>
          <a:noFill/>
          <a:ln w="9525">
            <a:noFill/>
            <a:miter lim="800000"/>
            <a:headEnd/>
            <a:tailEnd/>
          </a:ln>
        </p:spPr>
      </p:pic>
    </p:spTree>
    <p:extLst>
      <p:ext uri="{BB962C8B-B14F-4D97-AF65-F5344CB8AC3E}">
        <p14:creationId xmlns="" xmlns:p14="http://schemas.microsoft.com/office/powerpoint/2010/main" val="181322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19036"/>
            <a:ext cx="7071710" cy="923948"/>
          </a:xfrm>
        </p:spPr>
        <p:txBody>
          <a:bodyPr>
            <a:normAutofit/>
          </a:bodyPr>
          <a:lstStyle/>
          <a:p>
            <a:pPr lvl="0"/>
            <a:r>
              <a:rPr lang="ru-RU" sz="2400" dirty="0" smtClean="0"/>
              <a:t>Тепловое движение атомов и молекул </a:t>
            </a:r>
            <a:r>
              <a:rPr lang="ru-RU" dirty="0" smtClean="0"/>
              <a:t/>
            </a:r>
            <a:br>
              <a:rPr lang="ru-RU" dirty="0" smtClean="0"/>
            </a:br>
            <a:endParaRPr lang="ru-RU" dirty="0"/>
          </a:p>
        </p:txBody>
      </p:sp>
      <p:sp>
        <p:nvSpPr>
          <p:cNvPr id="3" name="Текст 2"/>
          <p:cNvSpPr>
            <a:spLocks noGrp="1"/>
          </p:cNvSpPr>
          <p:nvPr>
            <p:ph type="body" idx="2"/>
          </p:nvPr>
        </p:nvSpPr>
        <p:spPr>
          <a:xfrm>
            <a:off x="142844" y="1000108"/>
            <a:ext cx="7072362" cy="1174252"/>
          </a:xfrm>
        </p:spPr>
        <p:txBody>
          <a:bodyPr>
            <a:normAutofit/>
          </a:bodyPr>
          <a:lstStyle/>
          <a:p>
            <a:r>
              <a:rPr lang="ru-RU" sz="2400" dirty="0" smtClean="0"/>
              <a:t>Беспорядочное хаотическое движение молекул называется </a:t>
            </a:r>
            <a:r>
              <a:rPr lang="ru-RU" sz="2400" b="1" dirty="0" smtClean="0">
                <a:solidFill>
                  <a:srgbClr val="FF0000"/>
                </a:solidFill>
              </a:rPr>
              <a:t>тепловым движением.</a:t>
            </a:r>
          </a:p>
          <a:p>
            <a:endParaRPr lang="ru-RU" dirty="0"/>
          </a:p>
        </p:txBody>
      </p:sp>
      <p:sp>
        <p:nvSpPr>
          <p:cNvPr id="4" name="Содержимое 3"/>
          <p:cNvSpPr>
            <a:spLocks noGrp="1"/>
          </p:cNvSpPr>
          <p:nvPr>
            <p:ph sz="half" idx="1"/>
          </p:nvPr>
        </p:nvSpPr>
        <p:spPr>
          <a:xfrm>
            <a:off x="228600" y="2209800"/>
            <a:ext cx="6843730" cy="4505348"/>
          </a:xfrm>
        </p:spPr>
        <p:txBody>
          <a:bodyPr/>
          <a:lstStyle/>
          <a:p>
            <a:r>
              <a:rPr lang="ru-RU" b="1" dirty="0" smtClean="0"/>
              <a:t>Тепловое движение атомов в твердых телах:</a:t>
            </a:r>
          </a:p>
          <a:p>
            <a:r>
              <a:rPr lang="ru-RU" b="1" dirty="0" smtClean="0"/>
              <a:t>Тепловое движение молекул в жидкости:</a:t>
            </a:r>
          </a:p>
          <a:p>
            <a:r>
              <a:rPr lang="ru-RU" b="1" dirty="0" smtClean="0"/>
              <a:t>Тепловое движение молекул в газе:</a:t>
            </a:r>
            <a:endParaRPr lang="ru-RU" dirty="0"/>
          </a:p>
        </p:txBody>
      </p:sp>
      <p:pic>
        <p:nvPicPr>
          <p:cNvPr id="48134" name="Picture 6" descr="Тепловое движение атомов в твердых телах."/>
          <p:cNvPicPr>
            <a:picLocks noChangeAspect="1" noChangeArrowheads="1"/>
          </p:cNvPicPr>
          <p:nvPr/>
        </p:nvPicPr>
        <p:blipFill>
          <a:blip r:embed="rId2" cstate="print"/>
          <a:srcRect/>
          <a:stretch>
            <a:fillRect/>
          </a:stretch>
        </p:blipFill>
        <p:spPr bwMode="auto">
          <a:xfrm>
            <a:off x="7215206" y="1142984"/>
            <a:ext cx="1800225" cy="1800225"/>
          </a:xfrm>
          <a:prstGeom prst="rect">
            <a:avLst/>
          </a:prstGeom>
          <a:noFill/>
        </p:spPr>
      </p:pic>
      <p:pic>
        <p:nvPicPr>
          <p:cNvPr id="48136" name="Picture 8" descr="Тепловое движение молекул в жидкости."/>
          <p:cNvPicPr>
            <a:picLocks noChangeAspect="1" noChangeArrowheads="1" noCrop="1"/>
          </p:cNvPicPr>
          <p:nvPr/>
        </p:nvPicPr>
        <p:blipFill>
          <a:blip r:embed="rId3" cstate="print"/>
          <a:srcRect/>
          <a:stretch>
            <a:fillRect/>
          </a:stretch>
        </p:blipFill>
        <p:spPr bwMode="auto">
          <a:xfrm>
            <a:off x="7215206" y="3000372"/>
            <a:ext cx="1800225" cy="1800225"/>
          </a:xfrm>
          <a:prstGeom prst="rect">
            <a:avLst/>
          </a:prstGeom>
          <a:noFill/>
        </p:spPr>
      </p:pic>
      <p:pic>
        <p:nvPicPr>
          <p:cNvPr id="48138" name="Picture 10" descr="Хаотичное движение молекул в газе."/>
          <p:cNvPicPr>
            <a:picLocks noChangeAspect="1" noChangeArrowheads="1"/>
          </p:cNvPicPr>
          <p:nvPr/>
        </p:nvPicPr>
        <p:blipFill>
          <a:blip r:embed="rId4" cstate="print"/>
          <a:srcRect/>
          <a:stretch>
            <a:fillRect/>
          </a:stretch>
        </p:blipFill>
        <p:spPr bwMode="auto">
          <a:xfrm>
            <a:off x="7215206" y="4857760"/>
            <a:ext cx="1800225" cy="1800225"/>
          </a:xfrm>
          <a:prstGeom prst="rect">
            <a:avLst/>
          </a:prstGeom>
          <a:noFill/>
        </p:spPr>
      </p:pic>
    </p:spTree>
    <p:extLst>
      <p:ext uri="{BB962C8B-B14F-4D97-AF65-F5344CB8AC3E}">
        <p14:creationId xmlns="" xmlns:p14="http://schemas.microsoft.com/office/powerpoint/2010/main" val="29927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8134"/>
                                        </p:tgtEl>
                                        <p:attrNameLst>
                                          <p:attrName>style.visibility</p:attrName>
                                        </p:attrNameLst>
                                      </p:cBhvr>
                                      <p:to>
                                        <p:strVal val="visible"/>
                                      </p:to>
                                    </p:set>
                                    <p:animEffect transition="in" filter="blinds(horizontal)">
                                      <p:cBhvr>
                                        <p:cTn id="17" dur="500"/>
                                        <p:tgtEl>
                                          <p:spTgt spid="481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linds(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8136"/>
                                        </p:tgtEl>
                                        <p:attrNameLst>
                                          <p:attrName>style.visibility</p:attrName>
                                        </p:attrNameLst>
                                      </p:cBhvr>
                                      <p:to>
                                        <p:strVal val="visible"/>
                                      </p:to>
                                    </p:set>
                                    <p:animEffect transition="in" filter="blinds(horizontal)">
                                      <p:cBhvr>
                                        <p:cTn id="27" dur="500"/>
                                        <p:tgtEl>
                                          <p:spTgt spid="481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8138"/>
                                        </p:tgtEl>
                                        <p:attrNameLst>
                                          <p:attrName>style.visibility</p:attrName>
                                        </p:attrNameLst>
                                      </p:cBhvr>
                                      <p:to>
                                        <p:strVal val="visible"/>
                                      </p:to>
                                    </p:set>
                                    <p:animEffect transition="in" filter="blinds(horizontal)">
                                      <p:cBhvr>
                                        <p:cTn id="37" dur="500"/>
                                        <p:tgtEl>
                                          <p:spTgt spid="48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511288"/>
          </a:xfrm>
        </p:spPr>
        <p:txBody>
          <a:bodyPr>
            <a:noAutofit/>
          </a:bodyPr>
          <a:lstStyle/>
          <a:p>
            <a:r>
              <a:rPr lang="ru-RU" sz="2400" b="1" dirty="0" smtClean="0">
                <a:solidFill>
                  <a:srgbClr val="FF0000"/>
                </a:solidFill>
              </a:rPr>
              <a:t>(ЕГЭ 2001 г.) А33. </a:t>
            </a:r>
            <a:r>
              <a:rPr lang="ru-RU" sz="2400" dirty="0" smtClean="0"/>
              <a:t>Представления о строении вещества в XVIII веке не позволяли получить объяснения закона Шарля и других газовых законов. На основании этого мы можем признать, что</a:t>
            </a:r>
            <a:endParaRPr lang="ru-RU" sz="2400" dirty="0"/>
          </a:p>
        </p:txBody>
      </p:sp>
      <p:sp>
        <p:nvSpPr>
          <p:cNvPr id="5" name="Прямоугольник 4"/>
          <p:cNvSpPr/>
          <p:nvPr/>
        </p:nvSpPr>
        <p:spPr>
          <a:xfrm>
            <a:off x="357158" y="2643182"/>
            <a:ext cx="7929618" cy="3416320"/>
          </a:xfrm>
          <a:prstGeom prst="rect">
            <a:avLst/>
          </a:prstGeom>
        </p:spPr>
        <p:txBody>
          <a:bodyPr wrap="square">
            <a:spAutoFit/>
          </a:bodyPr>
          <a:lstStyle/>
          <a:p>
            <a:pPr marL="342900" indent="-342900">
              <a:buFont typeface="+mj-lt"/>
              <a:buAutoNum type="arabicPeriod"/>
            </a:pPr>
            <a:r>
              <a:rPr lang="ru-RU" sz="2400" dirty="0" smtClean="0"/>
              <a:t>опыты давали искаженные результаты, не соответствующие действительности</a:t>
            </a:r>
          </a:p>
          <a:p>
            <a:pPr marL="342900" indent="-342900">
              <a:buFont typeface="+mj-lt"/>
              <a:buAutoNum type="arabicPeriod"/>
            </a:pPr>
            <a:r>
              <a:rPr lang="ru-RU" sz="2400" dirty="0" smtClean="0"/>
              <a:t>представления требовали дополнений или корректировки</a:t>
            </a:r>
          </a:p>
          <a:p>
            <a:pPr marL="342900" indent="-342900">
              <a:buFont typeface="+mj-lt"/>
              <a:buAutoNum type="arabicPeriod"/>
            </a:pPr>
            <a:r>
              <a:rPr lang="ru-RU" sz="2400" dirty="0" smtClean="0"/>
              <a:t>теория имеет дело с идеальными объектами, а эксперимент – с реальными. Они не могут друг другу соответствовать</a:t>
            </a:r>
          </a:p>
          <a:p>
            <a:pPr marL="342900" indent="-342900">
              <a:buFont typeface="+mj-lt"/>
              <a:buAutoNum type="arabicPeriod"/>
            </a:pPr>
            <a:r>
              <a:rPr lang="ru-RU" sz="2400" dirty="0" smtClean="0"/>
              <a:t>ни опыты, ни научные представления в XVIII веке не отражали истинную картину строения веществ</a:t>
            </a:r>
            <a:endParaRPr lang="ru-RU" sz="24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 xmlns:p14="http://schemas.microsoft.com/office/powerpoint/2010/main" val="6971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9"/>
            <a:ext cx="8715375" cy="1511288"/>
          </a:xfrm>
        </p:spPr>
        <p:txBody>
          <a:bodyPr>
            <a:noAutofit/>
          </a:bodyPr>
          <a:lstStyle/>
          <a:p>
            <a:r>
              <a:rPr lang="ru-RU" sz="2400" b="1" dirty="0" smtClean="0">
                <a:solidFill>
                  <a:srgbClr val="FF0000"/>
                </a:solidFill>
              </a:rPr>
              <a:t>(ЕГЭ 2001 г.) А34. </a:t>
            </a:r>
            <a:r>
              <a:rPr lang="ru-RU" sz="2400" dirty="0" smtClean="0"/>
              <a:t>При исследовании зависимости давления газа от объема были получены некоторые данные. Какой график правильно проведен по экспериментальным точкам?</a:t>
            </a:r>
            <a:endParaRPr lang="ru-RU" sz="24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white"/>
              </a:solidFill>
            </a:endParaRPr>
          </a:p>
        </p:txBody>
      </p:sp>
      <p:graphicFrame>
        <p:nvGraphicFramePr>
          <p:cNvPr id="33794" name="Object 2"/>
          <p:cNvGraphicFramePr>
            <a:graphicFrameLocks noChangeAspect="1"/>
          </p:cNvGraphicFramePr>
          <p:nvPr/>
        </p:nvGraphicFramePr>
        <p:xfrm>
          <a:off x="430213" y="2357438"/>
          <a:ext cx="8102600" cy="2427287"/>
        </p:xfrm>
        <a:graphic>
          <a:graphicData uri="http://schemas.openxmlformats.org/presentationml/2006/ole">
            <p:oleObj spid="_x0000_s2051" name="Picture" r:id="rId3" imgW="6562344" imgH="2933700" progId="Word.Picture.8">
              <p:embed/>
            </p:oleObj>
          </a:graphicData>
        </a:graphic>
      </p:graphicFrame>
      <p:pic>
        <p:nvPicPr>
          <p:cNvPr id="33795" name="Picture 3"/>
          <p:cNvPicPr>
            <a:picLocks noChangeAspect="1" noChangeArrowheads="1"/>
          </p:cNvPicPr>
          <p:nvPr/>
        </p:nvPicPr>
        <p:blipFill>
          <a:blip r:embed="rId4" cstate="print"/>
          <a:srcRect/>
          <a:stretch>
            <a:fillRect/>
          </a:stretch>
        </p:blipFill>
        <p:spPr bwMode="auto">
          <a:xfrm>
            <a:off x="2571736" y="2357430"/>
            <a:ext cx="1858040" cy="2286016"/>
          </a:xfrm>
          <a:prstGeom prst="rect">
            <a:avLst/>
          </a:prstGeom>
          <a:noFill/>
          <a:ln w="9525">
            <a:noFill/>
            <a:miter lim="800000"/>
            <a:headEnd/>
            <a:tailEnd/>
          </a:ln>
          <a:effectLst/>
        </p:spPr>
      </p:pic>
    </p:spTree>
    <p:extLst>
      <p:ext uri="{BB962C8B-B14F-4D97-AF65-F5344CB8AC3E}">
        <p14:creationId xmlns="" xmlns:p14="http://schemas.microsoft.com/office/powerpoint/2010/main" val="42601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379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57166"/>
            <a:ext cx="8715436" cy="1725602"/>
          </a:xfrm>
        </p:spPr>
        <p:txBody>
          <a:bodyPr>
            <a:noAutofit/>
          </a:bodyPr>
          <a:lstStyle/>
          <a:p>
            <a:r>
              <a:rPr lang="ru-RU" sz="2400" b="1" dirty="0" smtClean="0">
                <a:solidFill>
                  <a:srgbClr val="FF0000"/>
                </a:solidFill>
              </a:rPr>
              <a:t>(ЕГЭ 2001 г.) А35. </a:t>
            </a:r>
            <a:r>
              <a:rPr lang="ru-RU" sz="2400" dirty="0" smtClean="0"/>
              <a:t>Одинаковые количества одного и того же газа нагревают в двух разных сосудах. Зависимость давления от температуры в этих сосудах представлена на графике. Что можно сказать об объемах этих сосудов?</a:t>
            </a:r>
            <a:br>
              <a:rPr lang="ru-RU" sz="2400" dirty="0" smtClean="0"/>
            </a:br>
            <a:endParaRPr lang="ru-RU" sz="24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5843" name="Object 3"/>
          <p:cNvGraphicFramePr>
            <a:graphicFrameLocks noChangeAspect="1"/>
          </p:cNvGraphicFramePr>
          <p:nvPr/>
        </p:nvGraphicFramePr>
        <p:xfrm>
          <a:off x="4786314" y="2500306"/>
          <a:ext cx="3814778" cy="2520478"/>
        </p:xfrm>
        <a:graphic>
          <a:graphicData uri="http://schemas.openxmlformats.org/presentationml/2006/ole">
            <p:oleObj spid="_x0000_s3075" name="Picture" r:id="rId3" imgW="1600200" imgH="1057656" progId="Word.Picture.8">
              <p:embed/>
            </p:oleObj>
          </a:graphicData>
        </a:graphic>
      </p:graphicFrame>
      <p:sp>
        <p:nvSpPr>
          <p:cNvPr id="35844" name="Rectangle 4"/>
          <p:cNvSpPr>
            <a:spLocks noChangeArrowheads="1"/>
          </p:cNvSpPr>
          <p:nvPr/>
        </p:nvSpPr>
        <p:spPr bwMode="auto">
          <a:xfrm>
            <a:off x="928662" y="3929066"/>
            <a:ext cx="750099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tab pos="576263" algn="l"/>
                <a:tab pos="2016125" algn="l"/>
                <a:tab pos="3455988" algn="l"/>
                <a:tab pos="4895850" algn="l"/>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rPr>
              <a:t>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1</a:t>
            </a:r>
            <a:r>
              <a:rPr kumimoji="0" lang="ru-RU" sz="2800" b="0" i="0" u="none" strike="noStrike" cap="none" normalizeH="0" baseline="0" dirty="0" smtClean="0">
                <a:ln>
                  <a:noFill/>
                </a:ln>
                <a:solidFill>
                  <a:schemeClr val="tx1"/>
                </a:solidFill>
                <a:effectLst/>
                <a:latin typeface="Arial" pitchFamily="34" charset="0"/>
                <a:ea typeface="Times New Roman" pitchFamily="18" charset="0"/>
              </a:rPr>
              <a:t> больше 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2</a:t>
            </a:r>
            <a:endParaRPr kumimoji="0" lang="ru-RU" sz="28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576263" algn="l"/>
                <a:tab pos="2016125" algn="l"/>
                <a:tab pos="3455988" algn="l"/>
                <a:tab pos="4895850" algn="l"/>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rPr>
              <a:t>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1</a:t>
            </a:r>
            <a:r>
              <a:rPr kumimoji="0" lang="ru-RU" sz="2800" b="0" i="0" u="none" strike="noStrike" cap="none" normalizeH="0" baseline="0" dirty="0" smtClean="0">
                <a:ln>
                  <a:noFill/>
                </a:ln>
                <a:solidFill>
                  <a:schemeClr val="tx1"/>
                </a:solidFill>
                <a:effectLst/>
                <a:latin typeface="Arial" pitchFamily="34" charset="0"/>
                <a:ea typeface="Times New Roman" pitchFamily="18" charset="0"/>
              </a:rPr>
              <a:t> меньше 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2</a:t>
            </a:r>
            <a:endParaRPr kumimoji="0" lang="ru-RU" sz="28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576263" algn="l"/>
                <a:tab pos="2016125" algn="l"/>
                <a:tab pos="3455988" algn="l"/>
                <a:tab pos="4895850" algn="l"/>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rPr>
              <a:t>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1</a:t>
            </a:r>
            <a:r>
              <a:rPr kumimoji="0" lang="ru-RU" sz="2800" b="0" i="0" u="none" strike="noStrike" cap="none" normalizeH="0" baseline="0" dirty="0" smtClean="0">
                <a:ln>
                  <a:noFill/>
                </a:ln>
                <a:solidFill>
                  <a:schemeClr val="tx1"/>
                </a:solidFill>
                <a:effectLst/>
                <a:latin typeface="Arial" pitchFamily="34" charset="0"/>
                <a:ea typeface="Times New Roman" pitchFamily="18" charset="0"/>
              </a:rPr>
              <a:t> равно 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2</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576263" algn="l"/>
                <a:tab pos="2016125" algn="l"/>
                <a:tab pos="3455988" algn="l"/>
                <a:tab pos="4895850" algn="l"/>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rPr>
              <a:t>Связь 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1</a:t>
            </a:r>
            <a:r>
              <a:rPr kumimoji="0" lang="ru-RU" sz="2800" b="0" i="0" u="none" strike="noStrike" cap="none" normalizeH="0" baseline="0" dirty="0" smtClean="0">
                <a:ln>
                  <a:noFill/>
                </a:ln>
                <a:solidFill>
                  <a:schemeClr val="tx1"/>
                </a:solidFill>
                <a:effectLst/>
                <a:latin typeface="Arial" pitchFamily="34" charset="0"/>
                <a:ea typeface="Times New Roman" pitchFamily="18" charset="0"/>
              </a:rPr>
              <a:t> и 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2</a:t>
            </a:r>
            <a:r>
              <a:rPr kumimoji="0" lang="ru-RU" sz="2800" b="0" i="0" u="none" strike="noStrike" cap="none" normalizeH="0" baseline="0" dirty="0" smtClean="0">
                <a:ln>
                  <a:noFill/>
                </a:ln>
                <a:solidFill>
                  <a:schemeClr val="tx1"/>
                </a:solidFill>
                <a:effectLst/>
                <a:latin typeface="Arial" pitchFamily="34" charset="0"/>
                <a:ea typeface="Times New Roman" pitchFamily="18" charset="0"/>
              </a:rPr>
              <a:t> зависит от свойств газов в сосудах</a:t>
            </a:r>
            <a:r>
              <a:rPr kumimoji="0" lang="ru-RU" sz="2800" b="0" i="0" u="none" strike="noStrike" cap="none" normalizeH="0" baseline="0" dirty="0" smtClean="0">
                <a:ln>
                  <a:noFill/>
                </a:ln>
                <a:solidFill>
                  <a:schemeClr val="tx1"/>
                </a:solidFill>
                <a:effectLst/>
                <a:latin typeface="Arial" pitchFamily="34" charset="0"/>
              </a:rPr>
              <a:t> </a:t>
            </a:r>
          </a:p>
        </p:txBody>
      </p:sp>
    </p:spTree>
    <p:extLst>
      <p:ext uri="{BB962C8B-B14F-4D97-AF65-F5344CB8AC3E}">
        <p14:creationId xmlns="" xmlns:p14="http://schemas.microsoft.com/office/powerpoint/2010/main" val="26908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584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3654428"/>
          </a:xfrm>
        </p:spPr>
        <p:txBody>
          <a:bodyPr>
            <a:noAutofit/>
          </a:bodyPr>
          <a:lstStyle/>
          <a:p>
            <a:pPr algn="l"/>
            <a:r>
              <a:rPr lang="ru-RU" sz="2400" b="1" dirty="0" smtClean="0">
                <a:solidFill>
                  <a:srgbClr val="FF0000"/>
                </a:solidFill>
              </a:rPr>
              <a:t>(ЕГЭ 2002 г., </a:t>
            </a:r>
            <a:r>
              <a:rPr lang="ru-RU" sz="2400" b="1" dirty="0" err="1" smtClean="0">
                <a:solidFill>
                  <a:srgbClr val="FF0000"/>
                </a:solidFill>
              </a:rPr>
              <a:t>Демо</a:t>
            </a:r>
            <a:r>
              <a:rPr lang="ru-RU" sz="2400" b="1" dirty="0" smtClean="0">
                <a:solidFill>
                  <a:srgbClr val="FF0000"/>
                </a:solidFill>
              </a:rPr>
              <a:t>) А8. </a:t>
            </a:r>
            <a:r>
              <a:rPr lang="ru-RU" sz="2400" dirty="0" smtClean="0"/>
              <a:t>Какой из перечисленных ниже опытов </a:t>
            </a:r>
            <a:r>
              <a:rPr lang="en-US" sz="2400" dirty="0" smtClean="0"/>
              <a:t>(</a:t>
            </a:r>
            <a:r>
              <a:rPr lang="ru-RU" sz="2400" dirty="0" smtClean="0"/>
              <a:t>А, Б или В) подтверждает вывод молекулярно-кинетической теории о том, что скорость молекул растет при увеличении температуры?</a:t>
            </a:r>
            <a:br>
              <a:rPr lang="ru-RU" sz="2400" dirty="0" smtClean="0"/>
            </a:br>
            <a:r>
              <a:rPr lang="ru-RU" sz="2400" b="1" dirty="0" smtClean="0"/>
              <a:t>А. Интенсивность броуновского движения растет с повышением температуры.</a:t>
            </a:r>
            <a:r>
              <a:rPr lang="ru-RU" sz="2400" dirty="0" smtClean="0"/>
              <a:t/>
            </a:r>
            <a:br>
              <a:rPr lang="ru-RU" sz="2400" dirty="0" smtClean="0"/>
            </a:br>
            <a:r>
              <a:rPr lang="ru-RU" sz="2400" b="1" dirty="0" smtClean="0"/>
              <a:t>Б.  Давление газа в сосуде растет с повышением температуры.</a:t>
            </a:r>
            <a:br>
              <a:rPr lang="ru-RU" sz="2400" b="1" dirty="0" smtClean="0"/>
            </a:br>
            <a:r>
              <a:rPr lang="ru-RU" sz="2400" b="1" dirty="0" smtClean="0"/>
              <a:t>В.  Скорость диффузии красителя в воде повышается с ростом температуры.</a:t>
            </a:r>
            <a:endParaRPr lang="ru-RU" sz="2400" b="1" dirty="0"/>
          </a:p>
        </p:txBody>
      </p:sp>
      <p:sp>
        <p:nvSpPr>
          <p:cNvPr id="5" name="Прямоугольник 4"/>
          <p:cNvSpPr/>
          <p:nvPr/>
        </p:nvSpPr>
        <p:spPr>
          <a:xfrm>
            <a:off x="4000496" y="4500570"/>
            <a:ext cx="2857520" cy="1815882"/>
          </a:xfrm>
          <a:prstGeom prst="rect">
            <a:avLst/>
          </a:prstGeom>
        </p:spPr>
        <p:txBody>
          <a:bodyPr wrap="square">
            <a:spAutoFit/>
          </a:bodyPr>
          <a:lstStyle/>
          <a:p>
            <a:pPr marL="342900" indent="-342900">
              <a:buFont typeface="+mj-lt"/>
              <a:buAutoNum type="arabicPeriod"/>
            </a:pPr>
            <a:r>
              <a:rPr lang="ru-RU" sz="2800" dirty="0" smtClean="0"/>
              <a:t>только А</a:t>
            </a:r>
          </a:p>
          <a:p>
            <a:pPr marL="342900" indent="-342900">
              <a:buFont typeface="+mj-lt"/>
              <a:buAutoNum type="arabicPeriod"/>
            </a:pPr>
            <a:r>
              <a:rPr lang="ru-RU" sz="2800" dirty="0" smtClean="0"/>
              <a:t>только Б</a:t>
            </a:r>
          </a:p>
          <a:p>
            <a:pPr marL="342900" indent="-342900">
              <a:buFont typeface="+mj-lt"/>
              <a:buAutoNum type="arabicPeriod"/>
            </a:pPr>
            <a:r>
              <a:rPr lang="ru-RU" sz="2800" dirty="0" smtClean="0"/>
              <a:t>только В</a:t>
            </a:r>
          </a:p>
          <a:p>
            <a:pPr marL="342900" indent="-342900">
              <a:buFont typeface="+mj-lt"/>
              <a:buAutoNum type="arabicPeriod"/>
            </a:pPr>
            <a:r>
              <a:rPr lang="ru-RU" sz="2800" dirty="0" smtClean="0"/>
              <a:t>А, Б и В</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 xmlns:p14="http://schemas.microsoft.com/office/powerpoint/2010/main" val="409078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154098"/>
          </a:xfrm>
        </p:spPr>
        <p:txBody>
          <a:bodyPr>
            <a:noAutofit/>
          </a:bodyPr>
          <a:lstStyle/>
          <a:p>
            <a:r>
              <a:rPr lang="ru-RU" sz="2400" b="1" dirty="0" smtClean="0">
                <a:solidFill>
                  <a:srgbClr val="FF0000"/>
                </a:solidFill>
              </a:rPr>
              <a:t>(ЕГЭ 2002 г., </a:t>
            </a:r>
            <a:r>
              <a:rPr lang="ru-RU" sz="2400" b="1" dirty="0" err="1" smtClean="0">
                <a:solidFill>
                  <a:srgbClr val="FF0000"/>
                </a:solidFill>
              </a:rPr>
              <a:t>Демо</a:t>
            </a:r>
            <a:r>
              <a:rPr lang="ru-RU" sz="2400" b="1" dirty="0" smtClean="0">
                <a:solidFill>
                  <a:srgbClr val="FF0000"/>
                </a:solidFill>
              </a:rPr>
              <a:t>) А9. </a:t>
            </a:r>
            <a:r>
              <a:rPr lang="ru-RU" sz="2400" dirty="0" smtClean="0"/>
              <a:t>Какой график </a:t>
            </a:r>
            <a:r>
              <a:rPr lang="ru-RU" sz="2400" i="1" dirty="0" smtClean="0"/>
              <a:t> </a:t>
            </a:r>
            <a:r>
              <a:rPr lang="ru-RU" sz="2400" dirty="0" smtClean="0"/>
              <a:t>(см. рис.) – верно изображает зависимость средней кинетической энергии  частиц идеального газа от абсолютной температуры?</a:t>
            </a:r>
            <a:endParaRPr lang="ru-RU" sz="2400" b="1" dirty="0"/>
          </a:p>
        </p:txBody>
      </p:sp>
      <p:sp>
        <p:nvSpPr>
          <p:cNvPr id="5" name="Прямоугольник 4"/>
          <p:cNvSpPr/>
          <p:nvPr/>
        </p:nvSpPr>
        <p:spPr>
          <a:xfrm>
            <a:off x="1357290" y="4429132"/>
            <a:ext cx="2857520" cy="1815882"/>
          </a:xfrm>
          <a:prstGeom prst="rect">
            <a:avLst/>
          </a:prstGeom>
        </p:spPr>
        <p:txBody>
          <a:bodyPr wrap="square">
            <a:spAutoFit/>
          </a:bodyPr>
          <a:lstStyle/>
          <a:p>
            <a:pPr marL="342900" indent="-342900">
              <a:buFont typeface="+mj-lt"/>
              <a:buAutoNum type="arabicPeriod"/>
            </a:pPr>
            <a:r>
              <a:rPr lang="ru-RU" sz="2800" dirty="0" smtClean="0">
                <a:solidFill>
                  <a:prstClr val="white"/>
                </a:solidFill>
              </a:rPr>
              <a:t>1</a:t>
            </a:r>
          </a:p>
          <a:p>
            <a:pPr marL="342900" indent="-342900">
              <a:buFont typeface="+mj-lt"/>
              <a:buAutoNum type="arabicPeriod"/>
            </a:pPr>
            <a:r>
              <a:rPr lang="ru-RU" sz="2800" dirty="0" smtClean="0">
                <a:solidFill>
                  <a:prstClr val="white"/>
                </a:solidFill>
              </a:rPr>
              <a:t>2</a:t>
            </a:r>
          </a:p>
          <a:p>
            <a:pPr marL="342900" indent="-342900">
              <a:buFont typeface="+mj-lt"/>
              <a:buAutoNum type="arabicPeriod"/>
            </a:pPr>
            <a:r>
              <a:rPr lang="ru-RU" sz="2800" dirty="0" smtClean="0">
                <a:solidFill>
                  <a:prstClr val="white"/>
                </a:solidFill>
              </a:rPr>
              <a:t>3</a:t>
            </a:r>
          </a:p>
          <a:p>
            <a:pPr marL="342900" indent="-342900">
              <a:buFont typeface="+mj-lt"/>
              <a:buAutoNum type="arabicPeriod"/>
            </a:pPr>
            <a:r>
              <a:rPr lang="ru-RU" sz="2800" dirty="0" smtClean="0">
                <a:solidFill>
                  <a:prstClr val="white"/>
                </a:solidFill>
              </a:rPr>
              <a:t>4</a:t>
            </a:r>
            <a:endParaRPr lang="ru-RU" sz="2800" dirty="0">
              <a:solidFill>
                <a:prstClr val="white"/>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white"/>
              </a:solidFill>
            </a:endParaRPr>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white"/>
              </a:solidFill>
            </a:endParaRPr>
          </a:p>
        </p:txBody>
      </p:sp>
      <p:pic>
        <p:nvPicPr>
          <p:cNvPr id="60418" name="Picture 2"/>
          <p:cNvPicPr>
            <a:picLocks noChangeAspect="1" noChangeArrowheads="1"/>
          </p:cNvPicPr>
          <p:nvPr/>
        </p:nvPicPr>
        <p:blipFill>
          <a:blip r:embed="rId2" cstate="print"/>
          <a:srcRect/>
          <a:stretch>
            <a:fillRect/>
          </a:stretch>
        </p:blipFill>
        <p:spPr bwMode="auto">
          <a:xfrm>
            <a:off x="4714876" y="2143116"/>
            <a:ext cx="3857642" cy="4089101"/>
          </a:xfrm>
          <a:prstGeom prst="rect">
            <a:avLst/>
          </a:prstGeom>
          <a:solidFill>
            <a:schemeClr val="tx1"/>
          </a:solidFill>
          <a:ln w="9525">
            <a:noFill/>
            <a:miter lim="800000"/>
            <a:headEnd/>
            <a:tailEnd/>
          </a:ln>
        </p:spPr>
      </p:pic>
    </p:spTree>
    <p:extLst>
      <p:ext uri="{BB962C8B-B14F-4D97-AF65-F5344CB8AC3E}">
        <p14:creationId xmlns="" xmlns:p14="http://schemas.microsoft.com/office/powerpoint/2010/main" val="420483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457200" y="228600"/>
            <a:ext cx="8229600" cy="1200136"/>
          </a:xfrm>
        </p:spPr>
        <p:txBody>
          <a:bodyPr>
            <a:normAutofit fontScale="90000"/>
          </a:bodyPr>
          <a:lstStyle/>
          <a:p>
            <a:r>
              <a:rPr lang="ru-RU" sz="2800" dirty="0" smtClean="0">
                <a:solidFill>
                  <a:srgbClr val="FF0000"/>
                </a:solidFill>
              </a:rPr>
              <a:t>2002 г. А</a:t>
            </a:r>
            <a:r>
              <a:rPr lang="en-US" sz="2800" dirty="0" smtClean="0">
                <a:solidFill>
                  <a:srgbClr val="FF0000"/>
                </a:solidFill>
              </a:rPr>
              <a:t>9</a:t>
            </a:r>
            <a:r>
              <a:rPr lang="ru-RU" sz="2800" dirty="0" smtClean="0">
                <a:solidFill>
                  <a:srgbClr val="FF0000"/>
                </a:solidFill>
              </a:rPr>
              <a:t> (КИМ). </a:t>
            </a:r>
            <a:r>
              <a:rPr lang="ru-RU" sz="2800" dirty="0" smtClean="0"/>
              <a:t>В баллоне находится 6</a:t>
            </a:r>
            <a:r>
              <a:rPr lang="en-US" sz="2800" dirty="0" smtClean="0"/>
              <a:t> </a:t>
            </a:r>
            <a:r>
              <a:rPr lang="ru-RU" sz="2800" dirty="0" smtClean="0"/>
              <a:t>моль газа. Сколько примерно молекул газа находится в баллоне?</a:t>
            </a:r>
            <a:endParaRPr lang="ru-RU" sz="2700" dirty="0" smtClean="0"/>
          </a:p>
        </p:txBody>
      </p:sp>
      <p:pic>
        <p:nvPicPr>
          <p:cNvPr id="69634" name="Picture 2"/>
          <p:cNvPicPr>
            <a:picLocks noChangeAspect="1" noChangeArrowheads="1"/>
          </p:cNvPicPr>
          <p:nvPr/>
        </p:nvPicPr>
        <p:blipFill>
          <a:blip r:embed="rId2" cstate="print"/>
          <a:srcRect/>
          <a:stretch>
            <a:fillRect/>
          </a:stretch>
        </p:blipFill>
        <p:spPr bwMode="auto">
          <a:xfrm>
            <a:off x="214282" y="3857628"/>
            <a:ext cx="8643998" cy="329296"/>
          </a:xfrm>
          <a:prstGeom prst="rect">
            <a:avLst/>
          </a:prstGeom>
          <a:noFill/>
          <a:ln w="9525">
            <a:noFill/>
            <a:miter lim="800000"/>
            <a:headEnd/>
            <a:tailEnd/>
          </a:ln>
          <a:effectLst/>
        </p:spPr>
      </p:pic>
      <p:pic>
        <p:nvPicPr>
          <p:cNvPr id="69635" name="Picture 3"/>
          <p:cNvPicPr>
            <a:picLocks noChangeAspect="1" noChangeArrowheads="1"/>
          </p:cNvPicPr>
          <p:nvPr/>
        </p:nvPicPr>
        <p:blipFill>
          <a:blip r:embed="rId3" cstate="print"/>
          <a:srcRect/>
          <a:stretch>
            <a:fillRect/>
          </a:stretch>
        </p:blipFill>
        <p:spPr bwMode="auto">
          <a:xfrm>
            <a:off x="7429520" y="3786190"/>
            <a:ext cx="1328747" cy="428628"/>
          </a:xfrm>
          <a:prstGeom prst="rect">
            <a:avLst/>
          </a:prstGeom>
          <a:noFill/>
          <a:ln w="9525">
            <a:noFill/>
            <a:miter lim="800000"/>
            <a:headEnd/>
            <a:tailEnd/>
          </a:ln>
          <a:effectLst/>
        </p:spPr>
      </p:pic>
    </p:spTree>
    <p:extLst>
      <p:ext uri="{BB962C8B-B14F-4D97-AF65-F5344CB8AC3E}">
        <p14:creationId xmlns="" xmlns:p14="http://schemas.microsoft.com/office/powerpoint/2010/main" val="300859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96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715375" cy="1439862"/>
          </a:xfrm>
        </p:spPr>
        <p:txBody>
          <a:bodyPr>
            <a:noAutofit/>
          </a:bodyPr>
          <a:lstStyle/>
          <a:p>
            <a:r>
              <a:rPr lang="ru-RU" sz="2400" b="1" dirty="0" smtClean="0">
                <a:solidFill>
                  <a:srgbClr val="FF0000"/>
                </a:solidFill>
              </a:rPr>
              <a:t>(ЕГЭ 2002 г., </a:t>
            </a:r>
            <a:r>
              <a:rPr lang="ru-RU" sz="2400" b="1" dirty="0" err="1" smtClean="0">
                <a:solidFill>
                  <a:srgbClr val="FF0000"/>
                </a:solidFill>
              </a:rPr>
              <a:t>Демо</a:t>
            </a:r>
            <a:r>
              <a:rPr lang="ru-RU" sz="2400" b="1" dirty="0" smtClean="0">
                <a:solidFill>
                  <a:srgbClr val="FF0000"/>
                </a:solidFill>
              </a:rPr>
              <a:t>) А12. </a:t>
            </a:r>
            <a:r>
              <a:rPr lang="ru-RU" sz="2400" dirty="0" smtClean="0"/>
              <a:t>Какой из графиков, изображенных на рисунке соответствует процессу, проведенному при постоянной температуре газа?</a:t>
            </a:r>
            <a:endParaRPr lang="ru-RU" sz="2400" b="1" dirty="0"/>
          </a:p>
        </p:txBody>
      </p:sp>
      <p:sp>
        <p:nvSpPr>
          <p:cNvPr id="5" name="Прямоугольник 4"/>
          <p:cNvSpPr/>
          <p:nvPr/>
        </p:nvSpPr>
        <p:spPr>
          <a:xfrm>
            <a:off x="785786" y="2000240"/>
            <a:ext cx="2214578" cy="1815882"/>
          </a:xfrm>
          <a:prstGeom prst="rect">
            <a:avLst/>
          </a:prstGeom>
        </p:spPr>
        <p:txBody>
          <a:bodyPr wrap="square">
            <a:spAutoFit/>
          </a:bodyPr>
          <a:lstStyle/>
          <a:p>
            <a:pPr marL="342900" indent="-342900">
              <a:buFont typeface="+mj-lt"/>
              <a:buAutoNum type="arabicPeriod"/>
            </a:pPr>
            <a:r>
              <a:rPr lang="ru-RU" sz="2800" dirty="0" smtClean="0">
                <a:solidFill>
                  <a:prstClr val="white"/>
                </a:solidFill>
              </a:rPr>
              <a:t>А</a:t>
            </a:r>
          </a:p>
          <a:p>
            <a:pPr marL="342900" indent="-342900">
              <a:buFont typeface="+mj-lt"/>
              <a:buAutoNum type="arabicPeriod"/>
            </a:pPr>
            <a:r>
              <a:rPr lang="ru-RU" sz="2800" dirty="0" smtClean="0">
                <a:solidFill>
                  <a:prstClr val="white"/>
                </a:solidFill>
              </a:rPr>
              <a:t>Б</a:t>
            </a:r>
          </a:p>
          <a:p>
            <a:pPr marL="342900" indent="-342900">
              <a:buFont typeface="+mj-lt"/>
              <a:buAutoNum type="arabicPeriod"/>
            </a:pPr>
            <a:r>
              <a:rPr lang="ru-RU" sz="2800" dirty="0" smtClean="0">
                <a:solidFill>
                  <a:prstClr val="white"/>
                </a:solidFill>
              </a:rPr>
              <a:t>В</a:t>
            </a:r>
          </a:p>
          <a:p>
            <a:pPr marL="342900" indent="-342900">
              <a:buFont typeface="+mj-lt"/>
              <a:buAutoNum type="arabicPeriod"/>
            </a:pPr>
            <a:r>
              <a:rPr lang="ru-RU" sz="2800" dirty="0" smtClean="0">
                <a:solidFill>
                  <a:prstClr val="white"/>
                </a:solidFill>
              </a:rPr>
              <a:t>Г</a:t>
            </a:r>
            <a:endParaRPr lang="ru-RU" sz="2800" dirty="0">
              <a:solidFill>
                <a:prstClr val="white"/>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white"/>
              </a:solidFill>
            </a:endParaRPr>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white"/>
              </a:solidFill>
            </a:endParaRPr>
          </a:p>
        </p:txBody>
      </p:sp>
      <p:pic>
        <p:nvPicPr>
          <p:cNvPr id="54274" name="Picture 2"/>
          <p:cNvPicPr>
            <a:picLocks noChangeAspect="1" noChangeArrowheads="1"/>
          </p:cNvPicPr>
          <p:nvPr/>
        </p:nvPicPr>
        <p:blipFill>
          <a:blip r:embed="rId2" cstate="print"/>
          <a:srcRect/>
          <a:stretch>
            <a:fillRect/>
          </a:stretch>
        </p:blipFill>
        <p:spPr bwMode="auto">
          <a:xfrm>
            <a:off x="3786182" y="1857364"/>
            <a:ext cx="4624406" cy="3912959"/>
          </a:xfrm>
          <a:prstGeom prst="rect">
            <a:avLst/>
          </a:prstGeom>
          <a:solidFill>
            <a:schemeClr val="tx1"/>
          </a:solidFill>
          <a:ln w="9525">
            <a:noFill/>
            <a:miter lim="800000"/>
            <a:headEnd/>
            <a:tailEnd/>
          </a:ln>
        </p:spPr>
      </p:pic>
    </p:spTree>
    <p:extLst>
      <p:ext uri="{BB962C8B-B14F-4D97-AF65-F5344CB8AC3E}">
        <p14:creationId xmlns="" xmlns:p14="http://schemas.microsoft.com/office/powerpoint/2010/main" val="181121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439850"/>
          </a:xfrm>
        </p:spPr>
        <p:txBody>
          <a:bodyPr>
            <a:noAutofit/>
          </a:bodyPr>
          <a:lstStyle/>
          <a:p>
            <a:r>
              <a:rPr lang="ru-RU" sz="2400" b="1" dirty="0" smtClean="0">
                <a:solidFill>
                  <a:srgbClr val="FF0000"/>
                </a:solidFill>
              </a:rPr>
              <a:t>(ЕГЭ 2002 г., </a:t>
            </a:r>
            <a:r>
              <a:rPr lang="ru-RU" sz="2400" b="1" dirty="0" err="1" smtClean="0">
                <a:solidFill>
                  <a:srgbClr val="FF0000"/>
                </a:solidFill>
              </a:rPr>
              <a:t>Демо</a:t>
            </a:r>
            <a:r>
              <a:rPr lang="ru-RU" sz="2400" b="1" dirty="0" smtClean="0">
                <a:solidFill>
                  <a:srgbClr val="FF0000"/>
                </a:solidFill>
              </a:rPr>
              <a:t>) А13. </a:t>
            </a:r>
            <a:r>
              <a:rPr lang="ru-RU" sz="2400" dirty="0" smtClean="0"/>
              <a:t>При испарении жидкость остывает. Молекулярно-кинетическая теория объясняет это тем, что чаще всего жидкость покидают молекулы, кинетическая энергия которых</a:t>
            </a:r>
            <a:endParaRPr lang="ru-RU" sz="2400" b="1" dirty="0"/>
          </a:p>
        </p:txBody>
      </p:sp>
      <p:sp>
        <p:nvSpPr>
          <p:cNvPr id="5" name="Прямоугольник 4"/>
          <p:cNvSpPr/>
          <p:nvPr/>
        </p:nvSpPr>
        <p:spPr>
          <a:xfrm>
            <a:off x="214282" y="2000240"/>
            <a:ext cx="8643998" cy="3539430"/>
          </a:xfrm>
          <a:prstGeom prst="rect">
            <a:avLst/>
          </a:prstGeom>
        </p:spPr>
        <p:txBody>
          <a:bodyPr wrap="square">
            <a:spAutoFit/>
          </a:bodyPr>
          <a:lstStyle/>
          <a:p>
            <a:pPr marL="342900" indent="-342900">
              <a:buFont typeface="+mj-lt"/>
              <a:buAutoNum type="arabicPeriod"/>
            </a:pPr>
            <a:r>
              <a:rPr lang="ru-RU" sz="2800" dirty="0" smtClean="0"/>
              <a:t>равна средней кинетической энергии молекул жидкости</a:t>
            </a:r>
          </a:p>
          <a:p>
            <a:pPr marL="342900" indent="-342900">
              <a:buFont typeface="+mj-lt"/>
              <a:buAutoNum type="arabicPeriod"/>
            </a:pPr>
            <a:r>
              <a:rPr lang="ru-RU" sz="2800" dirty="0" smtClean="0"/>
              <a:t>превышает среднюю кинетическую энергию молекул жидкости</a:t>
            </a:r>
          </a:p>
          <a:p>
            <a:pPr marL="342900" indent="-342900">
              <a:buFont typeface="+mj-lt"/>
              <a:buAutoNum type="arabicPeriod"/>
            </a:pPr>
            <a:r>
              <a:rPr lang="ru-RU" sz="2800" dirty="0" smtClean="0"/>
              <a:t>меньше средней кинетической энергии молекул жидкости</a:t>
            </a:r>
          </a:p>
          <a:p>
            <a:pPr marL="342900" indent="-342900">
              <a:buFont typeface="+mj-lt"/>
              <a:buAutoNum type="arabicPeriod"/>
            </a:pPr>
            <a:r>
              <a:rPr lang="ru-RU" sz="2800" dirty="0" smtClean="0"/>
              <a:t>равна суммарной кинетической энергии молекул жидкости</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 xmlns:p14="http://schemas.microsoft.com/office/powerpoint/2010/main" val="354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457200" y="228600"/>
            <a:ext cx="8229600" cy="1271574"/>
          </a:xfrm>
        </p:spPr>
        <p:txBody>
          <a:bodyPr>
            <a:normAutofit fontScale="90000"/>
          </a:bodyPr>
          <a:lstStyle/>
          <a:p>
            <a:r>
              <a:rPr lang="ru-RU" sz="2800" dirty="0" smtClean="0">
                <a:solidFill>
                  <a:srgbClr val="FF0000"/>
                </a:solidFill>
              </a:rPr>
              <a:t>2002 г. А</a:t>
            </a:r>
            <a:r>
              <a:rPr lang="en-US" sz="2800" dirty="0" smtClean="0">
                <a:solidFill>
                  <a:srgbClr val="FF0000"/>
                </a:solidFill>
              </a:rPr>
              <a:t>1</a:t>
            </a:r>
            <a:r>
              <a:rPr lang="ru-RU" sz="2800" dirty="0" smtClean="0">
                <a:solidFill>
                  <a:srgbClr val="FF0000"/>
                </a:solidFill>
              </a:rPr>
              <a:t>3 (КИМ). </a:t>
            </a:r>
            <a:r>
              <a:rPr lang="ru-RU" sz="2400" dirty="0" smtClean="0"/>
              <a:t>При сжатии  идеального газа объем уменьшился в 2 раза, а температура газа увеличилась в 2 раза. Как изменилось при этом давление газа? </a:t>
            </a:r>
            <a:endParaRPr lang="ru-RU" sz="2700" dirty="0" smtClean="0"/>
          </a:p>
        </p:txBody>
      </p:sp>
      <p:graphicFrame>
        <p:nvGraphicFramePr>
          <p:cNvPr id="6" name="Таблица 5"/>
          <p:cNvGraphicFramePr>
            <a:graphicFrameLocks noGrp="1"/>
          </p:cNvGraphicFramePr>
          <p:nvPr/>
        </p:nvGraphicFramePr>
        <p:xfrm>
          <a:off x="785786" y="3000372"/>
          <a:ext cx="7358114" cy="2571768"/>
        </p:xfrm>
        <a:graphic>
          <a:graphicData uri="http://schemas.openxmlformats.org/drawingml/2006/table">
            <a:tbl>
              <a:tblPr/>
              <a:tblGrid>
                <a:gridCol w="7358114"/>
              </a:tblGrid>
              <a:tr h="642942">
                <a:tc>
                  <a:txBody>
                    <a:bodyPr/>
                    <a:lstStyle/>
                    <a:p>
                      <a:pPr>
                        <a:spcAft>
                          <a:spcPts val="0"/>
                        </a:spcAft>
                      </a:pPr>
                      <a:r>
                        <a:rPr lang="ru-RU" sz="2800" dirty="0" smtClean="0">
                          <a:solidFill>
                            <a:schemeClr val="bg1"/>
                          </a:solidFill>
                          <a:latin typeface="Times New Roman"/>
                          <a:ea typeface="Times New Roman"/>
                          <a:cs typeface="Times New Roman"/>
                        </a:rPr>
                        <a:t>1. увеличилось </a:t>
                      </a:r>
                      <a:r>
                        <a:rPr lang="ru-RU" sz="2800" dirty="0">
                          <a:solidFill>
                            <a:schemeClr val="bg1"/>
                          </a:solidFill>
                          <a:latin typeface="Times New Roman"/>
                          <a:ea typeface="Times New Roman"/>
                          <a:cs typeface="Times New Roman"/>
                        </a:rPr>
                        <a:t>в 4 раза </a:t>
                      </a:r>
                    </a:p>
                  </a:txBody>
                  <a:tcPr marL="67945" marR="67945" marT="0" marB="0">
                    <a:lnL>
                      <a:noFill/>
                    </a:lnL>
                    <a:lnR>
                      <a:noFill/>
                    </a:lnR>
                    <a:lnT>
                      <a:noFill/>
                    </a:lnT>
                    <a:lnB>
                      <a:noFill/>
                    </a:lnB>
                    <a:solidFill>
                      <a:schemeClr val="tx1"/>
                    </a:solidFill>
                  </a:tcPr>
                </a:tc>
              </a:tr>
              <a:tr h="642942">
                <a:tc>
                  <a:txBody>
                    <a:bodyPr/>
                    <a:lstStyle/>
                    <a:p>
                      <a:pPr>
                        <a:spcAft>
                          <a:spcPts val="0"/>
                        </a:spcAft>
                      </a:pPr>
                      <a:r>
                        <a:rPr lang="ru-RU" sz="2800" dirty="0" smtClean="0">
                          <a:solidFill>
                            <a:schemeClr val="bg1"/>
                          </a:solidFill>
                          <a:latin typeface="Times New Roman"/>
                          <a:ea typeface="Times New Roman"/>
                          <a:cs typeface="Times New Roman"/>
                        </a:rPr>
                        <a:t>2. уменьшилось </a:t>
                      </a:r>
                      <a:r>
                        <a:rPr lang="ru-RU" sz="2800" dirty="0">
                          <a:solidFill>
                            <a:schemeClr val="bg1"/>
                          </a:solidFill>
                          <a:latin typeface="Times New Roman"/>
                          <a:ea typeface="Times New Roman"/>
                          <a:cs typeface="Times New Roman"/>
                        </a:rPr>
                        <a:t>в 2 раза</a:t>
                      </a:r>
                    </a:p>
                  </a:txBody>
                  <a:tcPr marL="67945" marR="67945" marT="0" marB="0">
                    <a:lnL>
                      <a:noFill/>
                    </a:lnL>
                    <a:lnR>
                      <a:noFill/>
                    </a:lnR>
                    <a:lnT>
                      <a:noFill/>
                    </a:lnT>
                    <a:lnB>
                      <a:noFill/>
                    </a:lnB>
                    <a:solidFill>
                      <a:schemeClr val="tx1"/>
                    </a:solidFill>
                  </a:tcPr>
                </a:tc>
              </a:tr>
              <a:tr h="642942">
                <a:tc>
                  <a:txBody>
                    <a:bodyPr/>
                    <a:lstStyle/>
                    <a:p>
                      <a:pPr>
                        <a:spcAft>
                          <a:spcPts val="0"/>
                        </a:spcAft>
                      </a:pPr>
                      <a:r>
                        <a:rPr lang="ru-RU" sz="2800" dirty="0" smtClean="0">
                          <a:solidFill>
                            <a:schemeClr val="bg1"/>
                          </a:solidFill>
                          <a:latin typeface="Times New Roman"/>
                          <a:ea typeface="Times New Roman"/>
                          <a:cs typeface="Times New Roman"/>
                        </a:rPr>
                        <a:t>3. </a:t>
                      </a:r>
                      <a:r>
                        <a:rPr lang="en-US" sz="2800" dirty="0" smtClean="0">
                          <a:solidFill>
                            <a:schemeClr val="bg1"/>
                          </a:solidFill>
                          <a:latin typeface="Times New Roman"/>
                          <a:ea typeface="Times New Roman"/>
                          <a:cs typeface="Times New Roman"/>
                        </a:rPr>
                        <a:t>у</a:t>
                      </a:r>
                      <a:r>
                        <a:rPr lang="ru-RU" sz="2800" dirty="0" err="1">
                          <a:solidFill>
                            <a:schemeClr val="bg1"/>
                          </a:solidFill>
                          <a:latin typeface="Times New Roman"/>
                          <a:ea typeface="Times New Roman"/>
                          <a:cs typeface="Times New Roman"/>
                        </a:rPr>
                        <a:t>величилось</a:t>
                      </a:r>
                      <a:r>
                        <a:rPr lang="ru-RU" sz="2800" dirty="0">
                          <a:solidFill>
                            <a:schemeClr val="bg1"/>
                          </a:solidFill>
                          <a:latin typeface="Times New Roman"/>
                          <a:ea typeface="Times New Roman"/>
                          <a:cs typeface="Times New Roman"/>
                        </a:rPr>
                        <a:t> в 2 раза</a:t>
                      </a:r>
                    </a:p>
                  </a:txBody>
                  <a:tcPr marL="67945" marR="67945" marT="0" marB="0">
                    <a:lnL>
                      <a:noFill/>
                    </a:lnL>
                    <a:lnR>
                      <a:noFill/>
                    </a:lnR>
                    <a:lnT>
                      <a:noFill/>
                    </a:lnT>
                    <a:lnB>
                      <a:noFill/>
                    </a:lnB>
                    <a:solidFill>
                      <a:schemeClr val="tx1"/>
                    </a:solidFill>
                  </a:tcPr>
                </a:tc>
              </a:tr>
              <a:tr h="642942">
                <a:tc>
                  <a:txBody>
                    <a:bodyPr/>
                    <a:lstStyle/>
                    <a:p>
                      <a:pPr>
                        <a:spcAft>
                          <a:spcPts val="0"/>
                        </a:spcAft>
                      </a:pPr>
                      <a:r>
                        <a:rPr lang="ru-RU" sz="2800" dirty="0" smtClean="0">
                          <a:solidFill>
                            <a:schemeClr val="bg1"/>
                          </a:solidFill>
                          <a:latin typeface="Times New Roman"/>
                          <a:ea typeface="Times New Roman"/>
                          <a:cs typeface="Times New Roman"/>
                        </a:rPr>
                        <a:t>4. не </a:t>
                      </a:r>
                      <a:r>
                        <a:rPr lang="ru-RU" sz="2800" dirty="0">
                          <a:solidFill>
                            <a:schemeClr val="bg1"/>
                          </a:solidFill>
                          <a:latin typeface="Times New Roman"/>
                          <a:ea typeface="Times New Roman"/>
                          <a:cs typeface="Times New Roman"/>
                        </a:rPr>
                        <a:t>изменилось</a:t>
                      </a:r>
                    </a:p>
                  </a:txBody>
                  <a:tcPr marL="67945" marR="67945" marT="0" marB="0">
                    <a:lnL>
                      <a:noFill/>
                    </a:lnL>
                    <a:lnR>
                      <a:noFill/>
                    </a:lnR>
                    <a:lnT>
                      <a:noFill/>
                    </a:lnT>
                    <a:lnB>
                      <a:noFill/>
                    </a:lnB>
                    <a:solidFill>
                      <a:schemeClr val="tx1"/>
                    </a:solidFill>
                  </a:tcPr>
                </a:tc>
              </a:tr>
            </a:tbl>
          </a:graphicData>
        </a:graphic>
      </p:graphicFrame>
      <p:pic>
        <p:nvPicPr>
          <p:cNvPr id="70657" name="Picture 1"/>
          <p:cNvPicPr>
            <a:picLocks noChangeAspect="1" noChangeArrowheads="1"/>
          </p:cNvPicPr>
          <p:nvPr/>
        </p:nvPicPr>
        <p:blipFill>
          <a:blip r:embed="rId2" cstate="print"/>
          <a:srcRect/>
          <a:stretch>
            <a:fillRect/>
          </a:stretch>
        </p:blipFill>
        <p:spPr bwMode="auto">
          <a:xfrm>
            <a:off x="785786" y="3000372"/>
            <a:ext cx="3571900" cy="542163"/>
          </a:xfrm>
          <a:prstGeom prst="rect">
            <a:avLst/>
          </a:prstGeom>
          <a:noFill/>
          <a:ln w="9525">
            <a:noFill/>
            <a:miter lim="800000"/>
            <a:headEnd/>
            <a:tailEnd/>
          </a:ln>
          <a:effectLst/>
        </p:spPr>
      </p:pic>
    </p:spTree>
    <p:extLst>
      <p:ext uri="{BB962C8B-B14F-4D97-AF65-F5344CB8AC3E}">
        <p14:creationId xmlns="" xmlns:p14="http://schemas.microsoft.com/office/powerpoint/2010/main" val="260895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065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457200" y="228600"/>
            <a:ext cx="8229600" cy="2414582"/>
          </a:xfrm>
        </p:spPr>
        <p:txBody>
          <a:bodyPr>
            <a:normAutofit/>
          </a:bodyPr>
          <a:lstStyle/>
          <a:p>
            <a:r>
              <a:rPr lang="ru-RU" sz="2800" dirty="0" smtClean="0">
                <a:solidFill>
                  <a:srgbClr val="FF0000"/>
                </a:solidFill>
              </a:rPr>
              <a:t>2002 г. А</a:t>
            </a:r>
            <a:r>
              <a:rPr lang="en-US" sz="2800" dirty="0" smtClean="0">
                <a:solidFill>
                  <a:srgbClr val="FF0000"/>
                </a:solidFill>
              </a:rPr>
              <a:t>1</a:t>
            </a:r>
            <a:r>
              <a:rPr lang="ru-RU" sz="2800" dirty="0" smtClean="0">
                <a:solidFill>
                  <a:srgbClr val="FF0000"/>
                </a:solidFill>
              </a:rPr>
              <a:t>4 (КИМ). </a:t>
            </a:r>
            <a:r>
              <a:rPr lang="ru-RU" sz="2800" dirty="0" smtClean="0"/>
              <a:t>В результате нагревания газа средняя кинетическая энергия теплового движения его молекул увеличилась в 4 раза. Как изменилась при этом абсолютная температура газа?</a:t>
            </a:r>
          </a:p>
        </p:txBody>
      </p:sp>
      <p:graphicFrame>
        <p:nvGraphicFramePr>
          <p:cNvPr id="5" name="Таблица 4"/>
          <p:cNvGraphicFramePr>
            <a:graphicFrameLocks noGrp="1"/>
          </p:cNvGraphicFramePr>
          <p:nvPr/>
        </p:nvGraphicFramePr>
        <p:xfrm>
          <a:off x="785786" y="3286124"/>
          <a:ext cx="7643866" cy="2571768"/>
        </p:xfrm>
        <a:graphic>
          <a:graphicData uri="http://schemas.openxmlformats.org/drawingml/2006/table">
            <a:tbl>
              <a:tblPr/>
              <a:tblGrid>
                <a:gridCol w="7643866"/>
              </a:tblGrid>
              <a:tr h="642942">
                <a:tc>
                  <a:txBody>
                    <a:bodyPr/>
                    <a:lstStyle/>
                    <a:p>
                      <a:pPr>
                        <a:spcAft>
                          <a:spcPts val="0"/>
                        </a:spcAft>
                      </a:pPr>
                      <a:r>
                        <a:rPr lang="ru-RU" sz="2800" dirty="0" smtClean="0">
                          <a:latin typeface="Times New Roman"/>
                          <a:ea typeface="Times New Roman"/>
                          <a:cs typeface="Times New Roman"/>
                        </a:rPr>
                        <a:t>1. увеличилась </a:t>
                      </a:r>
                      <a:r>
                        <a:rPr lang="ru-RU" sz="2800" dirty="0">
                          <a:latin typeface="Times New Roman"/>
                          <a:ea typeface="Times New Roman"/>
                          <a:cs typeface="Times New Roman"/>
                        </a:rPr>
                        <a:t>в 2 раза</a:t>
                      </a:r>
                    </a:p>
                  </a:txBody>
                  <a:tcPr marL="67945" marR="67945" marT="0" marB="0">
                    <a:lnL>
                      <a:noFill/>
                    </a:lnL>
                    <a:lnR>
                      <a:noFill/>
                    </a:lnR>
                    <a:lnT>
                      <a:noFill/>
                    </a:lnT>
                    <a:lnB>
                      <a:noFill/>
                    </a:lnB>
                    <a:solidFill>
                      <a:schemeClr val="tx1"/>
                    </a:solidFill>
                  </a:tcPr>
                </a:tc>
              </a:tr>
              <a:tr h="642942">
                <a:tc>
                  <a:txBody>
                    <a:bodyPr/>
                    <a:lstStyle/>
                    <a:p>
                      <a:pPr>
                        <a:spcAft>
                          <a:spcPts val="0"/>
                        </a:spcAft>
                      </a:pPr>
                      <a:r>
                        <a:rPr lang="ru-RU" sz="2800" dirty="0" smtClean="0">
                          <a:solidFill>
                            <a:schemeClr val="bg1"/>
                          </a:solidFill>
                          <a:latin typeface="Times New Roman"/>
                          <a:ea typeface="Times New Roman"/>
                          <a:cs typeface="Times New Roman"/>
                        </a:rPr>
                        <a:t>2. увеличилась </a:t>
                      </a:r>
                      <a:r>
                        <a:rPr lang="ru-RU" sz="2800" dirty="0">
                          <a:solidFill>
                            <a:schemeClr val="bg1"/>
                          </a:solidFill>
                          <a:latin typeface="Times New Roman"/>
                          <a:ea typeface="Times New Roman"/>
                          <a:cs typeface="Times New Roman"/>
                        </a:rPr>
                        <a:t>в 4 раза </a:t>
                      </a:r>
                    </a:p>
                  </a:txBody>
                  <a:tcPr marL="67945" marR="67945" marT="0" marB="0">
                    <a:lnL>
                      <a:noFill/>
                    </a:lnL>
                    <a:lnR>
                      <a:noFill/>
                    </a:lnR>
                    <a:lnT>
                      <a:noFill/>
                    </a:lnT>
                    <a:lnB>
                      <a:noFill/>
                    </a:lnB>
                    <a:solidFill>
                      <a:schemeClr val="tx1"/>
                    </a:solidFill>
                  </a:tcPr>
                </a:tc>
              </a:tr>
              <a:tr h="642942">
                <a:tc>
                  <a:txBody>
                    <a:bodyPr/>
                    <a:lstStyle/>
                    <a:p>
                      <a:pPr>
                        <a:spcAft>
                          <a:spcPts val="0"/>
                        </a:spcAft>
                      </a:pPr>
                      <a:r>
                        <a:rPr lang="ru-RU" sz="2800" dirty="0" smtClean="0">
                          <a:solidFill>
                            <a:schemeClr val="bg1"/>
                          </a:solidFill>
                          <a:latin typeface="Times New Roman"/>
                          <a:ea typeface="Times New Roman"/>
                          <a:cs typeface="Times New Roman"/>
                        </a:rPr>
                        <a:t>3. уменьшилась </a:t>
                      </a:r>
                      <a:r>
                        <a:rPr lang="ru-RU" sz="2800" dirty="0">
                          <a:solidFill>
                            <a:schemeClr val="bg1"/>
                          </a:solidFill>
                          <a:latin typeface="Times New Roman"/>
                          <a:ea typeface="Times New Roman"/>
                          <a:cs typeface="Times New Roman"/>
                        </a:rPr>
                        <a:t>в 4 раза</a:t>
                      </a:r>
                    </a:p>
                  </a:txBody>
                  <a:tcPr marL="67945" marR="67945" marT="0" marB="0">
                    <a:lnL>
                      <a:noFill/>
                    </a:lnL>
                    <a:lnR>
                      <a:noFill/>
                    </a:lnR>
                    <a:lnT>
                      <a:noFill/>
                    </a:lnT>
                    <a:lnB>
                      <a:noFill/>
                    </a:lnB>
                    <a:solidFill>
                      <a:schemeClr val="tx1"/>
                    </a:solidFill>
                  </a:tcPr>
                </a:tc>
              </a:tr>
              <a:tr h="642942">
                <a:tc>
                  <a:txBody>
                    <a:bodyPr/>
                    <a:lstStyle/>
                    <a:p>
                      <a:pPr>
                        <a:spcAft>
                          <a:spcPts val="0"/>
                        </a:spcAft>
                      </a:pPr>
                      <a:r>
                        <a:rPr lang="ru-RU" sz="2800" dirty="0" smtClean="0">
                          <a:solidFill>
                            <a:schemeClr val="bg1"/>
                          </a:solidFill>
                          <a:latin typeface="Times New Roman"/>
                          <a:ea typeface="Times New Roman"/>
                          <a:cs typeface="Times New Roman"/>
                        </a:rPr>
                        <a:t>4. не </a:t>
                      </a:r>
                      <a:r>
                        <a:rPr lang="ru-RU" sz="2800" dirty="0">
                          <a:solidFill>
                            <a:schemeClr val="bg1"/>
                          </a:solidFill>
                          <a:latin typeface="Times New Roman"/>
                          <a:ea typeface="Times New Roman"/>
                          <a:cs typeface="Times New Roman"/>
                        </a:rPr>
                        <a:t>изменилась</a:t>
                      </a:r>
                    </a:p>
                  </a:txBody>
                  <a:tcPr marL="67945" marR="67945" marT="0" marB="0">
                    <a:lnL>
                      <a:noFill/>
                    </a:lnL>
                    <a:lnR>
                      <a:noFill/>
                    </a:lnR>
                    <a:lnT>
                      <a:noFill/>
                    </a:lnT>
                    <a:lnB>
                      <a:noFill/>
                    </a:lnB>
                    <a:solidFill>
                      <a:schemeClr val="tx1"/>
                    </a:solidFill>
                  </a:tcPr>
                </a:tc>
              </a:tr>
            </a:tbl>
          </a:graphicData>
        </a:graphic>
      </p:graphicFrame>
      <p:pic>
        <p:nvPicPr>
          <p:cNvPr id="72705" name="Picture 1"/>
          <p:cNvPicPr>
            <a:picLocks noChangeAspect="1" noChangeArrowheads="1"/>
          </p:cNvPicPr>
          <p:nvPr/>
        </p:nvPicPr>
        <p:blipFill>
          <a:blip r:embed="rId2" cstate="print"/>
          <a:srcRect/>
          <a:stretch>
            <a:fillRect/>
          </a:stretch>
        </p:blipFill>
        <p:spPr bwMode="auto">
          <a:xfrm>
            <a:off x="857224" y="3357562"/>
            <a:ext cx="3583319" cy="523877"/>
          </a:xfrm>
          <a:prstGeom prst="rect">
            <a:avLst/>
          </a:prstGeom>
          <a:noFill/>
          <a:ln w="9525">
            <a:noFill/>
            <a:miter lim="800000"/>
            <a:headEnd/>
            <a:tailEnd/>
          </a:ln>
          <a:effectLst/>
        </p:spPr>
      </p:pic>
    </p:spTree>
    <p:extLst>
      <p:ext uri="{BB962C8B-B14F-4D97-AF65-F5344CB8AC3E}">
        <p14:creationId xmlns="" xmlns:p14="http://schemas.microsoft.com/office/powerpoint/2010/main" val="320895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270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5896" y="1051549"/>
            <a:ext cx="5306342" cy="480994"/>
          </a:xfrm>
        </p:spPr>
        <p:txBody>
          <a:bodyPr>
            <a:normAutofit fontScale="90000"/>
          </a:bodyPr>
          <a:lstStyle/>
          <a:p>
            <a:r>
              <a:rPr lang="ru-RU" sz="2400" dirty="0" smtClean="0"/>
              <a:t>Модель идеального</a:t>
            </a:r>
            <a:r>
              <a:rPr lang="en-US" sz="2400" dirty="0" smtClean="0"/>
              <a:t/>
            </a:r>
            <a:br>
              <a:rPr lang="en-US" sz="2400" dirty="0" smtClean="0"/>
            </a:br>
            <a:r>
              <a:rPr lang="ru-RU" sz="2400" dirty="0" smtClean="0"/>
              <a:t> газа </a:t>
            </a:r>
            <a:endParaRPr lang="ru-RU" sz="2400" dirty="0"/>
          </a:p>
        </p:txBody>
      </p:sp>
      <p:sp>
        <p:nvSpPr>
          <p:cNvPr id="4" name="Содержимое 3"/>
          <p:cNvSpPr>
            <a:spLocks noGrp="1"/>
          </p:cNvSpPr>
          <p:nvPr>
            <p:ph sz="half" idx="1"/>
          </p:nvPr>
        </p:nvSpPr>
        <p:spPr>
          <a:xfrm>
            <a:off x="0" y="2209800"/>
            <a:ext cx="9144000" cy="4648200"/>
          </a:xfrm>
        </p:spPr>
        <p:txBody>
          <a:bodyPr>
            <a:normAutofit fontScale="77500" lnSpcReduction="20000"/>
          </a:bodyPr>
          <a:lstStyle/>
          <a:p>
            <a:r>
              <a:rPr lang="ru-RU" b="1" dirty="0" smtClean="0">
                <a:solidFill>
                  <a:srgbClr val="FF0000"/>
                </a:solidFill>
              </a:rPr>
              <a:t>Моль</a:t>
            </a:r>
            <a:r>
              <a:rPr lang="ru-RU" dirty="0" smtClean="0"/>
              <a:t> – это количество вещества, содержащее столько же частиц (молекул), сколько содержится атомов в 0,012 кг углерода </a:t>
            </a:r>
            <a:r>
              <a:rPr lang="ru-RU" baseline="30000" dirty="0" smtClean="0"/>
              <a:t>12</a:t>
            </a:r>
            <a:r>
              <a:rPr lang="ru-RU" dirty="0" smtClean="0"/>
              <a:t>C.</a:t>
            </a:r>
          </a:p>
          <a:p>
            <a:r>
              <a:rPr lang="ru-RU" dirty="0" smtClean="0"/>
              <a:t>в одном моле любого вещества содержится одно и то же число частиц (молекул). Это число называется </a:t>
            </a:r>
            <a:r>
              <a:rPr lang="ru-RU" b="1" dirty="0" smtClean="0">
                <a:solidFill>
                  <a:srgbClr val="FF0000"/>
                </a:solidFill>
              </a:rPr>
              <a:t>постоянной Авогадро N</a:t>
            </a:r>
            <a:r>
              <a:rPr lang="ru-RU" b="1" baseline="-25000" dirty="0" smtClean="0">
                <a:solidFill>
                  <a:srgbClr val="FF0000"/>
                </a:solidFill>
              </a:rPr>
              <a:t>А</a:t>
            </a:r>
            <a:r>
              <a:rPr lang="ru-RU" dirty="0" smtClean="0"/>
              <a:t>: </a:t>
            </a:r>
            <a:br>
              <a:rPr lang="ru-RU" dirty="0" smtClean="0"/>
            </a:br>
            <a:r>
              <a:rPr lang="ru-RU" i="1" dirty="0" smtClean="0"/>
              <a:t>N</a:t>
            </a:r>
            <a:r>
              <a:rPr lang="ru-RU" i="1" baseline="-25000" dirty="0" smtClean="0"/>
              <a:t>А</a:t>
            </a:r>
            <a:r>
              <a:rPr lang="ru-RU" i="1" dirty="0" smtClean="0"/>
              <a:t> = 6,02·10</a:t>
            </a:r>
            <a:r>
              <a:rPr lang="ru-RU" i="1" baseline="30000" dirty="0" smtClean="0"/>
              <a:t>23</a:t>
            </a:r>
            <a:r>
              <a:rPr lang="ru-RU" i="1" dirty="0" smtClean="0"/>
              <a:t> моль</a:t>
            </a:r>
            <a:r>
              <a:rPr lang="ru-RU" i="1" baseline="30000" dirty="0" smtClean="0"/>
              <a:t>–1</a:t>
            </a:r>
            <a:r>
              <a:rPr lang="ru-RU" dirty="0" smtClean="0"/>
              <a:t>. </a:t>
            </a:r>
          </a:p>
          <a:p>
            <a:r>
              <a:rPr lang="ru-RU" dirty="0" smtClean="0"/>
              <a:t>Массу одного моля вещества принято называть </a:t>
            </a:r>
            <a:r>
              <a:rPr lang="ru-RU" b="1" dirty="0" smtClean="0">
                <a:solidFill>
                  <a:srgbClr val="FF0000"/>
                </a:solidFill>
              </a:rPr>
              <a:t>молярной массой M</a:t>
            </a:r>
            <a:r>
              <a:rPr lang="ru-RU" dirty="0" smtClean="0"/>
              <a:t>.</a:t>
            </a:r>
          </a:p>
          <a:p>
            <a:r>
              <a:rPr lang="ru-RU" dirty="0" smtClean="0"/>
              <a:t>Молярная масса выражается в килограммах на моль (</a:t>
            </a:r>
            <a:r>
              <a:rPr lang="ru-RU" b="1" dirty="0" smtClean="0">
                <a:solidFill>
                  <a:srgbClr val="FF0000"/>
                </a:solidFill>
              </a:rPr>
              <a:t>кг/моль</a:t>
            </a:r>
            <a:r>
              <a:rPr lang="ru-RU" dirty="0" smtClean="0"/>
              <a:t>)</a:t>
            </a:r>
          </a:p>
          <a:p>
            <a:r>
              <a:rPr lang="ru-RU" dirty="0" smtClean="0"/>
              <a:t>Отношение массы атома или молекулы данного вещества к 1/12 массы атома углерода </a:t>
            </a:r>
            <a:r>
              <a:rPr lang="ru-RU" baseline="30000" dirty="0" smtClean="0"/>
              <a:t>12</a:t>
            </a:r>
            <a:r>
              <a:rPr lang="ru-RU" dirty="0" smtClean="0"/>
              <a:t>C называется </a:t>
            </a:r>
            <a:r>
              <a:rPr lang="ru-RU" b="1" dirty="0" smtClean="0">
                <a:solidFill>
                  <a:srgbClr val="FF0000"/>
                </a:solidFill>
              </a:rPr>
              <a:t>относительной массой.</a:t>
            </a:r>
          </a:p>
          <a:p>
            <a:endParaRPr lang="ru-RU" dirty="0"/>
          </a:p>
        </p:txBody>
      </p:sp>
      <p:pic>
        <p:nvPicPr>
          <p:cNvPr id="46081" name="Picture 1"/>
          <p:cNvPicPr>
            <a:picLocks noChangeAspect="1" noChangeArrowheads="1"/>
          </p:cNvPicPr>
          <p:nvPr/>
        </p:nvPicPr>
        <p:blipFill>
          <a:blip r:embed="rId2" cstate="print"/>
          <a:srcRect/>
          <a:stretch>
            <a:fillRect/>
          </a:stretch>
        </p:blipFill>
        <p:spPr bwMode="auto">
          <a:xfrm>
            <a:off x="0" y="-104590"/>
            <a:ext cx="3357554" cy="2312278"/>
          </a:xfrm>
          <a:prstGeom prst="rect">
            <a:avLst/>
          </a:prstGeom>
          <a:noFill/>
          <a:ln w="9525">
            <a:noFill/>
            <a:miter lim="800000"/>
            <a:headEnd/>
            <a:tailEnd/>
          </a:ln>
          <a:effectLst/>
        </p:spPr>
      </p:pic>
    </p:spTree>
    <p:extLst>
      <p:ext uri="{BB962C8B-B14F-4D97-AF65-F5344CB8AC3E}">
        <p14:creationId xmlns="" xmlns:p14="http://schemas.microsoft.com/office/powerpoint/2010/main" val="121368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457200" y="228600"/>
            <a:ext cx="8229600" cy="3128962"/>
          </a:xfrm>
        </p:spPr>
        <p:txBody>
          <a:bodyPr>
            <a:normAutofit fontScale="90000"/>
          </a:bodyPr>
          <a:lstStyle/>
          <a:p>
            <a:r>
              <a:rPr lang="ru-RU" sz="2800" dirty="0" smtClean="0">
                <a:solidFill>
                  <a:srgbClr val="FF0000"/>
                </a:solidFill>
              </a:rPr>
              <a:t>2002 г. А29 (КИМ). </a:t>
            </a:r>
            <a:r>
              <a:rPr lang="ru-RU" sz="2800" dirty="0" smtClean="0"/>
              <a:t>Идеальный газ сначала нагревался при постоянном давлении, потом его давление увеличивалось при постоянном объеме, затем при постоянной температуре давление газа уменьшилось до первоначального значения. Какой из графиков в координатных осях </a:t>
            </a:r>
            <a:r>
              <a:rPr lang="en-US" sz="2800" dirty="0" smtClean="0"/>
              <a:t>p</a:t>
            </a:r>
            <a:r>
              <a:rPr lang="ru-RU" sz="2800" dirty="0" smtClean="0"/>
              <a:t>–</a:t>
            </a:r>
            <a:r>
              <a:rPr lang="en-US" sz="2800" dirty="0" smtClean="0"/>
              <a:t>V</a:t>
            </a:r>
            <a:r>
              <a:rPr lang="ru-RU" sz="2800" dirty="0" smtClean="0"/>
              <a:t> соответствует этим изменениям состояния газа?</a:t>
            </a:r>
          </a:p>
        </p:txBody>
      </p:sp>
      <p:pic>
        <p:nvPicPr>
          <p:cNvPr id="73730" name="Picture 2"/>
          <p:cNvPicPr>
            <a:picLocks noChangeAspect="1" noChangeArrowheads="1"/>
          </p:cNvPicPr>
          <p:nvPr/>
        </p:nvPicPr>
        <p:blipFill>
          <a:blip r:embed="rId2" cstate="print"/>
          <a:srcRect/>
          <a:stretch>
            <a:fillRect/>
          </a:stretch>
        </p:blipFill>
        <p:spPr bwMode="auto">
          <a:xfrm>
            <a:off x="285720" y="3500438"/>
            <a:ext cx="8189234" cy="1785950"/>
          </a:xfrm>
          <a:prstGeom prst="rect">
            <a:avLst/>
          </a:prstGeom>
          <a:noFill/>
          <a:ln w="9525">
            <a:noFill/>
            <a:miter lim="800000"/>
            <a:headEnd/>
            <a:tailEnd/>
          </a:ln>
          <a:effectLst/>
        </p:spPr>
      </p:pic>
      <p:pic>
        <p:nvPicPr>
          <p:cNvPr id="73731" name="Picture 3"/>
          <p:cNvPicPr>
            <a:picLocks noChangeAspect="1" noChangeArrowheads="1"/>
          </p:cNvPicPr>
          <p:nvPr/>
        </p:nvPicPr>
        <p:blipFill>
          <a:blip r:embed="rId3" cstate="print"/>
          <a:srcRect/>
          <a:stretch>
            <a:fillRect/>
          </a:stretch>
        </p:blipFill>
        <p:spPr bwMode="auto">
          <a:xfrm>
            <a:off x="4429124" y="3500438"/>
            <a:ext cx="2099178" cy="1714512"/>
          </a:xfrm>
          <a:prstGeom prst="rect">
            <a:avLst/>
          </a:prstGeom>
          <a:noFill/>
          <a:ln w="9525">
            <a:noFill/>
            <a:miter lim="800000"/>
            <a:headEnd/>
            <a:tailEnd/>
          </a:ln>
          <a:effectLst/>
        </p:spPr>
      </p:pic>
    </p:spTree>
    <p:extLst>
      <p:ext uri="{BB962C8B-B14F-4D97-AF65-F5344CB8AC3E}">
        <p14:creationId xmlns="" xmlns:p14="http://schemas.microsoft.com/office/powerpoint/2010/main" val="190758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37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011222"/>
          </a:xfrm>
        </p:spPr>
        <p:txBody>
          <a:bodyPr>
            <a:noAutofit/>
          </a:bodyPr>
          <a:lstStyle/>
          <a:p>
            <a:r>
              <a:rPr lang="ru-RU" sz="2400" b="1" dirty="0" smtClean="0">
                <a:solidFill>
                  <a:srgbClr val="FF0000"/>
                </a:solidFill>
              </a:rPr>
              <a:t>(ЕГЭ 2002 г., </a:t>
            </a:r>
            <a:r>
              <a:rPr lang="ru-RU" sz="2400" b="1" dirty="0" err="1" smtClean="0">
                <a:solidFill>
                  <a:srgbClr val="FF0000"/>
                </a:solidFill>
              </a:rPr>
              <a:t>Демо</a:t>
            </a:r>
            <a:r>
              <a:rPr lang="ru-RU" sz="2400" b="1" dirty="0" smtClean="0">
                <a:solidFill>
                  <a:srgbClr val="FF0000"/>
                </a:solidFill>
              </a:rPr>
              <a:t>) А30. </a:t>
            </a:r>
            <a:r>
              <a:rPr lang="ru-RU" sz="2400" dirty="0" smtClean="0"/>
              <a:t>Какова температура идеального газа в точке 2, если в точке 4 она равна 200К</a:t>
            </a:r>
            <a:endParaRPr lang="ru-RU" sz="2400" b="1" dirty="0"/>
          </a:p>
        </p:txBody>
      </p:sp>
      <p:sp>
        <p:nvSpPr>
          <p:cNvPr id="5" name="Прямоугольник 4"/>
          <p:cNvSpPr/>
          <p:nvPr/>
        </p:nvSpPr>
        <p:spPr>
          <a:xfrm>
            <a:off x="642910" y="3714752"/>
            <a:ext cx="2714644" cy="1815882"/>
          </a:xfrm>
          <a:prstGeom prst="rect">
            <a:avLst/>
          </a:prstGeom>
        </p:spPr>
        <p:txBody>
          <a:bodyPr wrap="square">
            <a:spAutoFit/>
          </a:bodyPr>
          <a:lstStyle/>
          <a:p>
            <a:pPr marL="457200" indent="-457200">
              <a:buFont typeface="+mj-lt"/>
              <a:buAutoNum type="arabicPeriod"/>
            </a:pPr>
            <a:r>
              <a:rPr lang="ru-RU" sz="2800" dirty="0" smtClean="0"/>
              <a:t>200 К</a:t>
            </a:r>
          </a:p>
          <a:p>
            <a:pPr marL="457200" indent="-457200">
              <a:buFont typeface="+mj-lt"/>
              <a:buAutoNum type="arabicPeriod"/>
            </a:pPr>
            <a:r>
              <a:rPr lang="ru-RU" sz="2800" dirty="0" smtClean="0"/>
              <a:t>400 К</a:t>
            </a:r>
          </a:p>
          <a:p>
            <a:pPr marL="457200" indent="-457200">
              <a:buFont typeface="+mj-lt"/>
              <a:buAutoNum type="arabicPeriod"/>
            </a:pPr>
            <a:r>
              <a:rPr lang="ru-RU" sz="2800" dirty="0" smtClean="0"/>
              <a:t>600 К</a:t>
            </a:r>
          </a:p>
          <a:p>
            <a:pPr marL="457200" indent="-457200">
              <a:buFont typeface="+mj-lt"/>
              <a:buAutoNum type="arabicPeriod"/>
            </a:pPr>
            <a:r>
              <a:rPr lang="ru-RU" sz="2800" dirty="0" smtClean="0"/>
              <a:t>1200 К</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5298" name="Object 2"/>
          <p:cNvGraphicFramePr>
            <a:graphicFrameLocks noChangeAspect="1"/>
          </p:cNvGraphicFramePr>
          <p:nvPr/>
        </p:nvGraphicFramePr>
        <p:xfrm>
          <a:off x="3593246" y="2285992"/>
          <a:ext cx="4945933" cy="3911872"/>
        </p:xfrm>
        <a:graphic>
          <a:graphicData uri="http://schemas.openxmlformats.org/presentationml/2006/ole">
            <p:oleObj spid="_x0000_s4099" name="Picture" r:id="rId3" imgW="1609344" imgH="1272540" progId="Word.Picture.8">
              <p:embed/>
            </p:oleObj>
          </a:graphicData>
        </a:graphic>
      </p:graphicFrame>
    </p:spTree>
    <p:extLst>
      <p:ext uri="{BB962C8B-B14F-4D97-AF65-F5344CB8AC3E}">
        <p14:creationId xmlns="" xmlns:p14="http://schemas.microsoft.com/office/powerpoint/2010/main" val="16920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939784"/>
          </a:xfrm>
        </p:spPr>
        <p:txBody>
          <a:bodyPr>
            <a:noAutofit/>
          </a:bodyPr>
          <a:lstStyle/>
          <a:p>
            <a:r>
              <a:rPr lang="ru-RU" sz="2400" b="1" dirty="0" smtClean="0">
                <a:solidFill>
                  <a:srgbClr val="FF0000"/>
                </a:solidFill>
              </a:rPr>
              <a:t>(ЕГЭ 2003 г., КИМ) А8. </a:t>
            </a:r>
            <a:r>
              <a:rPr lang="ru-RU" sz="2400" dirty="0" smtClean="0"/>
              <a:t>Диффузия происходит быстрее при повышении температуры вещества, потому что</a:t>
            </a:r>
            <a:endParaRPr lang="ru-RU" sz="2400" b="1" dirty="0"/>
          </a:p>
        </p:txBody>
      </p:sp>
      <p:sp>
        <p:nvSpPr>
          <p:cNvPr id="5" name="Прямоугольник 4"/>
          <p:cNvSpPr/>
          <p:nvPr/>
        </p:nvSpPr>
        <p:spPr>
          <a:xfrm>
            <a:off x="714348" y="2500306"/>
            <a:ext cx="7500990" cy="1815882"/>
          </a:xfrm>
          <a:prstGeom prst="rect">
            <a:avLst/>
          </a:prstGeom>
        </p:spPr>
        <p:txBody>
          <a:bodyPr wrap="square">
            <a:spAutoFit/>
          </a:bodyPr>
          <a:lstStyle/>
          <a:p>
            <a:pPr marL="457200" lvl="0" indent="-457200" hangingPunct="0">
              <a:buFont typeface="+mj-lt"/>
              <a:buAutoNum type="arabicPeriod"/>
            </a:pPr>
            <a:r>
              <a:rPr lang="ru-RU" sz="2800" dirty="0" smtClean="0"/>
              <a:t>увеличивается скорость движения частиц</a:t>
            </a:r>
          </a:p>
          <a:p>
            <a:pPr marL="457200" lvl="0" indent="-457200" hangingPunct="0">
              <a:buFont typeface="+mj-lt"/>
              <a:buAutoNum type="arabicPeriod"/>
            </a:pPr>
            <a:r>
              <a:rPr lang="ru-RU" sz="2800" dirty="0" smtClean="0"/>
              <a:t>увеличивается взаимодействие частиц</a:t>
            </a:r>
          </a:p>
          <a:p>
            <a:pPr marL="457200" lvl="0" indent="-457200" hangingPunct="0">
              <a:buFont typeface="+mj-lt"/>
              <a:buAutoNum type="arabicPeriod"/>
            </a:pPr>
            <a:r>
              <a:rPr lang="ru-RU" sz="2800" dirty="0" smtClean="0"/>
              <a:t>тело при нагревании расширяется</a:t>
            </a:r>
          </a:p>
          <a:p>
            <a:pPr marL="457200" indent="-457200">
              <a:buFont typeface="+mj-lt"/>
              <a:buAutoNum type="arabicPeriod"/>
            </a:pPr>
            <a:r>
              <a:rPr lang="ru-RU" sz="2800" dirty="0" smtClean="0"/>
              <a:t>уменьшается скорость движения частиц</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 xmlns:p14="http://schemas.microsoft.com/office/powerpoint/2010/main" val="40604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511288"/>
          </a:xfrm>
        </p:spPr>
        <p:txBody>
          <a:bodyPr>
            <a:noAutofit/>
          </a:bodyPr>
          <a:lstStyle/>
          <a:p>
            <a:r>
              <a:rPr lang="ru-RU" sz="2400" b="1" dirty="0" smtClean="0">
                <a:solidFill>
                  <a:srgbClr val="FF0000"/>
                </a:solidFill>
              </a:rPr>
              <a:t>(ЕГЭ 2003 г., КИМ) А9. </a:t>
            </a:r>
            <a:r>
              <a:rPr lang="ru-RU" sz="2400" dirty="0" smtClean="0"/>
              <a:t>При неизменной концентрации частиц идеального газа средняя кинетическая энергия теплового движения его молекул увеличилась в 3 раза. При этом давление газа</a:t>
            </a:r>
            <a:endParaRPr lang="ru-RU" sz="2400" b="1" dirty="0"/>
          </a:p>
        </p:txBody>
      </p:sp>
      <p:sp>
        <p:nvSpPr>
          <p:cNvPr id="5" name="Прямоугольник 4"/>
          <p:cNvSpPr/>
          <p:nvPr/>
        </p:nvSpPr>
        <p:spPr>
          <a:xfrm>
            <a:off x="785786" y="2643182"/>
            <a:ext cx="7286676" cy="1815882"/>
          </a:xfrm>
          <a:prstGeom prst="rect">
            <a:avLst/>
          </a:prstGeom>
        </p:spPr>
        <p:txBody>
          <a:bodyPr wrap="square">
            <a:spAutoFit/>
          </a:bodyPr>
          <a:lstStyle/>
          <a:p>
            <a:pPr marL="457200" lvl="0" indent="-457200" hangingPunct="0">
              <a:buFont typeface="+mj-lt"/>
              <a:buAutoNum type="arabicPeriod"/>
            </a:pPr>
            <a:r>
              <a:rPr lang="ru-RU" sz="2800" dirty="0" smtClean="0"/>
              <a:t>уменьшилось в 3 раза</a:t>
            </a:r>
          </a:p>
          <a:p>
            <a:pPr marL="457200" lvl="0" indent="-457200" hangingPunct="0">
              <a:buFont typeface="+mj-lt"/>
              <a:buAutoNum type="arabicPeriod"/>
            </a:pPr>
            <a:r>
              <a:rPr lang="ru-RU" sz="2800" dirty="0" smtClean="0"/>
              <a:t>увеличилось в 3 раза</a:t>
            </a:r>
          </a:p>
          <a:p>
            <a:pPr marL="457200" lvl="0" indent="-457200" hangingPunct="0">
              <a:buFont typeface="+mj-lt"/>
              <a:buAutoNum type="arabicPeriod"/>
            </a:pPr>
            <a:r>
              <a:rPr lang="ru-RU" sz="2800" dirty="0" smtClean="0"/>
              <a:t>увеличилось в 9 раз</a:t>
            </a:r>
          </a:p>
          <a:p>
            <a:pPr marL="457200" indent="-457200">
              <a:buFont typeface="+mj-lt"/>
              <a:buAutoNum type="arabicPeriod"/>
            </a:pPr>
            <a:r>
              <a:rPr lang="ru-RU" sz="2800" dirty="0" smtClean="0"/>
              <a:t>не изменилось</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 xmlns:p14="http://schemas.microsoft.com/office/powerpoint/2010/main" val="290383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715375" cy="1654175"/>
          </a:xfrm>
        </p:spPr>
        <p:txBody>
          <a:bodyPr>
            <a:noAutofit/>
          </a:bodyPr>
          <a:lstStyle/>
          <a:p>
            <a:r>
              <a:rPr lang="ru-RU" sz="2400" b="1" dirty="0" smtClean="0">
                <a:solidFill>
                  <a:srgbClr val="FF0000"/>
                </a:solidFill>
              </a:rPr>
              <a:t>(ЕГЭ 2003 г., КИМ) А10. </a:t>
            </a:r>
            <a:r>
              <a:rPr lang="ru-RU" sz="2400" dirty="0" smtClean="0"/>
              <a:t>На рисунке изображен график зависимости давления газа на стенки сосуда от температуры. Какой процесс изменения состояния газа изображен?</a:t>
            </a:r>
            <a:endParaRPr lang="ru-RU" sz="2400" b="1" dirty="0"/>
          </a:p>
        </p:txBody>
      </p:sp>
      <p:sp>
        <p:nvSpPr>
          <p:cNvPr id="5" name="Прямоугольник 4"/>
          <p:cNvSpPr/>
          <p:nvPr/>
        </p:nvSpPr>
        <p:spPr>
          <a:xfrm>
            <a:off x="3929026" y="4572008"/>
            <a:ext cx="5214974" cy="1815882"/>
          </a:xfrm>
          <a:prstGeom prst="rect">
            <a:avLst/>
          </a:prstGeom>
        </p:spPr>
        <p:txBody>
          <a:bodyPr wrap="square">
            <a:spAutoFit/>
          </a:bodyPr>
          <a:lstStyle/>
          <a:p>
            <a:pPr marL="457200" lvl="0" indent="-457200" hangingPunct="0">
              <a:buFont typeface="+mj-lt"/>
              <a:buAutoNum type="arabicPeriod"/>
            </a:pPr>
            <a:r>
              <a:rPr lang="ru-RU" sz="2800" dirty="0" smtClean="0"/>
              <a:t>изобарное нагревание</a:t>
            </a:r>
          </a:p>
          <a:p>
            <a:pPr marL="457200" lvl="0" indent="-457200" hangingPunct="0">
              <a:buFont typeface="+mj-lt"/>
              <a:buAutoNum type="arabicPeriod"/>
            </a:pPr>
            <a:r>
              <a:rPr lang="ru-RU" sz="2800" dirty="0" smtClean="0"/>
              <a:t>изохорное охлаждение</a:t>
            </a:r>
          </a:p>
          <a:p>
            <a:pPr marL="457200" lvl="0" indent="-457200" hangingPunct="0">
              <a:buFont typeface="+mj-lt"/>
              <a:buAutoNum type="arabicPeriod"/>
            </a:pPr>
            <a:r>
              <a:rPr lang="ru-RU" sz="2800" dirty="0" smtClean="0"/>
              <a:t>изотермическое сжатие</a:t>
            </a:r>
          </a:p>
          <a:p>
            <a:pPr marL="457200" indent="-457200">
              <a:buFont typeface="+mj-lt"/>
              <a:buAutoNum type="arabicPeriod"/>
            </a:pPr>
            <a:r>
              <a:rPr lang="ru-RU" sz="2800" dirty="0" smtClean="0"/>
              <a:t>изохорное нагревание</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5538" name="Picture 2"/>
          <p:cNvPicPr>
            <a:picLocks noChangeAspect="1" noChangeArrowheads="1"/>
          </p:cNvPicPr>
          <p:nvPr/>
        </p:nvPicPr>
        <p:blipFill>
          <a:blip r:embed="rId2" cstate="print"/>
          <a:srcRect/>
          <a:stretch>
            <a:fillRect/>
          </a:stretch>
        </p:blipFill>
        <p:spPr bwMode="auto">
          <a:xfrm>
            <a:off x="357158" y="2000240"/>
            <a:ext cx="3767974" cy="2643206"/>
          </a:xfrm>
          <a:prstGeom prst="rect">
            <a:avLst/>
          </a:prstGeom>
          <a:noFill/>
          <a:ln w="9525">
            <a:noFill/>
            <a:miter lim="800000"/>
            <a:headEnd/>
            <a:tailEnd/>
          </a:ln>
          <a:effectLst/>
        </p:spPr>
      </p:pic>
    </p:spTree>
    <p:extLst>
      <p:ext uri="{BB962C8B-B14F-4D97-AF65-F5344CB8AC3E}">
        <p14:creationId xmlns="" xmlns:p14="http://schemas.microsoft.com/office/powerpoint/2010/main" val="65374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154098"/>
          </a:xfrm>
        </p:spPr>
        <p:txBody>
          <a:bodyPr>
            <a:noAutofit/>
          </a:bodyPr>
          <a:lstStyle/>
          <a:p>
            <a:r>
              <a:rPr lang="ru-RU" sz="2400" b="1" dirty="0" smtClean="0">
                <a:solidFill>
                  <a:srgbClr val="FF0000"/>
                </a:solidFill>
              </a:rPr>
              <a:t>(ЕГЭ 2004 г., </a:t>
            </a:r>
            <a:r>
              <a:rPr lang="ru-RU" sz="2400" b="1" dirty="0" err="1" smtClean="0">
                <a:solidFill>
                  <a:srgbClr val="FF0000"/>
                </a:solidFill>
              </a:rPr>
              <a:t>демо</a:t>
            </a:r>
            <a:r>
              <a:rPr lang="ru-RU" sz="2400" b="1" dirty="0" smtClean="0">
                <a:solidFill>
                  <a:srgbClr val="FF0000"/>
                </a:solidFill>
              </a:rPr>
              <a:t>) А7. </a:t>
            </a:r>
            <a:r>
              <a:rPr lang="ru-RU" sz="2400" dirty="0" smtClean="0"/>
              <a:t>Давление идеального газа зависит от  </a:t>
            </a:r>
            <a:br>
              <a:rPr lang="ru-RU" sz="2400" dirty="0" smtClean="0"/>
            </a:br>
            <a:r>
              <a:rPr lang="ru-RU" sz="2400" b="1" dirty="0" smtClean="0"/>
              <a:t>А. </a:t>
            </a:r>
            <a:r>
              <a:rPr lang="ru-RU" sz="2400" dirty="0" smtClean="0"/>
              <a:t>концентрации молекул.</a:t>
            </a:r>
            <a:br>
              <a:rPr lang="ru-RU" sz="2400" dirty="0" smtClean="0"/>
            </a:br>
            <a:r>
              <a:rPr lang="ru-RU" sz="2400" b="1" dirty="0" smtClean="0"/>
              <a:t>Б. </a:t>
            </a:r>
            <a:r>
              <a:rPr lang="ru-RU" sz="2400" dirty="0" smtClean="0"/>
              <a:t>средней кинетической энергии молекул.</a:t>
            </a:r>
            <a:endParaRPr lang="ru-RU" sz="2400" b="1" dirty="0"/>
          </a:p>
        </p:txBody>
      </p:sp>
      <p:sp>
        <p:nvSpPr>
          <p:cNvPr id="5" name="Прямоугольник 4"/>
          <p:cNvSpPr/>
          <p:nvPr/>
        </p:nvSpPr>
        <p:spPr>
          <a:xfrm>
            <a:off x="2143108" y="2000240"/>
            <a:ext cx="3286148" cy="1815882"/>
          </a:xfrm>
          <a:prstGeom prst="rect">
            <a:avLst/>
          </a:prstGeom>
        </p:spPr>
        <p:txBody>
          <a:bodyPr wrap="square">
            <a:spAutoFit/>
          </a:bodyPr>
          <a:lstStyle/>
          <a:p>
            <a:pPr marL="457200" indent="-457200">
              <a:buFont typeface="+mj-lt"/>
              <a:buAutoNum type="arabicPeriod"/>
            </a:pPr>
            <a:r>
              <a:rPr lang="ru-RU" sz="2800" dirty="0" smtClean="0"/>
              <a:t>только от А</a:t>
            </a:r>
          </a:p>
          <a:p>
            <a:pPr marL="457200" indent="-457200">
              <a:buFont typeface="+mj-lt"/>
              <a:buAutoNum type="arabicPeriod"/>
            </a:pPr>
            <a:r>
              <a:rPr lang="ru-RU" sz="2800" dirty="0" smtClean="0"/>
              <a:t>только от Б</a:t>
            </a:r>
          </a:p>
          <a:p>
            <a:pPr marL="457200" indent="-457200">
              <a:buFont typeface="+mj-lt"/>
              <a:buAutoNum type="arabicPeriod"/>
            </a:pPr>
            <a:r>
              <a:rPr lang="ru-RU" sz="2800" dirty="0" smtClean="0"/>
              <a:t>и от А, и от Б</a:t>
            </a:r>
          </a:p>
          <a:p>
            <a:pPr marL="457200" indent="-457200">
              <a:buFont typeface="+mj-lt"/>
              <a:buAutoNum type="arabicPeriod"/>
            </a:pPr>
            <a:r>
              <a:rPr lang="ru-RU" sz="2800" dirty="0" smtClean="0"/>
              <a:t>ни от А, ни от Б</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 xmlns:p14="http://schemas.microsoft.com/office/powerpoint/2010/main" val="7958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011222"/>
          </a:xfrm>
        </p:spPr>
        <p:txBody>
          <a:bodyPr>
            <a:noAutofit/>
          </a:bodyPr>
          <a:lstStyle/>
          <a:p>
            <a:r>
              <a:rPr lang="ru-RU" sz="2400" b="1" dirty="0" smtClean="0">
                <a:solidFill>
                  <a:srgbClr val="FF0000"/>
                </a:solidFill>
              </a:rPr>
              <a:t>(ЕГЭ 2004 г., </a:t>
            </a:r>
            <a:r>
              <a:rPr lang="ru-RU" sz="2400" b="1" dirty="0" err="1" smtClean="0">
                <a:solidFill>
                  <a:srgbClr val="FF0000"/>
                </a:solidFill>
              </a:rPr>
              <a:t>демо</a:t>
            </a:r>
            <a:r>
              <a:rPr lang="ru-RU" sz="2400" b="1" dirty="0" smtClean="0">
                <a:solidFill>
                  <a:srgbClr val="FF0000"/>
                </a:solidFill>
              </a:rPr>
              <a:t>) А23. </a:t>
            </a:r>
            <a:r>
              <a:rPr lang="ru-RU" sz="2400" dirty="0" smtClean="0"/>
              <a:t>При переходе из состояния А в состояние В температура идеального газа</a:t>
            </a:r>
            <a:endParaRPr lang="ru-RU" sz="2400" b="1"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Box 7"/>
          <p:cNvSpPr txBox="1"/>
          <p:nvPr/>
        </p:nvSpPr>
        <p:spPr>
          <a:xfrm>
            <a:off x="357158" y="4000504"/>
            <a:ext cx="4714908" cy="1569660"/>
          </a:xfrm>
          <a:prstGeom prst="rect">
            <a:avLst/>
          </a:prstGeom>
          <a:noFill/>
        </p:spPr>
        <p:txBody>
          <a:bodyPr wrap="square" rtlCol="0">
            <a:spAutoFit/>
          </a:bodyPr>
          <a:lstStyle/>
          <a:p>
            <a:pPr marL="342900" indent="-342900">
              <a:buFont typeface="+mj-lt"/>
              <a:buAutoNum type="arabicPeriod"/>
            </a:pPr>
            <a:r>
              <a:rPr lang="ru-RU" sz="2400" dirty="0" smtClean="0"/>
              <a:t>увеличилась в 2 раза</a:t>
            </a:r>
          </a:p>
          <a:p>
            <a:pPr marL="342900" indent="-342900">
              <a:buFont typeface="+mj-lt"/>
              <a:buAutoNum type="arabicPeriod"/>
            </a:pPr>
            <a:r>
              <a:rPr lang="ru-RU" sz="2400" dirty="0" smtClean="0"/>
              <a:t>увеличилась в 4 раза</a:t>
            </a:r>
          </a:p>
          <a:p>
            <a:pPr marL="342900" indent="-342900">
              <a:buFont typeface="+mj-lt"/>
              <a:buAutoNum type="arabicPeriod"/>
            </a:pPr>
            <a:r>
              <a:rPr lang="ru-RU" sz="2400" dirty="0" smtClean="0"/>
              <a:t>уменьшилась в 2 раза</a:t>
            </a:r>
          </a:p>
          <a:p>
            <a:pPr marL="342900" indent="-342900">
              <a:buFont typeface="+mj-lt"/>
              <a:buAutoNum type="arabicPeriod"/>
            </a:pPr>
            <a:r>
              <a:rPr lang="ru-RU" sz="2400" dirty="0" smtClean="0"/>
              <a:t>уменьшилась в 4 раза</a:t>
            </a:r>
            <a:endParaRPr lang="ru-RU" sz="2400" dirty="0"/>
          </a:p>
        </p:txBody>
      </p:sp>
      <p:graphicFrame>
        <p:nvGraphicFramePr>
          <p:cNvPr id="75778" name="Object 2"/>
          <p:cNvGraphicFramePr>
            <a:graphicFrameLocks/>
          </p:cNvGraphicFramePr>
          <p:nvPr/>
        </p:nvGraphicFramePr>
        <p:xfrm>
          <a:off x="5214942" y="3429000"/>
          <a:ext cx="3311533" cy="2714644"/>
        </p:xfrm>
        <a:graphic>
          <a:graphicData uri="http://schemas.openxmlformats.org/presentationml/2006/ole">
            <p:oleObj spid="_x0000_s5123" name="Picture" r:id="rId3" imgW="2240280" imgH="1149096" progId="Word.Picture.8">
              <p:embed/>
            </p:oleObj>
          </a:graphicData>
        </a:graphic>
      </p:graphicFrame>
    </p:spTree>
    <p:extLst>
      <p:ext uri="{BB962C8B-B14F-4D97-AF65-F5344CB8AC3E}">
        <p14:creationId xmlns="" xmlns:p14="http://schemas.microsoft.com/office/powerpoint/2010/main" val="181810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643998" cy="2571768"/>
          </a:xfrm>
        </p:spPr>
        <p:txBody>
          <a:bodyPr>
            <a:noAutofit/>
          </a:bodyPr>
          <a:lstStyle/>
          <a:p>
            <a:pPr algn="l"/>
            <a:r>
              <a:rPr lang="ru-RU" sz="2400" b="1" dirty="0" smtClean="0">
                <a:solidFill>
                  <a:srgbClr val="FF0000"/>
                </a:solidFill>
              </a:rPr>
              <a:t>(ЕГЭ 2006 г., ДЕМО) А8. </a:t>
            </a:r>
            <a:r>
              <a:rPr lang="ru-RU" sz="2400" dirty="0" smtClean="0">
                <a:solidFill>
                  <a:schemeClr val="tx1"/>
                </a:solidFill>
              </a:rPr>
              <a:t>В жидкостях частицы совершают колебания возле положения равновесия, сталкиваясь с соседними частицами. Время от времени частица совершает «прыжок» к другому положению равновесия. Какое свойство жидкостей можно объяснить таким характером движения частиц?</a:t>
            </a:r>
            <a:endParaRPr lang="ru-RU" sz="2400" b="1" dirty="0">
              <a:solidFill>
                <a:schemeClr val="tx1"/>
              </a:solidFill>
            </a:endParaRPr>
          </a:p>
        </p:txBody>
      </p:sp>
      <p:sp>
        <p:nvSpPr>
          <p:cNvPr id="8" name="Содержимое 2"/>
          <p:cNvSpPr>
            <a:spLocks noGrp="1"/>
          </p:cNvSpPr>
          <p:nvPr>
            <p:ph sz="half" idx="1"/>
          </p:nvPr>
        </p:nvSpPr>
        <p:spPr>
          <a:xfrm>
            <a:off x="428596" y="3571876"/>
            <a:ext cx="8286808" cy="2071702"/>
          </a:xfrm>
        </p:spPr>
        <p:txBody>
          <a:bodyPr>
            <a:normAutofit/>
          </a:bodyPr>
          <a:lstStyle/>
          <a:p>
            <a:pPr marL="651510" indent="-514350">
              <a:buFont typeface="+mj-lt"/>
              <a:buAutoNum type="arabicPeriod"/>
            </a:pPr>
            <a:r>
              <a:rPr lang="ru-RU" dirty="0" smtClean="0"/>
              <a:t>малую сжимаемость </a:t>
            </a:r>
          </a:p>
          <a:p>
            <a:pPr marL="651510" indent="-514350">
              <a:buFont typeface="+mj-lt"/>
              <a:buAutoNum type="arabicPeriod"/>
            </a:pPr>
            <a:r>
              <a:rPr lang="ru-RU" dirty="0" smtClean="0"/>
              <a:t>текучесть </a:t>
            </a:r>
          </a:p>
          <a:p>
            <a:pPr marL="651510" indent="-514350">
              <a:buFont typeface="+mj-lt"/>
              <a:buAutoNum type="arabicPeriod"/>
            </a:pPr>
            <a:r>
              <a:rPr lang="ru-RU" dirty="0" smtClean="0"/>
              <a:t>давление на дно сосуда</a:t>
            </a:r>
          </a:p>
          <a:p>
            <a:pPr marL="651510" indent="-514350">
              <a:buFont typeface="+mj-lt"/>
              <a:buAutoNum type="arabicPeriod"/>
            </a:pPr>
            <a:r>
              <a:rPr lang="ru-RU" dirty="0" smtClean="0"/>
              <a:t>изменение объема при нагревании</a:t>
            </a:r>
            <a:endParaRPr lang="ru-RU"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 xmlns:p14="http://schemas.microsoft.com/office/powerpoint/2010/main" val="121249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572560" cy="1928826"/>
          </a:xfrm>
        </p:spPr>
        <p:txBody>
          <a:bodyPr>
            <a:noAutofit/>
          </a:bodyPr>
          <a:lstStyle/>
          <a:p>
            <a:pPr algn="l"/>
            <a:r>
              <a:rPr lang="ru-RU" sz="2400" b="1" dirty="0" smtClean="0">
                <a:solidFill>
                  <a:srgbClr val="FF0000"/>
                </a:solidFill>
              </a:rPr>
              <a:t>(ЕГЭ 2006 г., ДЕМО) А27. </a:t>
            </a:r>
            <a:r>
              <a:rPr lang="ru-RU" sz="2400" dirty="0" smtClean="0">
                <a:solidFill>
                  <a:schemeClr val="tx1"/>
                </a:solidFill>
              </a:rPr>
              <a:t>Экспериментаторы закачивают воздух в стеклянный сосуд, одновременно охлаждая его. При этом температура воздуха в сосуде понизилась в 2 раза, а его давление возросло в  3 раза. Во сколько раз увеличилась масса воздуха в сосуде?</a:t>
            </a:r>
            <a:endParaRPr lang="ru-RU" sz="2400" dirty="0">
              <a:solidFill>
                <a:schemeClr val="tx1"/>
              </a:solidFill>
            </a:endParaRPr>
          </a:p>
        </p:txBody>
      </p:sp>
      <p:sp>
        <p:nvSpPr>
          <p:cNvPr id="8" name="Содержимое 2"/>
          <p:cNvSpPr>
            <a:spLocks noGrp="1"/>
          </p:cNvSpPr>
          <p:nvPr>
            <p:ph sz="half" idx="1"/>
          </p:nvPr>
        </p:nvSpPr>
        <p:spPr>
          <a:xfrm>
            <a:off x="2500298" y="2857496"/>
            <a:ext cx="3500462" cy="2357454"/>
          </a:xfrm>
        </p:spPr>
        <p:txBody>
          <a:bodyPr>
            <a:normAutofit/>
          </a:bodyPr>
          <a:lstStyle/>
          <a:p>
            <a:pPr marL="651510" indent="-514350">
              <a:buFont typeface="+mj-lt"/>
              <a:buAutoNum type="arabicPeriod"/>
            </a:pPr>
            <a:r>
              <a:rPr lang="ru-RU" sz="3200" dirty="0" smtClean="0"/>
              <a:t> в 2 раза</a:t>
            </a:r>
          </a:p>
          <a:p>
            <a:pPr marL="651510" indent="-514350">
              <a:buFont typeface="+mj-lt"/>
              <a:buAutoNum type="arabicPeriod"/>
            </a:pPr>
            <a:r>
              <a:rPr lang="ru-RU" sz="3200" dirty="0" smtClean="0"/>
              <a:t>в 3 раза</a:t>
            </a:r>
          </a:p>
          <a:p>
            <a:pPr marL="651510" indent="-514350">
              <a:buFont typeface="+mj-lt"/>
              <a:buAutoNum type="arabicPeriod"/>
            </a:pPr>
            <a:r>
              <a:rPr lang="ru-RU" sz="3200" dirty="0" smtClean="0"/>
              <a:t>в 6 раз</a:t>
            </a:r>
          </a:p>
          <a:p>
            <a:pPr marL="651510" indent="-514350">
              <a:buFont typeface="+mj-lt"/>
              <a:buAutoNum type="arabicPeriod"/>
            </a:pPr>
            <a:r>
              <a:rPr lang="ru-RU" sz="3200" dirty="0" smtClean="0"/>
              <a:t>в 1,5 раза</a:t>
            </a:r>
            <a:endParaRPr lang="ru-RU" sz="32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 xmlns:p14="http://schemas.microsoft.com/office/powerpoint/2010/main" val="233017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505092" cy="1857388"/>
          </a:xfrm>
        </p:spPr>
        <p:txBody>
          <a:bodyPr>
            <a:noAutofit/>
          </a:bodyPr>
          <a:lstStyle/>
          <a:p>
            <a:pPr algn="l"/>
            <a:r>
              <a:rPr lang="ru-RU" sz="2400" dirty="0" smtClean="0">
                <a:solidFill>
                  <a:srgbClr val="FF0000"/>
                </a:solidFill>
              </a:rPr>
              <a:t>ЕГЭ – 2006, ДЕМО. А 28.</a:t>
            </a:r>
            <a:r>
              <a:rPr lang="ru-RU" sz="2400" dirty="0" smtClean="0"/>
              <a:t> В сосуде, закрытом поршнем, находится идеальный газ. График зависимости объема газа от температуры при изменении его состояния представлен на рисунке. В каком состоянии давление газа наибольшее?</a:t>
            </a:r>
            <a:endParaRPr lang="ru-RU" sz="2400" dirty="0"/>
          </a:p>
        </p:txBody>
      </p:sp>
      <p:sp>
        <p:nvSpPr>
          <p:cNvPr id="3" name="Содержимое 2"/>
          <p:cNvSpPr>
            <a:spLocks noGrp="1"/>
          </p:cNvSpPr>
          <p:nvPr>
            <p:ph idx="1"/>
          </p:nvPr>
        </p:nvSpPr>
        <p:spPr>
          <a:xfrm>
            <a:off x="1428728" y="3714752"/>
            <a:ext cx="1850508" cy="2071702"/>
          </a:xfrm>
        </p:spPr>
        <p:txBody>
          <a:bodyPr>
            <a:normAutofit/>
          </a:bodyPr>
          <a:lstStyle/>
          <a:p>
            <a:pPr marL="651510" indent="-514350">
              <a:buFont typeface="+mj-lt"/>
              <a:buAutoNum type="arabicPeriod"/>
            </a:pPr>
            <a:r>
              <a:rPr lang="ru-RU" dirty="0" smtClean="0"/>
              <a:t>А</a:t>
            </a:r>
          </a:p>
          <a:p>
            <a:pPr marL="651510" indent="-514350">
              <a:buFont typeface="+mj-lt"/>
              <a:buAutoNum type="arabicPeriod"/>
            </a:pPr>
            <a:r>
              <a:rPr lang="ru-RU" dirty="0" smtClean="0"/>
              <a:t>В</a:t>
            </a:r>
          </a:p>
          <a:p>
            <a:pPr marL="651510" indent="-514350">
              <a:buFont typeface="+mj-lt"/>
              <a:buAutoNum type="arabicPeriod"/>
            </a:pPr>
            <a:r>
              <a:rPr lang="ru-RU" dirty="0" smtClean="0"/>
              <a:t>С</a:t>
            </a:r>
          </a:p>
          <a:p>
            <a:pPr marL="651510" indent="-514350">
              <a:buFont typeface="+mj-lt"/>
              <a:buAutoNum type="arabicPeriod"/>
            </a:pPr>
            <a:r>
              <a:rPr lang="en-US" dirty="0" smtClean="0"/>
              <a:t>D</a:t>
            </a:r>
            <a:endParaRPr lang="ru-RU" dirty="0"/>
          </a:p>
        </p:txBody>
      </p:sp>
      <p:graphicFrame>
        <p:nvGraphicFramePr>
          <p:cNvPr id="84994" name="Object 2"/>
          <p:cNvGraphicFramePr>
            <a:graphicFrameLocks noChangeAspect="1"/>
          </p:cNvGraphicFramePr>
          <p:nvPr/>
        </p:nvGraphicFramePr>
        <p:xfrm>
          <a:off x="4572000" y="2714620"/>
          <a:ext cx="3916378" cy="3458770"/>
        </p:xfrm>
        <a:graphic>
          <a:graphicData uri="http://schemas.openxmlformats.org/presentationml/2006/ole">
            <p:oleObj spid="_x0000_s6146" name="Picture" r:id="rId3" imgW="1490133" imgH="1320800" progId="Word.Picture.8">
              <p:embed/>
            </p:oleObj>
          </a:graphicData>
        </a:graphic>
      </p:graphicFrame>
    </p:spTree>
    <p:extLst>
      <p:ext uri="{BB962C8B-B14F-4D97-AF65-F5344CB8AC3E}">
        <p14:creationId xmlns="" xmlns:p14="http://schemas.microsoft.com/office/powerpoint/2010/main" val="283239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683568" y="948036"/>
            <a:ext cx="3357554" cy="2312278"/>
          </a:xfrm>
          <a:prstGeom prst="rect">
            <a:avLst/>
          </a:prstGeom>
          <a:noFill/>
          <a:ln w="9525">
            <a:noFill/>
            <a:miter lim="800000"/>
            <a:headEnd/>
            <a:tailEnd/>
          </a:ln>
          <a:effectLst/>
        </p:spPr>
      </p:pic>
      <p:pic>
        <p:nvPicPr>
          <p:cNvPr id="3" name="Picture 2" descr="12. Макропараметры идеального газа"/>
          <p:cNvPicPr>
            <a:picLocks noChangeAspect="1" noChangeArrowheads="1"/>
          </p:cNvPicPr>
          <p:nvPr/>
        </p:nvPicPr>
        <p:blipFill>
          <a:blip r:embed="rId3" cstate="print"/>
          <a:srcRect/>
          <a:stretch>
            <a:fillRect/>
          </a:stretch>
        </p:blipFill>
        <p:spPr bwMode="auto">
          <a:xfrm>
            <a:off x="4860032" y="616090"/>
            <a:ext cx="3605227" cy="5262290"/>
          </a:xfrm>
          <a:prstGeom prst="rect">
            <a:avLst/>
          </a:prstGeom>
          <a:noFill/>
        </p:spPr>
      </p:pic>
    </p:spTree>
    <p:extLst>
      <p:ext uri="{BB962C8B-B14F-4D97-AF65-F5344CB8AC3E}">
        <p14:creationId xmlns="" xmlns:p14="http://schemas.microsoft.com/office/powerpoint/2010/main" val="176194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572560" cy="1643074"/>
          </a:xfrm>
        </p:spPr>
        <p:txBody>
          <a:bodyPr>
            <a:noAutofit/>
          </a:bodyPr>
          <a:lstStyle/>
          <a:p>
            <a:pPr algn="l"/>
            <a:r>
              <a:rPr lang="ru-RU" sz="2400" b="1" dirty="0" smtClean="0">
                <a:solidFill>
                  <a:srgbClr val="FF0000"/>
                </a:solidFill>
              </a:rPr>
              <a:t>(ЕГЭ 2007 г., ДЕМО) А10. </a:t>
            </a:r>
            <a:r>
              <a:rPr lang="ru-RU" sz="2400" dirty="0" smtClean="0"/>
              <a:t>3</a:t>
            </a:r>
            <a:r>
              <a:rPr lang="en-US" sz="2400" dirty="0" smtClean="0"/>
              <a:t> </a:t>
            </a:r>
            <a:r>
              <a:rPr lang="ru-RU" sz="2400" dirty="0" smtClean="0"/>
              <a:t>моль  водорода находятся в сосуде при температуре Т. Какова температура 3 моль кислорода в сосуде того же объема и при том же давлении? (Водород и кислород считать идеальными газами.)</a:t>
            </a:r>
            <a:endParaRPr lang="ru-RU" sz="2400" dirty="0">
              <a:solidFill>
                <a:srgbClr val="7030A0"/>
              </a:solidFill>
            </a:endParaRPr>
          </a:p>
        </p:txBody>
      </p:sp>
      <p:sp>
        <p:nvSpPr>
          <p:cNvPr id="8" name="Содержимое 2"/>
          <p:cNvSpPr>
            <a:spLocks noGrp="1"/>
          </p:cNvSpPr>
          <p:nvPr>
            <p:ph sz="half" idx="1"/>
          </p:nvPr>
        </p:nvSpPr>
        <p:spPr>
          <a:xfrm>
            <a:off x="3357554" y="2786058"/>
            <a:ext cx="2609840" cy="2357454"/>
          </a:xfrm>
        </p:spPr>
        <p:txBody>
          <a:bodyPr>
            <a:normAutofit/>
          </a:bodyPr>
          <a:lstStyle/>
          <a:p>
            <a:pPr marL="651510" indent="-514350">
              <a:buFont typeface="+mj-lt"/>
              <a:buAutoNum type="arabicPeriod"/>
            </a:pPr>
            <a:r>
              <a:rPr lang="ru-RU" sz="3200" dirty="0" smtClean="0"/>
              <a:t>32Т</a:t>
            </a:r>
          </a:p>
          <a:p>
            <a:pPr marL="651510" indent="-514350">
              <a:buFont typeface="+mj-lt"/>
              <a:buAutoNum type="arabicPeriod"/>
            </a:pPr>
            <a:r>
              <a:rPr lang="ru-RU" sz="3200" dirty="0" smtClean="0"/>
              <a:t>16Т</a:t>
            </a:r>
          </a:p>
          <a:p>
            <a:pPr marL="651510" indent="-514350">
              <a:buFont typeface="+mj-lt"/>
              <a:buAutoNum type="arabicPeriod"/>
            </a:pPr>
            <a:r>
              <a:rPr lang="ru-RU" sz="3200" dirty="0" smtClean="0"/>
              <a:t>2Т</a:t>
            </a:r>
          </a:p>
          <a:p>
            <a:pPr marL="651510" indent="-514350">
              <a:buFont typeface="+mj-lt"/>
              <a:buAutoNum type="arabicPeriod"/>
            </a:pPr>
            <a:r>
              <a:rPr lang="ru-RU" sz="3200" dirty="0" smtClean="0"/>
              <a:t>Т</a:t>
            </a:r>
            <a:endParaRPr lang="ru-RU" sz="32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114579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71500" y="214313"/>
            <a:ext cx="8572500" cy="2357437"/>
          </a:xfrm>
        </p:spPr>
        <p:txBody>
          <a:bodyPr>
            <a:noAutofit/>
          </a:bodyPr>
          <a:lstStyle/>
          <a:p>
            <a:r>
              <a:rPr lang="ru-RU" sz="2400" b="1" dirty="0" smtClean="0">
                <a:solidFill>
                  <a:srgbClr val="FF0000"/>
                </a:solidFill>
              </a:rPr>
              <a:t>(ЕГЭ 2007 г., ДЕМО) А15. </a:t>
            </a:r>
            <a:r>
              <a:rPr lang="ru-RU" sz="2400" dirty="0" smtClean="0"/>
              <a:t>В сосуде постоянного объема находится идеальный газ, массу которого изменяют. На диаграмме (см. рисунок) показан процесс изменения состояния газа. В какой из точек диаграммы масса газа наибольшая?</a:t>
            </a:r>
            <a:endParaRPr lang="ru-RU" sz="2400" dirty="0">
              <a:solidFill>
                <a:srgbClr val="7030A0"/>
              </a:solidFill>
            </a:endParaRPr>
          </a:p>
        </p:txBody>
      </p:sp>
      <p:sp>
        <p:nvSpPr>
          <p:cNvPr id="8" name="Содержимое 2"/>
          <p:cNvSpPr>
            <a:spLocks noGrp="1"/>
          </p:cNvSpPr>
          <p:nvPr>
            <p:ph sz="half" idx="4294967295"/>
          </p:nvPr>
        </p:nvSpPr>
        <p:spPr>
          <a:xfrm>
            <a:off x="0" y="2857500"/>
            <a:ext cx="1857375" cy="2500313"/>
          </a:xfrm>
        </p:spPr>
        <p:txBody>
          <a:bodyPr>
            <a:normAutofit fontScale="85000" lnSpcReduction="20000"/>
          </a:bodyPr>
          <a:lstStyle/>
          <a:p>
            <a:pPr marL="624078" indent="-514350">
              <a:buFont typeface="+mj-lt"/>
              <a:buAutoNum type="arabicPeriod"/>
            </a:pPr>
            <a:r>
              <a:rPr lang="ru-RU" dirty="0" smtClean="0"/>
              <a:t>А		</a:t>
            </a:r>
          </a:p>
          <a:p>
            <a:pPr marL="624078" indent="-514350">
              <a:buFont typeface="+mj-lt"/>
              <a:buAutoNum type="arabicPeriod"/>
            </a:pPr>
            <a:r>
              <a:rPr lang="ru-RU" dirty="0" smtClean="0"/>
              <a:t>В		</a:t>
            </a:r>
          </a:p>
          <a:p>
            <a:pPr marL="624078" indent="-514350">
              <a:buFont typeface="+mj-lt"/>
              <a:buAutoNum type="arabicPeriod"/>
            </a:pPr>
            <a:r>
              <a:rPr lang="ru-RU" dirty="0" smtClean="0"/>
              <a:t>С		</a:t>
            </a:r>
          </a:p>
          <a:p>
            <a:pPr marL="624078" indent="-514350">
              <a:buFont typeface="+mj-lt"/>
              <a:buAutoNum type="arabicPeriod"/>
            </a:pPr>
            <a:r>
              <a:rPr lang="en-US" dirty="0" smtClean="0"/>
              <a:t>D</a:t>
            </a:r>
            <a:endParaRPr lang="ru-RU"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aphicFrame>
        <p:nvGraphicFramePr>
          <p:cNvPr id="88067" name="Object 3"/>
          <p:cNvGraphicFramePr>
            <a:graphicFrameLocks noChangeAspect="1"/>
          </p:cNvGraphicFramePr>
          <p:nvPr/>
        </p:nvGraphicFramePr>
        <p:xfrm>
          <a:off x="4572000" y="2643182"/>
          <a:ext cx="4345006" cy="3930371"/>
        </p:xfrm>
        <a:graphic>
          <a:graphicData uri="http://schemas.openxmlformats.org/presentationml/2006/ole">
            <p:oleObj spid="_x0000_s7170" name="Picture" r:id="rId3" imgW="1490133" imgH="1320800" progId="Word.Picture.8">
              <p:embed/>
            </p:oleObj>
          </a:graphicData>
        </a:graphic>
      </p:graphicFrame>
    </p:spTree>
    <p:extLst>
      <p:ext uri="{BB962C8B-B14F-4D97-AF65-F5344CB8AC3E}">
        <p14:creationId xmlns="" xmlns:p14="http://schemas.microsoft.com/office/powerpoint/2010/main" val="38731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85926"/>
          </a:xfrm>
        </p:spPr>
        <p:txBody>
          <a:bodyPr>
            <a:noAutofit/>
          </a:bodyPr>
          <a:lstStyle/>
          <a:p>
            <a:pPr algn="l"/>
            <a:r>
              <a:rPr lang="ru-RU" sz="2000" b="1" dirty="0" smtClean="0">
                <a:solidFill>
                  <a:srgbClr val="FF0000"/>
                </a:solidFill>
              </a:rPr>
              <a:t>(ЕГЭ 2009 г., ДЕМО) А8. </a:t>
            </a:r>
            <a:r>
              <a:rPr lang="ru-RU" sz="2800" dirty="0" smtClean="0"/>
              <a:t>При понижении абсолютной температуры одноатомного идеального газа в 1,5 раза средняя кинетическая энергия теплового движения его молекул </a:t>
            </a:r>
            <a:endParaRPr lang="ru-RU" sz="2800" dirty="0">
              <a:solidFill>
                <a:srgbClr val="0070C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2" name="Прямоугольник 11"/>
          <p:cNvSpPr/>
          <p:nvPr/>
        </p:nvSpPr>
        <p:spPr>
          <a:xfrm>
            <a:off x="571472" y="3000372"/>
            <a:ext cx="7715304" cy="1569660"/>
          </a:xfrm>
          <a:prstGeom prst="rect">
            <a:avLst/>
          </a:prstGeom>
        </p:spPr>
        <p:txBody>
          <a:bodyPr wrap="square">
            <a:spAutoFit/>
          </a:bodyPr>
          <a:lstStyle/>
          <a:p>
            <a:pPr marL="457200" indent="-457200">
              <a:buFont typeface="+mj-lt"/>
              <a:buAutoNum type="arabicPeriod"/>
            </a:pPr>
            <a:r>
              <a:rPr lang="ru-RU" sz="2400" dirty="0" smtClean="0"/>
              <a:t>увеличится в 1,5 раза </a:t>
            </a:r>
          </a:p>
          <a:p>
            <a:pPr marL="457200" indent="-457200">
              <a:buFont typeface="+mj-lt"/>
              <a:buAutoNum type="arabicPeriod"/>
            </a:pPr>
            <a:r>
              <a:rPr lang="ru-RU" sz="2400" dirty="0" smtClean="0"/>
              <a:t>уменьшится в 1,5 раза </a:t>
            </a:r>
          </a:p>
          <a:p>
            <a:pPr marL="457200" indent="-457200">
              <a:buFont typeface="+mj-lt"/>
              <a:buAutoNum type="arabicPeriod"/>
            </a:pPr>
            <a:r>
              <a:rPr lang="ru-RU" sz="2400" dirty="0" smtClean="0"/>
              <a:t>уменьшится в 2,25 раза </a:t>
            </a:r>
          </a:p>
          <a:p>
            <a:pPr marL="457200" indent="-457200">
              <a:buFont typeface="+mj-lt"/>
              <a:buAutoNum type="arabicPeriod"/>
            </a:pPr>
            <a:r>
              <a:rPr lang="ru-RU" sz="2400" dirty="0" smtClean="0"/>
              <a:t>не изменится 	</a:t>
            </a:r>
          </a:p>
        </p:txBody>
      </p:sp>
    </p:spTree>
    <p:extLst>
      <p:ext uri="{BB962C8B-B14F-4D97-AF65-F5344CB8AC3E}">
        <p14:creationId xmlns="" xmlns:p14="http://schemas.microsoft.com/office/powerpoint/2010/main" val="166390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572528" cy="2000264"/>
          </a:xfrm>
        </p:spPr>
        <p:txBody>
          <a:bodyPr>
            <a:noAutofit/>
          </a:bodyPr>
          <a:lstStyle/>
          <a:p>
            <a:pPr algn="l"/>
            <a:r>
              <a:rPr lang="ru-RU" sz="2000" b="1" dirty="0" smtClean="0">
                <a:solidFill>
                  <a:srgbClr val="FF0000"/>
                </a:solidFill>
              </a:rPr>
              <a:t>(ЕГЭ 2009 г., ДЕМО) А12. </a:t>
            </a:r>
            <a:r>
              <a:rPr lang="ru-RU" sz="2800" dirty="0" smtClean="0"/>
              <a:t>В сосуде находится постоянное количество идеального газа. Как изменится температура газа, если он перейдет из состояния </a:t>
            </a:r>
            <a:r>
              <a:rPr lang="ru-RU" sz="2800" i="1" dirty="0" smtClean="0"/>
              <a:t>1 в состояние 2 (см. рисунок)? </a:t>
            </a:r>
            <a:endParaRPr lang="ru-RU" sz="2800" dirty="0">
              <a:solidFill>
                <a:srgbClr val="0070C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99330" name="Picture 2"/>
          <p:cNvPicPr>
            <a:picLocks noChangeAspect="1" noChangeArrowheads="1"/>
          </p:cNvPicPr>
          <p:nvPr/>
        </p:nvPicPr>
        <p:blipFill>
          <a:blip r:embed="rId2" cstate="print"/>
          <a:srcRect/>
          <a:stretch>
            <a:fillRect/>
          </a:stretch>
        </p:blipFill>
        <p:spPr bwMode="auto">
          <a:xfrm>
            <a:off x="4071934" y="2428867"/>
            <a:ext cx="4729180" cy="4062245"/>
          </a:xfrm>
          <a:prstGeom prst="rect">
            <a:avLst/>
          </a:prstGeom>
          <a:noFill/>
          <a:ln w="9525">
            <a:noFill/>
            <a:miter lim="800000"/>
            <a:headEnd/>
            <a:tailEnd/>
          </a:ln>
          <a:effectLst/>
        </p:spPr>
      </p:pic>
      <p:pic>
        <p:nvPicPr>
          <p:cNvPr id="99331" name="Picture 3"/>
          <p:cNvPicPr>
            <a:picLocks noChangeAspect="1" noChangeArrowheads="1"/>
          </p:cNvPicPr>
          <p:nvPr/>
        </p:nvPicPr>
        <p:blipFill>
          <a:blip r:embed="rId3" cstate="print"/>
          <a:srcRect/>
          <a:stretch>
            <a:fillRect/>
          </a:stretch>
        </p:blipFill>
        <p:spPr bwMode="auto">
          <a:xfrm>
            <a:off x="857224" y="2857496"/>
            <a:ext cx="2071702" cy="3048173"/>
          </a:xfrm>
          <a:prstGeom prst="rect">
            <a:avLst/>
          </a:prstGeom>
          <a:noFill/>
          <a:ln w="9525">
            <a:noFill/>
            <a:miter lim="800000"/>
            <a:headEnd/>
            <a:tailEnd/>
          </a:ln>
          <a:effectLst/>
        </p:spPr>
      </p:pic>
      <p:pic>
        <p:nvPicPr>
          <p:cNvPr id="99332" name="Picture 4"/>
          <p:cNvPicPr>
            <a:picLocks noChangeAspect="1" noChangeArrowheads="1"/>
          </p:cNvPicPr>
          <p:nvPr/>
        </p:nvPicPr>
        <p:blipFill>
          <a:blip r:embed="rId4" cstate="print"/>
          <a:srcRect/>
          <a:stretch>
            <a:fillRect/>
          </a:stretch>
        </p:blipFill>
        <p:spPr bwMode="auto">
          <a:xfrm>
            <a:off x="857224" y="2857497"/>
            <a:ext cx="1928826" cy="434516"/>
          </a:xfrm>
          <a:prstGeom prst="rect">
            <a:avLst/>
          </a:prstGeom>
          <a:noFill/>
          <a:ln w="9525">
            <a:noFill/>
            <a:miter lim="800000"/>
            <a:headEnd/>
            <a:tailEnd/>
          </a:ln>
          <a:effectLst/>
        </p:spPr>
      </p:pic>
    </p:spTree>
    <p:extLst>
      <p:ext uri="{BB962C8B-B14F-4D97-AF65-F5344CB8AC3E}">
        <p14:creationId xmlns="" xmlns:p14="http://schemas.microsoft.com/office/powerpoint/2010/main" val="253556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93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8858312" cy="1500198"/>
          </a:xfrm>
        </p:spPr>
        <p:txBody>
          <a:bodyPr>
            <a:noAutofit/>
          </a:bodyPr>
          <a:lstStyle/>
          <a:p>
            <a:pPr algn="l"/>
            <a:r>
              <a:rPr lang="ru-RU" sz="2000" b="1" dirty="0" smtClean="0">
                <a:solidFill>
                  <a:srgbClr val="FF0000"/>
                </a:solidFill>
              </a:rPr>
              <a:t>(ЕГЭ 2009 г., ДЕМО) В2. </a:t>
            </a:r>
            <a:r>
              <a:rPr lang="ru-RU" sz="2000" b="1" dirty="0" smtClean="0">
                <a:solidFill>
                  <a:srgbClr val="002060"/>
                </a:solidFill>
              </a:rPr>
              <a:t/>
            </a:r>
            <a:br>
              <a:rPr lang="ru-RU" sz="2000" b="1" dirty="0" smtClean="0">
                <a:solidFill>
                  <a:srgbClr val="002060"/>
                </a:solidFill>
              </a:rPr>
            </a:br>
            <a:r>
              <a:rPr lang="ru-RU" sz="2000" dirty="0" smtClean="0"/>
              <a:t> Используя первый закон термодинамики, установите соответствие между описанными в первом столбце особенностями </a:t>
            </a:r>
            <a:r>
              <a:rPr lang="ru-RU" sz="2000" dirty="0" err="1" smtClean="0"/>
              <a:t>изопроцесса</a:t>
            </a:r>
            <a:r>
              <a:rPr lang="ru-RU" sz="2000" dirty="0" smtClean="0"/>
              <a:t> в идеальном газе и его названием.</a:t>
            </a:r>
            <a:endParaRPr lang="ru-RU" sz="2000" dirty="0">
              <a:solidFill>
                <a:srgbClr val="00206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aphicFrame>
        <p:nvGraphicFramePr>
          <p:cNvPr id="13" name="Таблица 12"/>
          <p:cNvGraphicFramePr>
            <a:graphicFrameLocks noGrp="1"/>
          </p:cNvGraphicFramePr>
          <p:nvPr/>
        </p:nvGraphicFramePr>
        <p:xfrm>
          <a:off x="285720" y="1928802"/>
          <a:ext cx="8501090" cy="3210560"/>
        </p:xfrm>
        <a:graphic>
          <a:graphicData uri="http://schemas.openxmlformats.org/drawingml/2006/table">
            <a:tbl>
              <a:tblPr firstRow="1" bandRow="1">
                <a:tableStyleId>{5C22544A-7EE6-4342-B048-85BDC9FD1C3A}</a:tableStyleId>
              </a:tblPr>
              <a:tblGrid>
                <a:gridCol w="6072230"/>
                <a:gridCol w="2428860"/>
              </a:tblGrid>
              <a:tr h="370840">
                <a:tc>
                  <a:txBody>
                    <a:bodyPr/>
                    <a:lstStyle/>
                    <a:p>
                      <a:pPr algn="ctr"/>
                      <a:r>
                        <a:rPr kumimoji="0" lang="ru-RU" sz="1800" b="1" kern="1200" baseline="0" dirty="0" smtClean="0">
                          <a:solidFill>
                            <a:schemeClr val="lt1"/>
                          </a:solidFill>
                          <a:latin typeface="+mn-lt"/>
                          <a:ea typeface="+mn-ea"/>
                          <a:cs typeface="+mn-cs"/>
                        </a:rPr>
                        <a:t>ОСОБЕННОСТИ ИЗОПРОЦЕССА </a:t>
                      </a:r>
                    </a:p>
                  </a:txBody>
                  <a:tcPr/>
                </a:tc>
                <a:tc>
                  <a:txBody>
                    <a:bodyPr/>
                    <a:lstStyle/>
                    <a:p>
                      <a:r>
                        <a:rPr kumimoji="0" lang="ru-RU" sz="1800" b="1" kern="1200" baseline="0" dirty="0" smtClean="0">
                          <a:solidFill>
                            <a:schemeClr val="lt1"/>
                          </a:solidFill>
                          <a:latin typeface="+mn-lt"/>
                          <a:ea typeface="+mn-ea"/>
                          <a:cs typeface="+mn-cs"/>
                        </a:rPr>
                        <a:t>НАЗВАНИЕ ИЗОПРОЦЕССА 	</a:t>
                      </a:r>
                    </a:p>
                  </a:txBody>
                  <a:tcPr/>
                </a:tc>
              </a:tr>
              <a:tr h="370840">
                <a:tc>
                  <a:txBody>
                    <a:bodyPr/>
                    <a:lstStyle/>
                    <a:p>
                      <a:r>
                        <a:rPr kumimoji="0" lang="ru-RU" sz="1800" kern="1200" baseline="0" dirty="0" smtClean="0">
                          <a:solidFill>
                            <a:schemeClr val="dk1"/>
                          </a:solidFill>
                          <a:latin typeface="+mn-lt"/>
                          <a:ea typeface="+mn-ea"/>
                          <a:cs typeface="+mn-cs"/>
                        </a:rPr>
                        <a:t>А) Все переданное газу количество теплоты идет на совершение работы, а внутренняя энергия газа остается неизменной. 		</a:t>
                      </a:r>
                    </a:p>
                  </a:txBody>
                  <a:tcPr/>
                </a:tc>
                <a:tc>
                  <a:txBody>
                    <a:bodyPr/>
                    <a:lstStyle/>
                    <a:p>
                      <a:r>
                        <a:rPr kumimoji="0" lang="ru-RU" sz="1800" kern="1200" baseline="0" dirty="0" smtClean="0">
                          <a:solidFill>
                            <a:schemeClr val="dk1"/>
                          </a:solidFill>
                          <a:latin typeface="+mn-lt"/>
                          <a:ea typeface="+mn-ea"/>
                          <a:cs typeface="+mn-cs"/>
                        </a:rPr>
                        <a:t>1) изотермический </a:t>
                      </a:r>
                    </a:p>
                  </a:txBody>
                  <a:tcPr/>
                </a:tc>
              </a:tr>
              <a:tr h="370840">
                <a:tc>
                  <a:txBody>
                    <a:bodyPr/>
                    <a:lstStyle/>
                    <a:p>
                      <a:r>
                        <a:rPr kumimoji="0" lang="ru-RU" sz="1800" kern="1200" baseline="0" dirty="0" smtClean="0">
                          <a:solidFill>
                            <a:schemeClr val="dk1"/>
                          </a:solidFill>
                          <a:latin typeface="+mn-lt"/>
                          <a:ea typeface="+mn-ea"/>
                          <a:cs typeface="+mn-cs"/>
                        </a:rPr>
                        <a:t>Б) Изменение внутренней энергии газа происходит только за счет совершения работы, так как теплообмен с окружающими телами отсутствует. </a:t>
                      </a:r>
                    </a:p>
                  </a:txBody>
                  <a:tcPr/>
                </a:tc>
                <a:tc>
                  <a:txBody>
                    <a:bodyPr/>
                    <a:lstStyle/>
                    <a:p>
                      <a:r>
                        <a:rPr kumimoji="0" lang="ru-RU" sz="1800" kern="1200" baseline="0" dirty="0" smtClean="0">
                          <a:solidFill>
                            <a:schemeClr val="dk1"/>
                          </a:solidFill>
                          <a:latin typeface="+mn-lt"/>
                          <a:ea typeface="+mn-ea"/>
                          <a:cs typeface="+mn-cs"/>
                        </a:rPr>
                        <a:t>2) изобарный </a:t>
                      </a:r>
                    </a:p>
                  </a:txBody>
                  <a:tcPr/>
                </a:tc>
              </a:tr>
              <a:tr h="370840">
                <a:tc>
                  <a:txBody>
                    <a:bodyPr/>
                    <a:lstStyle/>
                    <a:p>
                      <a:endParaRPr kumimoji="0" lang="ru-RU" sz="1800" kern="1200" baseline="0" dirty="0" smtClean="0">
                        <a:solidFill>
                          <a:schemeClr val="dk1"/>
                        </a:solidFill>
                        <a:latin typeface="+mn-lt"/>
                        <a:ea typeface="+mn-ea"/>
                        <a:cs typeface="+mn-cs"/>
                      </a:endParaRPr>
                    </a:p>
                  </a:txBody>
                  <a:tcPr/>
                </a:tc>
                <a:tc>
                  <a:txBody>
                    <a:bodyPr/>
                    <a:lstStyle/>
                    <a:p>
                      <a:r>
                        <a:rPr kumimoji="0" lang="ru-RU" sz="1800" kern="1200" baseline="0" dirty="0" smtClean="0">
                          <a:solidFill>
                            <a:schemeClr val="dk1"/>
                          </a:solidFill>
                          <a:latin typeface="+mn-lt"/>
                          <a:ea typeface="+mn-ea"/>
                          <a:cs typeface="+mn-cs"/>
                        </a:rPr>
                        <a:t>3) изохорный </a:t>
                      </a:r>
                    </a:p>
                  </a:txBody>
                  <a:tcPr/>
                </a:tc>
              </a:tr>
              <a:tr h="370840">
                <a:tc>
                  <a:txBody>
                    <a:bodyPr/>
                    <a:lstStyle/>
                    <a:p>
                      <a:endParaRPr kumimoji="0" lang="ru-RU" sz="1800" kern="1200" baseline="0" dirty="0" smtClean="0">
                        <a:solidFill>
                          <a:schemeClr val="dk1"/>
                        </a:solidFill>
                        <a:latin typeface="+mn-lt"/>
                        <a:ea typeface="+mn-ea"/>
                        <a:cs typeface="+mn-cs"/>
                      </a:endParaRPr>
                    </a:p>
                  </a:txBody>
                  <a:tcPr/>
                </a:tc>
                <a:tc>
                  <a:txBody>
                    <a:bodyPr/>
                    <a:lstStyle/>
                    <a:p>
                      <a:r>
                        <a:rPr kumimoji="0" lang="ru-RU" sz="1800" kern="1200" baseline="0" dirty="0" smtClean="0">
                          <a:solidFill>
                            <a:schemeClr val="dk1"/>
                          </a:solidFill>
                          <a:latin typeface="+mn-lt"/>
                          <a:ea typeface="+mn-ea"/>
                          <a:cs typeface="+mn-cs"/>
                        </a:rPr>
                        <a:t>4) адиабатный </a:t>
                      </a:r>
                    </a:p>
                  </a:txBody>
                  <a:tcPr/>
                </a:tc>
              </a:tr>
            </a:tbl>
          </a:graphicData>
        </a:graphic>
      </p:graphicFrame>
      <p:graphicFrame>
        <p:nvGraphicFramePr>
          <p:cNvPr id="14" name="Таблица 13"/>
          <p:cNvGraphicFramePr>
            <a:graphicFrameLocks noGrp="1"/>
          </p:cNvGraphicFramePr>
          <p:nvPr/>
        </p:nvGraphicFramePr>
        <p:xfrm>
          <a:off x="3571868" y="5643578"/>
          <a:ext cx="2143140" cy="928694"/>
        </p:xfrm>
        <a:graphic>
          <a:graphicData uri="http://schemas.openxmlformats.org/drawingml/2006/table">
            <a:tbl>
              <a:tblPr firstRow="1" bandRow="1">
                <a:tableStyleId>{5C22544A-7EE6-4342-B048-85BDC9FD1C3A}</a:tableStyleId>
              </a:tblPr>
              <a:tblGrid>
                <a:gridCol w="1071570"/>
                <a:gridCol w="1071570"/>
              </a:tblGrid>
              <a:tr h="370840">
                <a:tc>
                  <a:txBody>
                    <a:bodyPr/>
                    <a:lstStyle/>
                    <a:p>
                      <a:pPr algn="ctr"/>
                      <a:r>
                        <a:rPr lang="ru-RU" dirty="0" smtClean="0"/>
                        <a:t>А</a:t>
                      </a:r>
                      <a:endParaRPr lang="ru-RU" dirty="0"/>
                    </a:p>
                  </a:txBody>
                  <a:tcPr/>
                </a:tc>
                <a:tc>
                  <a:txBody>
                    <a:bodyPr/>
                    <a:lstStyle/>
                    <a:p>
                      <a:pPr algn="ctr"/>
                      <a:r>
                        <a:rPr lang="ru-RU" dirty="0" smtClean="0"/>
                        <a:t>Б</a:t>
                      </a:r>
                      <a:endParaRPr lang="ru-RU" dirty="0"/>
                    </a:p>
                  </a:txBody>
                  <a:tcPr/>
                </a:tc>
              </a:tr>
              <a:tr h="557854">
                <a:tc>
                  <a:txBody>
                    <a:bodyPr/>
                    <a:lstStyle/>
                    <a:p>
                      <a:endParaRPr lang="ru-RU"/>
                    </a:p>
                  </a:txBody>
                  <a:tcPr/>
                </a:tc>
                <a:tc>
                  <a:txBody>
                    <a:bodyPr/>
                    <a:lstStyle/>
                    <a:p>
                      <a:endParaRPr lang="ru-RU" dirty="0"/>
                    </a:p>
                  </a:txBody>
                  <a:tcPr/>
                </a:tc>
              </a:tr>
            </a:tbl>
          </a:graphicData>
        </a:graphic>
      </p:graphicFrame>
      <p:sp>
        <p:nvSpPr>
          <p:cNvPr id="16" name="Прямоугольная выноска 15"/>
          <p:cNvSpPr/>
          <p:nvPr/>
        </p:nvSpPr>
        <p:spPr>
          <a:xfrm>
            <a:off x="3786182" y="6072206"/>
            <a:ext cx="714380" cy="500066"/>
          </a:xfrm>
          <a:prstGeom prst="wedgeRectCallout">
            <a:avLst>
              <a:gd name="adj1" fmla="val -41126"/>
              <a:gd name="adj2" fmla="val -37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1</a:t>
            </a:r>
            <a:endParaRPr lang="ru-RU" sz="2800" b="1" dirty="0"/>
          </a:p>
        </p:txBody>
      </p:sp>
      <p:sp>
        <p:nvSpPr>
          <p:cNvPr id="11" name="Прямоугольная выноска 10"/>
          <p:cNvSpPr/>
          <p:nvPr/>
        </p:nvSpPr>
        <p:spPr>
          <a:xfrm>
            <a:off x="4857752" y="6072206"/>
            <a:ext cx="714380" cy="500066"/>
          </a:xfrm>
          <a:prstGeom prst="wedgeRectCallout">
            <a:avLst>
              <a:gd name="adj1" fmla="val -41126"/>
              <a:gd name="adj2" fmla="val -37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4</a:t>
            </a:r>
            <a:endParaRPr lang="ru-RU" sz="2800" b="1" dirty="0"/>
          </a:p>
        </p:txBody>
      </p:sp>
    </p:spTree>
    <p:extLst>
      <p:ext uri="{BB962C8B-B14F-4D97-AF65-F5344CB8AC3E}">
        <p14:creationId xmlns="" xmlns:p14="http://schemas.microsoft.com/office/powerpoint/2010/main" val="9224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43932" cy="2143140"/>
          </a:xfrm>
        </p:spPr>
        <p:txBody>
          <a:bodyPr>
            <a:noAutofit/>
          </a:bodyPr>
          <a:lstStyle/>
          <a:p>
            <a:pPr algn="l"/>
            <a:r>
              <a:rPr lang="ru-RU" sz="2400" b="1" dirty="0" smtClean="0">
                <a:solidFill>
                  <a:srgbClr val="FF0000"/>
                </a:solidFill>
              </a:rPr>
              <a:t>(ЕГЭ 2010 г., ДЕМО) А9. </a:t>
            </a:r>
            <a:r>
              <a:rPr lang="ru-RU" sz="2400" dirty="0" smtClean="0"/>
              <a:t>На рисунке приведены графики зависимости давления 1 моль идеального газа от абсолютной температуры для различных процессов. Какой из графиков соответствует изохорному процессу? </a:t>
            </a:r>
            <a:endParaRPr lang="ru-RU" sz="2400" dirty="0">
              <a:solidFill>
                <a:srgbClr val="00206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100354" name="Picture 2"/>
          <p:cNvPicPr>
            <a:picLocks noChangeAspect="1" noChangeArrowheads="1"/>
          </p:cNvPicPr>
          <p:nvPr/>
        </p:nvPicPr>
        <p:blipFill>
          <a:blip r:embed="rId2" cstate="print"/>
          <a:srcRect/>
          <a:stretch>
            <a:fillRect/>
          </a:stretch>
        </p:blipFill>
        <p:spPr bwMode="auto">
          <a:xfrm>
            <a:off x="433388" y="2743200"/>
            <a:ext cx="8277225" cy="1371600"/>
          </a:xfrm>
          <a:prstGeom prst="rect">
            <a:avLst/>
          </a:prstGeom>
          <a:noFill/>
          <a:ln w="9525">
            <a:noFill/>
            <a:miter lim="800000"/>
            <a:headEnd/>
            <a:tailEnd/>
          </a:ln>
          <a:effectLst/>
        </p:spPr>
      </p:pic>
      <p:pic>
        <p:nvPicPr>
          <p:cNvPr id="100355" name="Picture 3"/>
          <p:cNvPicPr>
            <a:picLocks noChangeAspect="1" noChangeArrowheads="1"/>
          </p:cNvPicPr>
          <p:nvPr/>
        </p:nvPicPr>
        <p:blipFill>
          <a:blip r:embed="rId3" cstate="print"/>
          <a:srcRect/>
          <a:stretch>
            <a:fillRect/>
          </a:stretch>
        </p:blipFill>
        <p:spPr bwMode="auto">
          <a:xfrm>
            <a:off x="4643438" y="2714620"/>
            <a:ext cx="2071702" cy="1384888"/>
          </a:xfrm>
          <a:prstGeom prst="rect">
            <a:avLst/>
          </a:prstGeom>
          <a:noFill/>
          <a:ln w="9525">
            <a:noFill/>
            <a:miter lim="800000"/>
            <a:headEnd/>
            <a:tailEnd/>
          </a:ln>
          <a:effectLst/>
        </p:spPr>
      </p:pic>
    </p:spTree>
    <p:extLst>
      <p:ext uri="{BB962C8B-B14F-4D97-AF65-F5344CB8AC3E}">
        <p14:creationId xmlns="" xmlns:p14="http://schemas.microsoft.com/office/powerpoint/2010/main" val="308527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035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8858312" cy="5072098"/>
          </a:xfrm>
        </p:spPr>
        <p:txBody>
          <a:bodyPr>
            <a:noAutofit/>
          </a:bodyPr>
          <a:lstStyle/>
          <a:p>
            <a:pPr algn="l"/>
            <a:r>
              <a:rPr lang="ru-RU" sz="2400" b="1" dirty="0" smtClean="0">
                <a:solidFill>
                  <a:srgbClr val="FF0000"/>
                </a:solidFill>
              </a:rPr>
              <a:t>(ЕГЭ 2010 г., ДЕМО) В1. </a:t>
            </a:r>
            <a:br>
              <a:rPr lang="ru-RU" sz="2400" b="1" dirty="0" smtClean="0">
                <a:solidFill>
                  <a:srgbClr val="FF0000"/>
                </a:solidFill>
              </a:rPr>
            </a:br>
            <a:r>
              <a:rPr lang="ru-RU" sz="2400" dirty="0" smtClean="0"/>
              <a:t> В сосуде неизменного объема находилась при комнатной температуре смесь двух идеальных газов, по 1 моль каждого. Половину содержимого сосуда выпустили, а затем добавили в сосуд 1 моль первого газа. Температура газов в сосуде поддерживалась неизменной. Как изменились в результате парциальные давления газов и их суммарное давление? </a:t>
            </a:r>
            <a:br>
              <a:rPr lang="ru-RU" sz="2400" dirty="0" smtClean="0"/>
            </a:br>
            <a:r>
              <a:rPr lang="ru-RU" sz="2400" dirty="0" smtClean="0"/>
              <a:t>Для каждой величины определите соответствующий характер изменения: </a:t>
            </a:r>
            <a:br>
              <a:rPr lang="ru-RU" sz="2400" dirty="0" smtClean="0"/>
            </a:br>
            <a:r>
              <a:rPr lang="ru-RU" sz="2400" dirty="0" smtClean="0"/>
              <a:t>1)	увеличилось 	</a:t>
            </a:r>
            <a:br>
              <a:rPr lang="ru-RU" sz="2400" dirty="0" smtClean="0"/>
            </a:br>
            <a:r>
              <a:rPr lang="ru-RU" sz="2400" dirty="0" smtClean="0"/>
              <a:t>2)	уменьшилось 	</a:t>
            </a:r>
            <a:br>
              <a:rPr lang="ru-RU" sz="2400" dirty="0" smtClean="0"/>
            </a:br>
            <a:r>
              <a:rPr lang="ru-RU" sz="2400" dirty="0" smtClean="0"/>
              <a:t>3)	не изменилось 	</a:t>
            </a:r>
            <a:br>
              <a:rPr lang="ru-RU" sz="2400" dirty="0" smtClean="0"/>
            </a:br>
            <a:endParaRPr lang="ru-RU" sz="2400" dirty="0">
              <a:solidFill>
                <a:srgbClr val="FFFF0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101378" name="Picture 2"/>
          <p:cNvPicPr>
            <a:picLocks noChangeAspect="1" noChangeArrowheads="1"/>
          </p:cNvPicPr>
          <p:nvPr/>
        </p:nvPicPr>
        <p:blipFill>
          <a:blip r:embed="rId2" cstate="print"/>
          <a:srcRect/>
          <a:stretch>
            <a:fillRect/>
          </a:stretch>
        </p:blipFill>
        <p:spPr bwMode="auto">
          <a:xfrm>
            <a:off x="357158" y="5214950"/>
            <a:ext cx="8445559" cy="1000132"/>
          </a:xfrm>
          <a:prstGeom prst="rect">
            <a:avLst/>
          </a:prstGeom>
          <a:noFill/>
          <a:ln w="9525">
            <a:noFill/>
            <a:miter lim="800000"/>
            <a:headEnd/>
            <a:tailEnd/>
          </a:ln>
          <a:effectLst/>
        </p:spPr>
      </p:pic>
      <p:sp>
        <p:nvSpPr>
          <p:cNvPr id="10" name="Прямоугольная выноска 9"/>
          <p:cNvSpPr/>
          <p:nvPr/>
        </p:nvSpPr>
        <p:spPr>
          <a:xfrm>
            <a:off x="1357290" y="5857892"/>
            <a:ext cx="1000132" cy="357190"/>
          </a:xfrm>
          <a:prstGeom prst="wedgeRectCallout">
            <a:avLst>
              <a:gd name="adj1" fmla="val 69480"/>
              <a:gd name="adj2" fmla="val -49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1</a:t>
            </a:r>
            <a:endParaRPr lang="ru-RU" sz="2800" dirty="0"/>
          </a:p>
        </p:txBody>
      </p:sp>
      <p:sp>
        <p:nvSpPr>
          <p:cNvPr id="11" name="Прямоугольная выноска 10"/>
          <p:cNvSpPr/>
          <p:nvPr/>
        </p:nvSpPr>
        <p:spPr>
          <a:xfrm>
            <a:off x="4429124" y="5857892"/>
            <a:ext cx="1000132" cy="357190"/>
          </a:xfrm>
          <a:prstGeom prst="wedgeRectCallout">
            <a:avLst>
              <a:gd name="adj1" fmla="val 69480"/>
              <a:gd name="adj2" fmla="val -49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2</a:t>
            </a:r>
            <a:endParaRPr lang="ru-RU" sz="2800" dirty="0"/>
          </a:p>
        </p:txBody>
      </p:sp>
      <p:sp>
        <p:nvSpPr>
          <p:cNvPr id="12" name="Прямоугольная выноска 11"/>
          <p:cNvSpPr/>
          <p:nvPr/>
        </p:nvSpPr>
        <p:spPr>
          <a:xfrm>
            <a:off x="7143768" y="5857892"/>
            <a:ext cx="1000132" cy="357190"/>
          </a:xfrm>
          <a:prstGeom prst="wedgeRectCallout">
            <a:avLst>
              <a:gd name="adj1" fmla="val 69480"/>
              <a:gd name="adj2" fmla="val -49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3</a:t>
            </a:r>
            <a:endParaRPr lang="ru-RU" sz="2800" dirty="0"/>
          </a:p>
        </p:txBody>
      </p:sp>
    </p:spTree>
    <p:extLst>
      <p:ext uri="{BB962C8B-B14F-4D97-AF65-F5344CB8AC3E}">
        <p14:creationId xmlns="" xmlns:p14="http://schemas.microsoft.com/office/powerpoint/2010/main" val="77984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TextBox 2"/>
              <p:cNvSpPr txBox="1"/>
              <p:nvPr/>
            </p:nvSpPr>
            <p:spPr>
              <a:xfrm>
                <a:off x="683568" y="1030906"/>
                <a:ext cx="4759508" cy="1175578"/>
              </a:xfrm>
              <a:prstGeom prst="rect">
                <a:avLst/>
              </a:prstGeom>
              <a:noFill/>
            </p:spPr>
            <p:txBody>
              <a:bodyPr wrap="none" rtlCol="0">
                <a:spAutoFit/>
              </a:bodyPr>
              <a:lstStyle/>
              <a:p>
                <a14:m>
                  <m:oMath xmlns:m="http://schemas.openxmlformats.org/officeDocument/2006/math">
                    <m:sSub>
                      <m:sSubPr>
                        <m:ctrlPr>
                          <a:rPr lang="ru-RU" sz="2000" b="1" i="1" smtClean="0">
                            <a:latin typeface="Cambria Math"/>
                          </a:rPr>
                        </m:ctrlPr>
                      </m:sSubPr>
                      <m:e>
                        <m:r>
                          <a:rPr lang="ru-RU" sz="2000" b="1" i="1" smtClean="0">
                            <a:latin typeface="Cambria Math"/>
                          </a:rPr>
                          <m:t>М</m:t>
                        </m:r>
                      </m:e>
                      <m:sub>
                        <m:r>
                          <a:rPr lang="en-US" sz="2000" b="1" i="1" smtClean="0">
                            <a:latin typeface="Cambria Math"/>
                          </a:rPr>
                          <m:t>𝒓</m:t>
                        </m:r>
                      </m:sub>
                    </m:sSub>
                  </m:oMath>
                </a14:m>
                <a:r>
                  <a:rPr lang="ru-RU" sz="2000" b="1" dirty="0" smtClean="0"/>
                  <a:t> =</a:t>
                </a:r>
                <a14:m>
                  <m:oMath xmlns:m="http://schemas.openxmlformats.org/officeDocument/2006/math">
                    <m:f>
                      <m:fPr>
                        <m:ctrlPr>
                          <a:rPr lang="ru-RU" sz="2000" b="1" i="1" dirty="0" smtClean="0">
                            <a:latin typeface="Cambria Math"/>
                          </a:rPr>
                        </m:ctrlPr>
                      </m:fPr>
                      <m:num>
                        <m:sSub>
                          <m:sSubPr>
                            <m:ctrlPr>
                              <a:rPr lang="ru-RU" sz="2000" b="1" i="1" dirty="0" smtClean="0">
                                <a:latin typeface="Cambria Math"/>
                              </a:rPr>
                            </m:ctrlPr>
                          </m:sSubPr>
                          <m:e>
                            <m:r>
                              <a:rPr lang="en-US" sz="2000" b="1" i="1" dirty="0" smtClean="0">
                                <a:latin typeface="Cambria Math"/>
                              </a:rPr>
                              <m:t>𝒎</m:t>
                            </m:r>
                          </m:e>
                          <m:sub>
                            <m:r>
                              <a:rPr lang="en-US" sz="2000" b="1" i="1" dirty="0" smtClean="0">
                                <a:latin typeface="Cambria Math"/>
                              </a:rPr>
                              <m:t>𝟎</m:t>
                            </m:r>
                          </m:sub>
                        </m:sSub>
                      </m:num>
                      <m:den>
                        <m:f>
                          <m:fPr>
                            <m:ctrlPr>
                              <a:rPr lang="ru-RU" sz="2000" b="1" i="1" dirty="0" smtClean="0">
                                <a:latin typeface="Cambria Math"/>
                              </a:rPr>
                            </m:ctrlPr>
                          </m:fPr>
                          <m:num>
                            <m:r>
                              <a:rPr lang="en-US" sz="2000" b="1" i="1" dirty="0" smtClean="0">
                                <a:latin typeface="Cambria Math"/>
                              </a:rPr>
                              <m:t>𝟏</m:t>
                            </m:r>
                          </m:num>
                          <m:den>
                            <m:r>
                              <a:rPr lang="en-US" sz="2000" b="1" i="1" dirty="0" smtClean="0">
                                <a:latin typeface="Cambria Math"/>
                              </a:rPr>
                              <m:t>𝟏𝟐</m:t>
                            </m:r>
                            <m:r>
                              <a:rPr lang="en-US" sz="2000" b="1" i="1" dirty="0" smtClean="0">
                                <a:latin typeface="Cambria Math"/>
                              </a:rPr>
                              <m:t> </m:t>
                            </m:r>
                          </m:den>
                        </m:f>
                        <m:sSub>
                          <m:sSubPr>
                            <m:ctrlPr>
                              <a:rPr lang="ru-RU" sz="2000" b="1" i="1" dirty="0" smtClean="0">
                                <a:latin typeface="Cambria Math"/>
                              </a:rPr>
                            </m:ctrlPr>
                          </m:sSubPr>
                          <m:e>
                            <m:r>
                              <a:rPr lang="en-US" sz="2000" b="1" i="1" dirty="0" smtClean="0">
                                <a:latin typeface="Cambria Math"/>
                              </a:rPr>
                              <m:t>𝒎</m:t>
                            </m:r>
                          </m:e>
                          <m:sub>
                            <m:r>
                              <a:rPr lang="en-US" sz="2000" b="1" i="1" dirty="0" smtClean="0">
                                <a:latin typeface="Cambria Math"/>
                              </a:rPr>
                              <m:t>𝟎</m:t>
                            </m:r>
                            <m:r>
                              <a:rPr lang="en-US" sz="2000" b="1" i="1" dirty="0" smtClean="0">
                                <a:latin typeface="Cambria Math"/>
                              </a:rPr>
                              <m:t>𝒄</m:t>
                            </m:r>
                          </m:sub>
                        </m:sSub>
                      </m:den>
                    </m:f>
                  </m:oMath>
                </a14:m>
                <a:r>
                  <a:rPr lang="en-US" sz="2000" b="1" dirty="0" smtClean="0"/>
                  <a:t/>
                </a:r>
                <a:r>
                  <a:rPr lang="en-US" dirty="0" smtClean="0"/>
                  <a:t>- </a:t>
                </a:r>
                <a:r>
                  <a:rPr lang="ru-RU" dirty="0" smtClean="0"/>
                  <a:t>относительная молекулярная </a:t>
                </a:r>
              </a:p>
              <a:p>
                <a:r>
                  <a:rPr lang="ru-RU" dirty="0" smtClean="0"/>
                  <a:t>(атомарная) масса вещества </a:t>
                </a:r>
              </a:p>
              <a:p>
                <a:r>
                  <a:rPr lang="ru-RU" dirty="0" smtClean="0"/>
                  <a:t>(из таблицы Менделеева)</a:t>
                </a:r>
                <a:endParaRPr lang="ru-RU" dirty="0"/>
              </a:p>
            </p:txBody>
          </p:sp>
        </mc:Choice>
        <mc:Fallback>
          <p:sp>
            <p:nvSpPr>
              <p:cNvPr id="3" name="TextBox 2"/>
              <p:cNvSpPr txBox="1">
                <a:spLocks noRot="1" noChangeAspect="1" noMove="1" noResize="1" noEditPoints="1" noAdjustHandles="1" noChangeArrowheads="1" noChangeShapeType="1" noTextEdit="1"/>
              </p:cNvSpPr>
              <p:nvPr/>
            </p:nvSpPr>
            <p:spPr>
              <a:xfrm>
                <a:off x="683568" y="1030906"/>
                <a:ext cx="4759508" cy="1175578"/>
              </a:xfrm>
              <a:prstGeom prst="rect">
                <a:avLst/>
              </a:prstGeom>
              <a:blipFill rotWithShape="1">
                <a:blip r:embed="rId2" cstate="print"/>
                <a:stretch>
                  <a:fillRect l="-1024" b="-8290"/>
                </a:stretch>
              </a:blipFill>
            </p:spPr>
            <p:txBody>
              <a:bodyPr/>
              <a:lstStyle/>
              <a:p>
                <a:r>
                  <a:rPr lang="ru-RU">
                    <a:noFill/>
                  </a:rPr>
                  <a:t> </a:t>
                </a:r>
              </a:p>
            </p:txBody>
          </p:sp>
        </mc:Fallback>
      </mc:AlternateContent>
      <p:sp>
        <p:nvSpPr>
          <p:cNvPr id="4" name="TextBox 3"/>
          <p:cNvSpPr txBox="1"/>
          <p:nvPr/>
        </p:nvSpPr>
        <p:spPr>
          <a:xfrm>
            <a:off x="6084168" y="1268760"/>
            <a:ext cx="1446165" cy="646331"/>
          </a:xfrm>
          <a:prstGeom prst="rect">
            <a:avLst/>
          </a:prstGeom>
          <a:noFill/>
          <a:ln w="28575">
            <a:solidFill>
              <a:schemeClr val="tx1"/>
            </a:solidFill>
          </a:ln>
        </p:spPr>
        <p:txBody>
          <a:bodyPr wrap="none" rtlCol="0">
            <a:spAutoFit/>
          </a:bodyPr>
          <a:lstStyle/>
          <a:p>
            <a:pPr marL="342900" indent="-342900">
              <a:buAutoNum type="arabicPlain" startAt="7"/>
            </a:pPr>
            <a:r>
              <a:rPr lang="ru-RU" dirty="0" smtClean="0"/>
              <a:t>            </a:t>
            </a:r>
            <a:r>
              <a:rPr lang="el-GR" dirty="0" smtClean="0"/>
              <a:t>Ν</a:t>
            </a:r>
            <a:endParaRPr lang="ru-RU" dirty="0" smtClean="0"/>
          </a:p>
          <a:p>
            <a:r>
              <a:rPr lang="ru-RU" dirty="0" smtClean="0"/>
              <a:t> 14,00     азот</a:t>
            </a:r>
            <a:endParaRPr lang="ru-RU" dirty="0"/>
          </a:p>
        </p:txBody>
      </p:sp>
      <p:sp>
        <p:nvSpPr>
          <p:cNvPr id="5" name="TextBox 4"/>
          <p:cNvSpPr txBox="1"/>
          <p:nvPr/>
        </p:nvSpPr>
        <p:spPr>
          <a:xfrm>
            <a:off x="2083714" y="2416389"/>
            <a:ext cx="5446619" cy="923330"/>
          </a:xfrm>
          <a:prstGeom prst="rect">
            <a:avLst/>
          </a:prstGeom>
          <a:noFill/>
        </p:spPr>
        <p:txBody>
          <a:bodyPr wrap="none" rtlCol="0">
            <a:spAutoFit/>
          </a:bodyPr>
          <a:lstStyle/>
          <a:p>
            <a:r>
              <a:rPr lang="ru-RU" dirty="0" smtClean="0"/>
              <a:t>Один моль – это количество вещества,</a:t>
            </a:r>
          </a:p>
          <a:p>
            <a:r>
              <a:rPr lang="ru-RU" dirty="0" smtClean="0"/>
              <a:t> в котором содержится столько же молекул и атомов,</a:t>
            </a:r>
          </a:p>
          <a:p>
            <a:r>
              <a:rPr lang="ru-RU" dirty="0" smtClean="0"/>
              <a:t> сколько </a:t>
            </a:r>
            <a:r>
              <a:rPr lang="ru-RU" dirty="0"/>
              <a:t>а</a:t>
            </a:r>
            <a:r>
              <a:rPr lang="ru-RU" dirty="0" smtClean="0"/>
              <a:t>томов содержится в 0,012 кг углерода </a:t>
            </a:r>
            <a:endParaRPr lang="ru-RU" dirty="0"/>
          </a:p>
        </p:txBody>
      </p:sp>
      <mc:AlternateContent xmlns:mc="http://schemas.openxmlformats.org/markup-compatibility/2006">
        <mc:Choice xmlns="" xmlns:a14="http://schemas.microsoft.com/office/drawing/2010/main" Requires="a14">
          <p:sp>
            <p:nvSpPr>
              <p:cNvPr id="6" name="TextBox 5"/>
              <p:cNvSpPr txBox="1"/>
              <p:nvPr/>
            </p:nvSpPr>
            <p:spPr>
              <a:xfrm>
                <a:off x="2083714" y="3789040"/>
                <a:ext cx="4972130" cy="646331"/>
              </a:xfrm>
              <a:prstGeom prst="rect">
                <a:avLst/>
              </a:prstGeom>
              <a:noFill/>
            </p:spPr>
            <p:txBody>
              <a:bodyPr wrap="none" rtlCol="0">
                <a:spAutoFit/>
              </a:bodyPr>
              <a:lstStyle/>
              <a:p>
                <a:r>
                  <a:rPr lang="ru-RU" dirty="0" smtClean="0"/>
                  <a:t>1 моль – 0,012 кг С     -     </a:t>
                </a:r>
                <a14:m>
                  <m:oMath xmlns:m="http://schemas.openxmlformats.org/officeDocument/2006/math">
                    <m:sSub>
                      <m:sSubPr>
                        <m:ctrlPr>
                          <a:rPr lang="ru-RU" i="1" smtClean="0">
                            <a:latin typeface="Cambria Math"/>
                          </a:rPr>
                        </m:ctrlPr>
                      </m:sSubPr>
                      <m:e>
                        <m:r>
                          <m:rPr>
                            <m:sty m:val="p"/>
                          </m:rPr>
                          <a:rPr lang="el-GR" i="1" smtClean="0">
                            <a:latin typeface="Cambria Math"/>
                          </a:rPr>
                          <m:t>Ν</m:t>
                        </m:r>
                      </m:e>
                      <m:sub>
                        <m:r>
                          <a:rPr lang="ru-RU" b="0" i="1" smtClean="0">
                            <a:latin typeface="Cambria Math"/>
                          </a:rPr>
                          <m:t>А</m:t>
                        </m:r>
                      </m:sub>
                    </m:sSub>
                    <m:r>
                      <a:rPr lang="ru-RU" b="0" i="1" smtClean="0">
                        <a:latin typeface="Cambria Math"/>
                      </a:rPr>
                      <m:t>=6,02 ∙</m:t>
                    </m:r>
                    <m:sSup>
                      <m:sSupPr>
                        <m:ctrlPr>
                          <a:rPr lang="ru-RU" b="0" i="1" smtClean="0">
                            <a:latin typeface="Cambria Math"/>
                          </a:rPr>
                        </m:ctrlPr>
                      </m:sSupPr>
                      <m:e>
                        <m:r>
                          <a:rPr lang="ru-RU" b="0" i="1" smtClean="0">
                            <a:latin typeface="Cambria Math"/>
                          </a:rPr>
                          <m:t>10</m:t>
                        </m:r>
                      </m:e>
                      <m:sup>
                        <m:r>
                          <a:rPr lang="ru-RU" b="0" i="1" smtClean="0">
                            <a:latin typeface="Cambria Math"/>
                          </a:rPr>
                          <m:t>23</m:t>
                        </m:r>
                      </m:sup>
                    </m:sSup>
                  </m:oMath>
                </a14:m>
                <a:r>
                  <a:rPr lang="ru-RU" dirty="0" smtClean="0"/>
                  <a:t> моль</a:t>
                </a:r>
                <a:r>
                  <a:rPr lang="ru-RU" baseline="30000" dirty="0" smtClean="0"/>
                  <a:t>-1</a:t>
                </a:r>
              </a:p>
              <a:p>
                <a:r>
                  <a:rPr lang="ru-RU" baseline="30000" dirty="0" smtClean="0"/>
                  <a:t>Количество вещества                                 число  Авогадро</a:t>
                </a:r>
                <a:endParaRPr lang="ru-RU" dirty="0"/>
              </a:p>
            </p:txBody>
          </p:sp>
        </mc:Choice>
        <mc:Fallback>
          <p:sp>
            <p:nvSpPr>
              <p:cNvPr id="6" name="TextBox 5"/>
              <p:cNvSpPr txBox="1">
                <a:spLocks noRot="1" noChangeAspect="1" noMove="1" noResize="1" noEditPoints="1" noAdjustHandles="1" noChangeArrowheads="1" noChangeShapeType="1" noTextEdit="1"/>
              </p:cNvSpPr>
              <p:nvPr/>
            </p:nvSpPr>
            <p:spPr>
              <a:xfrm>
                <a:off x="2083714" y="3789040"/>
                <a:ext cx="4972130" cy="646331"/>
              </a:xfrm>
              <a:prstGeom prst="rect">
                <a:avLst/>
              </a:prstGeom>
              <a:blipFill rotWithShape="1">
                <a:blip r:embed="rId3" cstate="print"/>
                <a:stretch>
                  <a:fillRect l="-1104" t="-4717"/>
                </a:stretch>
              </a:blipFill>
            </p:spPr>
            <p:txBody>
              <a:bodyPr/>
              <a:lstStyle/>
              <a:p>
                <a:r>
                  <a:rPr lang="ru-RU">
                    <a:noFill/>
                  </a:rPr>
                  <a:t> </a:t>
                </a:r>
              </a:p>
            </p:txBody>
          </p:sp>
        </mc:Fallback>
      </mc:AlternateContent>
      <p:sp>
        <p:nvSpPr>
          <p:cNvPr id="8" name="Скругленный прямоугольник 7"/>
          <p:cNvSpPr/>
          <p:nvPr/>
        </p:nvSpPr>
        <p:spPr>
          <a:xfrm>
            <a:off x="1002802" y="4721068"/>
            <a:ext cx="1872208" cy="695725"/>
          </a:xfrm>
          <a:prstGeom prst="roundRect">
            <a:avLst>
              <a:gd name="adj" fmla="val 4813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1моль О</a:t>
            </a:r>
            <a:r>
              <a:rPr lang="ru-RU" baseline="-25000" dirty="0" smtClean="0"/>
              <a:t>2</a:t>
            </a:r>
            <a:endParaRPr lang="ru-RU" dirty="0"/>
          </a:p>
        </p:txBody>
      </p:sp>
      <p:sp>
        <p:nvSpPr>
          <p:cNvPr id="9" name="Скругленный прямоугольник 8"/>
          <p:cNvSpPr/>
          <p:nvPr/>
        </p:nvSpPr>
        <p:spPr>
          <a:xfrm>
            <a:off x="4818047" y="4721068"/>
            <a:ext cx="1872208" cy="695725"/>
          </a:xfrm>
          <a:prstGeom prst="roundRect">
            <a:avLst>
              <a:gd name="adj" fmla="val 4813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1 моль </a:t>
            </a:r>
            <a:r>
              <a:rPr lang="el-GR" dirty="0" smtClean="0"/>
              <a:t>Ν</a:t>
            </a:r>
            <a:r>
              <a:rPr lang="ru-RU" baseline="-25000" dirty="0"/>
              <a:t>2</a:t>
            </a:r>
            <a:endParaRPr lang="ru-RU" dirty="0"/>
          </a:p>
        </p:txBody>
      </p:sp>
      <p:cxnSp>
        <p:nvCxnSpPr>
          <p:cNvPr id="11" name="Прямая соединительная линия 10"/>
          <p:cNvCxnSpPr>
            <a:stCxn id="8" idx="3"/>
          </p:cNvCxnSpPr>
          <p:nvPr/>
        </p:nvCxnSpPr>
        <p:spPr>
          <a:xfrm>
            <a:off x="2875010" y="5068931"/>
            <a:ext cx="472854" cy="484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a:stCxn id="8" idx="2"/>
            <a:endCxn id="23" idx="1"/>
          </p:cNvCxnSpPr>
          <p:nvPr/>
        </p:nvCxnSpPr>
        <p:spPr>
          <a:xfrm>
            <a:off x="1938906" y="5416793"/>
            <a:ext cx="1464700" cy="1005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stCxn id="9" idx="2"/>
            <a:endCxn id="23" idx="3"/>
          </p:cNvCxnSpPr>
          <p:nvPr/>
        </p:nvCxnSpPr>
        <p:spPr>
          <a:xfrm flipH="1">
            <a:off x="4594894" y="5416793"/>
            <a:ext cx="1159257" cy="1005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a:stCxn id="9" idx="1"/>
          </p:cNvCxnSpPr>
          <p:nvPr/>
        </p:nvCxnSpPr>
        <p:spPr>
          <a:xfrm flipH="1">
            <a:off x="4252766" y="5068931"/>
            <a:ext cx="565281" cy="48456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2" name="TextBox 21"/>
              <p:cNvSpPr txBox="1"/>
              <p:nvPr/>
            </p:nvSpPr>
            <p:spPr>
              <a:xfrm>
                <a:off x="3347864" y="5651224"/>
                <a:ext cx="1189685" cy="369332"/>
              </a:xfrm>
              <a:prstGeom prst="rect">
                <a:avLst/>
              </a:prstGeom>
              <a:noFill/>
            </p:spPr>
            <p:txBody>
              <a:bodyPr wrap="none" rtlCol="0">
                <a:spAutoFit/>
              </a:bodyPr>
              <a:lstStyle/>
              <a:p>
                <a:r>
                  <a:rPr lang="el-GR" dirty="0" smtClean="0"/>
                  <a:t>Ν</a:t>
                </a:r>
                <a14:m>
                  <m:oMath xmlns:m="http://schemas.openxmlformats.org/officeDocument/2006/math">
                    <m:sSub>
                      <m:sSubPr>
                        <m:ctrlPr>
                          <a:rPr lang="el-GR" i="1" smtClean="0">
                            <a:latin typeface="Cambria Math"/>
                          </a:rPr>
                        </m:ctrlPr>
                      </m:sSubPr>
                      <m:e>
                        <m:r>
                          <a:rPr lang="ru-RU" b="0" i="1" smtClean="0">
                            <a:latin typeface="Cambria Math"/>
                          </a:rPr>
                          <m:t>о</m:t>
                        </m:r>
                      </m:e>
                      <m:sub>
                        <m:r>
                          <a:rPr lang="ru-RU" b="0" i="1" smtClean="0">
                            <a:latin typeface="Cambria Math"/>
                          </a:rPr>
                          <m:t>2</m:t>
                        </m:r>
                      </m:sub>
                    </m:sSub>
                  </m:oMath>
                </a14:m>
                <a:r>
                  <a:rPr lang="ru-RU" dirty="0" smtClean="0"/>
                  <a:t> = </a:t>
                </a:r>
                <a:r>
                  <a:rPr lang="el-GR" dirty="0" smtClean="0"/>
                  <a:t>Ν</a:t>
                </a:r>
                <a14:m>
                  <m:oMath xmlns:m="http://schemas.openxmlformats.org/officeDocument/2006/math">
                    <m:sSub>
                      <m:sSubPr>
                        <m:ctrlPr>
                          <a:rPr lang="el-GR" i="1" smtClean="0">
                            <a:latin typeface="Cambria Math"/>
                          </a:rPr>
                        </m:ctrlPr>
                      </m:sSubPr>
                      <m:e>
                        <m:r>
                          <a:rPr lang="en-US" b="0" i="1" smtClean="0">
                            <a:latin typeface="Cambria Math"/>
                          </a:rPr>
                          <m:t>𝑁</m:t>
                        </m:r>
                      </m:e>
                      <m:sub>
                        <m:r>
                          <a:rPr lang="ru-RU" b="0" i="1" smtClean="0">
                            <a:latin typeface="Cambria Math"/>
                          </a:rPr>
                          <m:t>2</m:t>
                        </m:r>
                      </m:sub>
                    </m:sSub>
                  </m:oMath>
                </a14:m>
                <a:endParaRPr lang="ru-RU" dirty="0"/>
              </a:p>
            </p:txBody>
          </p:sp>
        </mc:Choice>
        <mc:Fallback>
          <p:sp>
            <p:nvSpPr>
              <p:cNvPr id="22" name="TextBox 21"/>
              <p:cNvSpPr txBox="1">
                <a:spLocks noRot="1" noChangeAspect="1" noMove="1" noResize="1" noEditPoints="1" noAdjustHandles="1" noChangeArrowheads="1" noChangeShapeType="1" noTextEdit="1"/>
              </p:cNvSpPr>
              <p:nvPr/>
            </p:nvSpPr>
            <p:spPr>
              <a:xfrm>
                <a:off x="3347864" y="5651224"/>
                <a:ext cx="1189685" cy="369332"/>
              </a:xfrm>
              <a:prstGeom prst="rect">
                <a:avLst/>
              </a:prstGeom>
              <a:blipFill rotWithShape="1">
                <a:blip r:embed="rId4" cstate="print"/>
                <a:stretch>
                  <a:fillRect l="-4103" t="-8197" b="-24590"/>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23" name="TextBox 22"/>
              <p:cNvSpPr txBox="1"/>
              <p:nvPr/>
            </p:nvSpPr>
            <p:spPr>
              <a:xfrm>
                <a:off x="3403606" y="6237312"/>
                <a:ext cx="1191288" cy="369332"/>
              </a:xfrm>
              <a:prstGeom prst="rect">
                <a:avLst/>
              </a:prstGeom>
              <a:noFill/>
            </p:spPr>
            <p:txBody>
              <a:bodyPr wrap="none" rtlCol="0">
                <a:spAutoFit/>
              </a:bodyPr>
              <a:lstStyle/>
              <a:p>
                <a:r>
                  <a:rPr lang="en-US" dirty="0" smtClean="0"/>
                  <a:t>V</a:t>
                </a:r>
                <a14:m>
                  <m:oMath xmlns:m="http://schemas.openxmlformats.org/officeDocument/2006/math">
                    <m:sSub>
                      <m:sSubPr>
                        <m:ctrlPr>
                          <a:rPr lang="en-US" i="1" smtClean="0">
                            <a:latin typeface="Cambria Math"/>
                          </a:rPr>
                        </m:ctrlPr>
                      </m:sSubPr>
                      <m:e>
                        <m:r>
                          <a:rPr lang="ru-RU" b="0" i="1" smtClean="0">
                            <a:latin typeface="Cambria Math"/>
                          </a:rPr>
                          <m:t>о</m:t>
                        </m:r>
                      </m:e>
                      <m:sub>
                        <m:r>
                          <a:rPr lang="ru-RU" b="0" i="1" smtClean="0">
                            <a:latin typeface="Cambria Math"/>
                          </a:rPr>
                          <m:t>2 </m:t>
                        </m:r>
                      </m:sub>
                    </m:sSub>
                  </m:oMath>
                </a14:m>
                <a:r>
                  <a:rPr lang="ru-RU" dirty="0" smtClean="0"/>
                  <a:t> = </a:t>
                </a:r>
                <a:r>
                  <a:rPr lang="en-US" dirty="0" smtClean="0"/>
                  <a:t>V</a:t>
                </a:r>
                <a14:m>
                  <m:oMath xmlns:m="http://schemas.openxmlformats.org/officeDocument/2006/math">
                    <m:sSub>
                      <m:sSubPr>
                        <m:ctrlPr>
                          <a:rPr lang="en-US" i="1" smtClean="0">
                            <a:latin typeface="Cambria Math"/>
                          </a:rPr>
                        </m:ctrlPr>
                      </m:sSubPr>
                      <m:e>
                        <m:r>
                          <a:rPr lang="en-US" b="0" i="1" smtClean="0">
                            <a:latin typeface="Cambria Math"/>
                          </a:rPr>
                          <m:t>𝑁</m:t>
                        </m:r>
                      </m:e>
                      <m:sub>
                        <m:r>
                          <a:rPr lang="en-US" b="0" i="1" smtClean="0">
                            <a:latin typeface="Cambria Math"/>
                          </a:rPr>
                          <m:t>2</m:t>
                        </m:r>
                      </m:sub>
                    </m:sSub>
                  </m:oMath>
                </a14:m>
                <a:endParaRPr lang="ru-RU" dirty="0"/>
              </a:p>
            </p:txBody>
          </p:sp>
        </mc:Choice>
        <mc:Fallback>
          <p:sp>
            <p:nvSpPr>
              <p:cNvPr id="23" name="TextBox 22"/>
              <p:cNvSpPr txBox="1">
                <a:spLocks noRot="1" noChangeAspect="1" noMove="1" noResize="1" noEditPoints="1" noAdjustHandles="1" noChangeArrowheads="1" noChangeShapeType="1" noTextEdit="1"/>
              </p:cNvSpPr>
              <p:nvPr/>
            </p:nvSpPr>
            <p:spPr>
              <a:xfrm>
                <a:off x="3403606" y="6237312"/>
                <a:ext cx="1191288" cy="369332"/>
              </a:xfrm>
              <a:prstGeom prst="rect">
                <a:avLst/>
              </a:prstGeom>
              <a:blipFill rotWithShape="1">
                <a:blip r:embed="rId5" cstate="print"/>
                <a:stretch>
                  <a:fillRect l="-4082" t="-8197" b="-24590"/>
                </a:stretch>
              </a:blipFill>
            </p:spPr>
            <p:txBody>
              <a:bodyPr/>
              <a:lstStyle/>
              <a:p>
                <a:r>
                  <a:rPr lang="ru-RU">
                    <a:noFill/>
                  </a:rPr>
                  <a:t> </a:t>
                </a:r>
              </a:p>
            </p:txBody>
          </p:sp>
        </mc:Fallback>
      </mc:AlternateContent>
    </p:spTree>
    <p:extLst>
      <p:ext uri="{BB962C8B-B14F-4D97-AF65-F5344CB8AC3E}">
        <p14:creationId xmlns="" xmlns:p14="http://schemas.microsoft.com/office/powerpoint/2010/main" val="4057804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48790"/>
            <a:ext cx="7528086" cy="400110"/>
          </a:xfrm>
          <a:prstGeom prst="rect">
            <a:avLst/>
          </a:prstGeom>
          <a:noFill/>
        </p:spPr>
        <p:txBody>
          <a:bodyPr wrap="none" rtlCol="0">
            <a:spAutoFit/>
          </a:bodyPr>
          <a:lstStyle/>
          <a:p>
            <a:r>
              <a:rPr lang="ru-RU" sz="2000" b="1" dirty="0" smtClean="0"/>
              <a:t>М =</a:t>
            </a:r>
            <a:r>
              <a:rPr lang="en-US" sz="2000" b="1" dirty="0" smtClean="0"/>
              <a:t>m</a:t>
            </a:r>
            <a:r>
              <a:rPr lang="en-US" sz="2000" b="1" baseline="-25000" dirty="0" smtClean="0"/>
              <a:t>0</a:t>
            </a:r>
            <a:r>
              <a:rPr lang="en-US" sz="2000" b="1" dirty="0" smtClean="0"/>
              <a:t>N</a:t>
            </a:r>
            <a:r>
              <a:rPr lang="ru-RU" sz="2000" b="1" baseline="-25000" dirty="0" smtClean="0"/>
              <a:t>А</a:t>
            </a:r>
            <a:r>
              <a:rPr lang="ru-RU" sz="2000" b="1" dirty="0" smtClean="0"/>
              <a:t> – молярная масса вещества (это масса 1 моля вещества)</a:t>
            </a:r>
            <a:endParaRPr lang="ru-RU" sz="2000" b="1" dirty="0"/>
          </a:p>
        </p:txBody>
      </p:sp>
      <mc:AlternateContent xmlns:mc="http://schemas.openxmlformats.org/markup-compatibility/2006">
        <mc:Choice xmlns="" xmlns:a14="http://schemas.microsoft.com/office/drawing/2010/main" Requires="a14">
          <p:sp>
            <p:nvSpPr>
              <p:cNvPr id="3" name="TextBox 2"/>
              <p:cNvSpPr txBox="1"/>
              <p:nvPr/>
            </p:nvSpPr>
            <p:spPr>
              <a:xfrm>
                <a:off x="611560" y="1484784"/>
                <a:ext cx="7848872" cy="572208"/>
              </a:xfrm>
              <a:prstGeom prst="rect">
                <a:avLst/>
              </a:prstGeom>
              <a:noFill/>
            </p:spPr>
            <p:txBody>
              <a:bodyPr wrap="square" rtlCol="0">
                <a:spAutoFit/>
              </a:bodyPr>
              <a:lstStyle/>
              <a:p>
                <a:r>
                  <a:rPr lang="el-GR" sz="2000" b="1" dirty="0" smtClean="0"/>
                  <a:t>ν</a:t>
                </a:r>
                <a:r>
                  <a:rPr lang="ru-RU" sz="2000" b="1" dirty="0" smtClean="0"/>
                  <a:t> =</a:t>
                </a:r>
                <a14:m>
                  <m:oMath xmlns:m="http://schemas.openxmlformats.org/officeDocument/2006/math">
                    <m:f>
                      <m:fPr>
                        <m:ctrlPr>
                          <a:rPr lang="ru-RU" sz="2000" b="1" i="1" smtClean="0">
                            <a:latin typeface="Cambria Math"/>
                          </a:rPr>
                        </m:ctrlPr>
                      </m:fPr>
                      <m:num>
                        <m:r>
                          <a:rPr lang="el-GR" sz="2000" b="1" i="1" smtClean="0">
                            <a:latin typeface="Cambria Math"/>
                          </a:rPr>
                          <m:t>𝜨</m:t>
                        </m:r>
                      </m:num>
                      <m:den>
                        <m:sSub>
                          <m:sSubPr>
                            <m:ctrlPr>
                              <a:rPr lang="pt-BR" sz="2000" b="1" i="1" smtClean="0">
                                <a:latin typeface="Cambria Math"/>
                              </a:rPr>
                            </m:ctrlPr>
                          </m:sSubPr>
                          <m:e>
                            <m:r>
                              <a:rPr lang="en-US" sz="2000" b="1" i="1" smtClean="0">
                                <a:latin typeface="Cambria Math"/>
                              </a:rPr>
                              <m:t>𝑵</m:t>
                            </m:r>
                          </m:e>
                          <m:sub>
                            <m:r>
                              <a:rPr lang="ru-RU" sz="2000" b="1" i="1" smtClean="0">
                                <a:latin typeface="Cambria Math"/>
                              </a:rPr>
                              <m:t>А</m:t>
                            </m:r>
                          </m:sub>
                        </m:sSub>
                      </m:den>
                    </m:f>
                  </m:oMath>
                </a14:m>
                <a:r>
                  <a:rPr lang="ru-RU" sz="2000" b="1" dirty="0" smtClean="0"/>
                  <a:t>  = </a:t>
                </a:r>
                <a14:m>
                  <m:oMath xmlns:m="http://schemas.openxmlformats.org/officeDocument/2006/math">
                    <m:f>
                      <m:fPr>
                        <m:ctrlPr>
                          <a:rPr lang="ru-RU" sz="2000" b="1" i="1" smtClean="0">
                            <a:latin typeface="Cambria Math"/>
                          </a:rPr>
                        </m:ctrlPr>
                      </m:fPr>
                      <m:num>
                        <m:r>
                          <a:rPr lang="en-US" sz="2000" b="1" i="1" smtClean="0">
                            <a:latin typeface="Cambria Math"/>
                          </a:rPr>
                          <m:t>𝒎</m:t>
                        </m:r>
                      </m:num>
                      <m:den>
                        <m:r>
                          <a:rPr lang="en-US" sz="2000" b="1" i="1" smtClean="0">
                            <a:latin typeface="Cambria Math"/>
                          </a:rPr>
                          <m:t>𝑴</m:t>
                        </m:r>
                      </m:den>
                    </m:f>
                  </m:oMath>
                </a14:m>
                <a:r>
                  <a:rPr lang="en-US" sz="2000" b="1" dirty="0" smtClean="0"/>
                  <a:t>  -  </a:t>
                </a:r>
                <a:r>
                  <a:rPr lang="ru-RU" sz="2000" b="1" dirty="0" smtClean="0"/>
                  <a:t>количество вещества или количество молей вещества.</a:t>
                </a:r>
                <a:endParaRPr lang="ru-RU" sz="2000" b="1" dirty="0"/>
              </a:p>
            </p:txBody>
          </p:sp>
        </mc:Choice>
        <mc:Fallback>
          <p:sp>
            <p:nvSpPr>
              <p:cNvPr id="3" name="TextBox 2"/>
              <p:cNvSpPr txBox="1">
                <a:spLocks noRot="1" noChangeAspect="1" noMove="1" noResize="1" noEditPoints="1" noAdjustHandles="1" noChangeArrowheads="1" noChangeShapeType="1" noTextEdit="1"/>
              </p:cNvSpPr>
              <p:nvPr/>
            </p:nvSpPr>
            <p:spPr>
              <a:xfrm>
                <a:off x="611560" y="1484784"/>
                <a:ext cx="7848872" cy="572208"/>
              </a:xfrm>
              <a:prstGeom prst="rect">
                <a:avLst/>
              </a:prstGeom>
              <a:blipFill rotWithShape="1">
                <a:blip r:embed="rId2" cstate="print"/>
                <a:stretch>
                  <a:fillRect l="-776" b="-73118"/>
                </a:stretch>
              </a:blipFill>
            </p:spPr>
            <p:txBody>
              <a:bodyPr/>
              <a:lstStyle/>
              <a:p>
                <a:r>
                  <a:rPr lang="ru-RU">
                    <a:noFill/>
                  </a:rPr>
                  <a:t> </a:t>
                </a:r>
              </a:p>
            </p:txBody>
          </p:sp>
        </mc:Fallback>
      </mc:AlternateContent>
      <p:sp>
        <p:nvSpPr>
          <p:cNvPr id="4" name="TextBox 3"/>
          <p:cNvSpPr txBox="1"/>
          <p:nvPr/>
        </p:nvSpPr>
        <p:spPr>
          <a:xfrm>
            <a:off x="766663" y="2564904"/>
            <a:ext cx="1301959" cy="400110"/>
          </a:xfrm>
          <a:prstGeom prst="rect">
            <a:avLst/>
          </a:prstGeom>
          <a:noFill/>
        </p:spPr>
        <p:txBody>
          <a:bodyPr wrap="none" rtlCol="0">
            <a:spAutoFit/>
          </a:bodyPr>
          <a:lstStyle/>
          <a:p>
            <a:r>
              <a:rPr lang="en-US" sz="2000" b="1" dirty="0" smtClean="0"/>
              <a:t>N</a:t>
            </a:r>
            <a:r>
              <a:rPr lang="ru-RU" sz="2000" b="1" dirty="0" smtClean="0"/>
              <a:t> = </a:t>
            </a:r>
            <a:r>
              <a:rPr lang="el-GR" sz="2000" b="1" dirty="0" smtClean="0"/>
              <a:t>ν∙</a:t>
            </a:r>
            <a:r>
              <a:rPr lang="en-US" sz="2000" b="1" dirty="0" smtClean="0"/>
              <a:t>N</a:t>
            </a:r>
            <a:r>
              <a:rPr lang="ru-RU" sz="2000" b="1" baseline="-25000" dirty="0" smtClean="0"/>
              <a:t>А</a:t>
            </a:r>
            <a:r>
              <a:rPr lang="ru-RU" sz="2000" b="1" dirty="0" smtClean="0"/>
              <a:t> = </a:t>
            </a:r>
            <a:endParaRPr lang="ru-RU" sz="2000" b="1" dirty="0"/>
          </a:p>
        </p:txBody>
      </p:sp>
      <mc:AlternateContent xmlns:mc="http://schemas.openxmlformats.org/markup-compatibility/2006">
        <mc:Choice xmlns="" xmlns:a14="http://schemas.microsoft.com/office/drawing/2010/main" Requires="a14">
          <p:sp>
            <p:nvSpPr>
              <p:cNvPr id="6" name="Прямоугольник 5"/>
              <p:cNvSpPr/>
              <p:nvPr/>
            </p:nvSpPr>
            <p:spPr>
              <a:xfrm>
                <a:off x="2068622" y="2463658"/>
                <a:ext cx="5718873" cy="501356"/>
              </a:xfrm>
              <a:prstGeom prst="rect">
                <a:avLst/>
              </a:prstGeom>
            </p:spPr>
            <p:txBody>
              <a:bodyPr wrap="none">
                <a:spAutoFit/>
              </a:bodyPr>
              <a:lstStyle/>
              <a:p>
                <a:r>
                  <a:rPr lang="ru-RU" dirty="0" smtClean="0"/>
                  <a:t/>
                </a:r>
                <a14:m>
                  <m:oMath xmlns:m="http://schemas.openxmlformats.org/officeDocument/2006/math">
                    <m:f>
                      <m:fPr>
                        <m:ctrlPr>
                          <a:rPr lang="ru-RU" sz="2000" b="1" i="1" smtClean="0">
                            <a:latin typeface="Cambria Math"/>
                          </a:rPr>
                        </m:ctrlPr>
                      </m:fPr>
                      <m:num>
                        <m:r>
                          <a:rPr lang="en-US" sz="2000" b="1" i="1" smtClean="0">
                            <a:latin typeface="Cambria Math"/>
                          </a:rPr>
                          <m:t>𝒎</m:t>
                        </m:r>
                      </m:num>
                      <m:den>
                        <m:r>
                          <a:rPr lang="en-US" sz="2000" b="1" i="1" smtClean="0">
                            <a:latin typeface="Cambria Math"/>
                          </a:rPr>
                          <m:t>𝑴</m:t>
                        </m:r>
                      </m:den>
                    </m:f>
                    <m:r>
                      <a:rPr lang="ru-RU" sz="2000" b="1" i="0" smtClean="0">
                        <a:latin typeface="Cambria Math"/>
                      </a:rPr>
                      <m:t> </m:t>
                    </m:r>
                  </m:oMath>
                </a14:m>
                <a:r>
                  <a:rPr lang="en-US" sz="2000" b="1" dirty="0" smtClean="0"/>
                  <a:t>∙ N</a:t>
                </a:r>
                <a:r>
                  <a:rPr lang="ru-RU" sz="2000" b="1" baseline="-25000" dirty="0" smtClean="0"/>
                  <a:t>А </a:t>
                </a:r>
                <a:r>
                  <a:rPr lang="en-US" sz="2000" b="1" dirty="0" smtClean="0"/>
                  <a:t/>
                </a:r>
                <a:r>
                  <a:rPr lang="ru-RU" sz="2000" b="1" dirty="0" smtClean="0"/>
                  <a:t>- число молекул в данной массе вещества.</a:t>
                </a:r>
                <a:endParaRPr lang="ru-RU" sz="2000" b="1" dirty="0"/>
              </a:p>
            </p:txBody>
          </p:sp>
        </mc:Choice>
        <mc:Fallback>
          <p:sp>
            <p:nvSpPr>
              <p:cNvPr id="6" name="Прямоугольник 5"/>
              <p:cNvSpPr>
                <a:spLocks noRot="1" noChangeAspect="1" noMove="1" noResize="1" noEditPoints="1" noAdjustHandles="1" noChangeArrowheads="1" noChangeShapeType="1" noTextEdit="1"/>
              </p:cNvSpPr>
              <p:nvPr/>
            </p:nvSpPr>
            <p:spPr>
              <a:xfrm>
                <a:off x="2068622" y="2463658"/>
                <a:ext cx="5718873" cy="501356"/>
              </a:xfrm>
              <a:prstGeom prst="rect">
                <a:avLst/>
              </a:prstGeom>
              <a:blipFill rotWithShape="1">
                <a:blip r:embed="rId3" cstate="print"/>
                <a:stretch>
                  <a:fillRect r="-13859" b="-7317"/>
                </a:stretch>
              </a:blipFill>
            </p:spPr>
            <p:txBody>
              <a:bodyPr/>
              <a:lstStyle/>
              <a:p>
                <a:r>
                  <a:rPr lang="ru-RU">
                    <a:noFill/>
                  </a:rPr>
                  <a:t> </a:t>
                </a:r>
              </a:p>
            </p:txBody>
          </p:sp>
        </mc:Fallback>
      </mc:AlternateContent>
      <p:sp>
        <p:nvSpPr>
          <p:cNvPr id="8" name="TextBox 7"/>
          <p:cNvSpPr txBox="1"/>
          <p:nvPr/>
        </p:nvSpPr>
        <p:spPr>
          <a:xfrm>
            <a:off x="768686" y="3501008"/>
            <a:ext cx="4905125" cy="400110"/>
          </a:xfrm>
          <a:prstGeom prst="rect">
            <a:avLst/>
          </a:prstGeom>
          <a:noFill/>
        </p:spPr>
        <p:txBody>
          <a:bodyPr wrap="none" rtlCol="0">
            <a:spAutoFit/>
          </a:bodyPr>
          <a:lstStyle/>
          <a:p>
            <a:r>
              <a:rPr lang="en-US" sz="2000" b="1" dirty="0" smtClean="0"/>
              <a:t>m = m</a:t>
            </a:r>
            <a:r>
              <a:rPr lang="en-US" sz="2000" b="1" baseline="-25000" dirty="0" smtClean="0"/>
              <a:t>0</a:t>
            </a:r>
            <a:r>
              <a:rPr lang="en-US" sz="2000" b="1" dirty="0" smtClean="0"/>
              <a:t>N</a:t>
            </a:r>
            <a:r>
              <a:rPr lang="en-US" sz="2000" b="1" baseline="-25000" dirty="0" smtClean="0"/>
              <a:t> </a:t>
            </a:r>
            <a:r>
              <a:rPr lang="en-US" sz="2000" b="1" dirty="0" smtClean="0"/>
              <a:t> = </a:t>
            </a:r>
            <a:r>
              <a:rPr lang="el-GR" sz="2000" b="1" dirty="0" smtClean="0"/>
              <a:t>ν</a:t>
            </a:r>
            <a:r>
              <a:rPr lang="en-US" sz="2000" b="1" dirty="0" smtClean="0"/>
              <a:t> N</a:t>
            </a:r>
            <a:r>
              <a:rPr lang="ru-RU" sz="2000" b="1" baseline="-25000" dirty="0" smtClean="0"/>
              <a:t>А</a:t>
            </a:r>
            <a:r>
              <a:rPr lang="en-US" sz="2000" b="1" dirty="0" smtClean="0"/>
              <a:t> m</a:t>
            </a:r>
            <a:r>
              <a:rPr lang="en-US" sz="2000" b="1" baseline="-25000" dirty="0" smtClean="0"/>
              <a:t>0</a:t>
            </a:r>
            <a:r>
              <a:rPr lang="en-US" sz="2000" b="1" dirty="0" smtClean="0"/>
              <a:t> = </a:t>
            </a:r>
            <a:r>
              <a:rPr lang="el-GR" sz="2000" b="1" dirty="0" smtClean="0"/>
              <a:t>ν∙</a:t>
            </a:r>
            <a:r>
              <a:rPr lang="ru-RU" sz="2000" b="1" dirty="0" smtClean="0"/>
              <a:t>М</a:t>
            </a:r>
            <a:r>
              <a:rPr lang="en-US" sz="2000" b="1" dirty="0" smtClean="0"/>
              <a:t>  - </a:t>
            </a:r>
            <a:r>
              <a:rPr lang="ru-RU" sz="2000" b="1" dirty="0" smtClean="0"/>
              <a:t>масса вещества</a:t>
            </a:r>
            <a:r>
              <a:rPr lang="ru-RU" dirty="0" smtClean="0"/>
              <a:t>.</a:t>
            </a:r>
            <a:endParaRPr lang="ru-RU" dirty="0"/>
          </a:p>
        </p:txBody>
      </p:sp>
      <mc:AlternateContent xmlns:mc="http://schemas.openxmlformats.org/markup-compatibility/2006">
        <mc:Choice xmlns="" xmlns:a14="http://schemas.microsoft.com/office/drawing/2010/main" Requires="a14">
          <p:sp>
            <p:nvSpPr>
              <p:cNvPr id="10" name="TextBox 9"/>
              <p:cNvSpPr txBox="1"/>
              <p:nvPr/>
            </p:nvSpPr>
            <p:spPr>
              <a:xfrm>
                <a:off x="899592" y="4581128"/>
                <a:ext cx="6035819" cy="499817"/>
              </a:xfrm>
              <a:prstGeom prst="rect">
                <a:avLst/>
              </a:prstGeom>
              <a:noFill/>
            </p:spPr>
            <p:txBody>
              <a:bodyPr wrap="none" rtlCol="0">
                <a:spAutoFit/>
              </a:bodyPr>
              <a:lstStyle/>
              <a:p>
                <a:r>
                  <a:rPr lang="ru-RU" sz="2000" b="1" dirty="0" smtClean="0"/>
                  <a:t>М = М</a:t>
                </a:r>
                <a:r>
                  <a:rPr lang="en-US" sz="2000" b="1" dirty="0" smtClean="0"/>
                  <a:t/>
                </a:r>
                <a:r>
                  <a:rPr lang="en-US" sz="2000" b="1" baseline="-25000" dirty="0" smtClean="0"/>
                  <a:t>r</a:t>
                </a:r>
                <a:r>
                  <a:rPr lang="en-US" sz="2000" b="1" dirty="0" smtClean="0"/>
                  <a:t> ∙10</a:t>
                </a:r>
                <a:r>
                  <a:rPr lang="en-US" sz="2000" b="1" baseline="30000" dirty="0" smtClean="0"/>
                  <a:t>-3 </a:t>
                </a:r>
                <a14:m>
                  <m:oMath xmlns:m="http://schemas.openxmlformats.org/officeDocument/2006/math">
                    <m:f>
                      <m:fPr>
                        <m:ctrlPr>
                          <a:rPr lang="en-US" sz="2000" b="1" i="1" smtClean="0">
                            <a:latin typeface="Cambria Math"/>
                          </a:rPr>
                        </m:ctrlPr>
                      </m:fPr>
                      <m:num>
                        <m:r>
                          <a:rPr lang="ru-RU" sz="2000" b="1" i="1" smtClean="0">
                            <a:latin typeface="Cambria Math"/>
                          </a:rPr>
                          <m:t>кг</m:t>
                        </m:r>
                      </m:num>
                      <m:den>
                        <m:r>
                          <a:rPr lang="ru-RU" sz="2000" b="1" i="1" smtClean="0">
                            <a:latin typeface="Cambria Math"/>
                          </a:rPr>
                          <m:t>моль  </m:t>
                        </m:r>
                      </m:den>
                    </m:f>
                    <m:r>
                      <a:rPr lang="ru-RU" sz="2000" b="1" i="1" smtClean="0">
                        <a:latin typeface="Cambria Math"/>
                      </a:rPr>
                      <m:t>  −определение молярной массы</m:t>
                    </m:r>
                    <m:r>
                      <a:rPr lang="ru-RU" sz="2000" b="0" i="1" smtClean="0">
                        <a:latin typeface="Cambria Math"/>
                      </a:rPr>
                      <m:t>.</m:t>
                    </m:r>
                  </m:oMath>
                </a14:m>
                <a:endParaRPr lang="ru-RU" sz="2000" dirty="0"/>
              </a:p>
            </p:txBody>
          </p:sp>
        </mc:Choice>
        <mc:Fallback>
          <p:sp>
            <p:nvSpPr>
              <p:cNvPr id="10" name="TextBox 9"/>
              <p:cNvSpPr txBox="1">
                <a:spLocks noRot="1" noChangeAspect="1" noMove="1" noResize="1" noEditPoints="1" noAdjustHandles="1" noChangeArrowheads="1" noChangeShapeType="1" noTextEdit="1"/>
              </p:cNvSpPr>
              <p:nvPr/>
            </p:nvSpPr>
            <p:spPr>
              <a:xfrm>
                <a:off x="899592" y="4581128"/>
                <a:ext cx="6035819" cy="499817"/>
              </a:xfrm>
              <a:prstGeom prst="rect">
                <a:avLst/>
              </a:prstGeom>
              <a:blipFill rotWithShape="1">
                <a:blip r:embed="rId4" cstate="print"/>
                <a:stretch>
                  <a:fillRect l="-1111" b="-7317"/>
                </a:stretch>
              </a:blipFill>
            </p:spPr>
            <p:txBody>
              <a:bodyPr/>
              <a:lstStyle/>
              <a:p>
                <a:r>
                  <a:rPr lang="ru-RU">
                    <a:noFill/>
                  </a:rPr>
                  <a:t> </a:t>
                </a:r>
              </a:p>
            </p:txBody>
          </p:sp>
        </mc:Fallback>
      </mc:AlternateContent>
    </p:spTree>
    <p:extLst>
      <p:ext uri="{BB962C8B-B14F-4D97-AF65-F5344CB8AC3E}">
        <p14:creationId xmlns="" xmlns:p14="http://schemas.microsoft.com/office/powerpoint/2010/main" val="1963147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04800"/>
            <a:ext cx="8466460" cy="762000"/>
          </a:xfrm>
        </p:spPr>
        <p:txBody>
          <a:bodyPr>
            <a:normAutofit fontScale="90000"/>
          </a:bodyPr>
          <a:lstStyle/>
          <a:p>
            <a:r>
              <a:rPr lang="ru-RU" dirty="0" smtClean="0"/>
              <a:t>Связь между давлением и средней кинетической энергией теплового движения молекул идеального газа</a:t>
            </a:r>
            <a:endParaRPr lang="ru-RU" dirty="0"/>
          </a:p>
        </p:txBody>
      </p:sp>
      <p:sp>
        <p:nvSpPr>
          <p:cNvPr id="3" name="Текст 2"/>
          <p:cNvSpPr>
            <a:spLocks noGrp="1"/>
          </p:cNvSpPr>
          <p:nvPr>
            <p:ph type="body" idx="2"/>
          </p:nvPr>
        </p:nvSpPr>
        <p:spPr/>
        <p:txBody>
          <a:bodyPr>
            <a:normAutofit lnSpcReduction="10000"/>
          </a:bodyPr>
          <a:lstStyle/>
          <a:p>
            <a:r>
              <a:rPr lang="ru-RU" sz="2800" b="1" dirty="0" smtClean="0"/>
              <a:t>Основное уравнение МКТ газов.</a:t>
            </a:r>
            <a:endParaRPr lang="ru-RU" sz="2800" dirty="0"/>
          </a:p>
        </p:txBody>
      </p:sp>
      <p:sp>
        <p:nvSpPr>
          <p:cNvPr id="4" name="Содержимое 3"/>
          <p:cNvSpPr>
            <a:spLocks noGrp="1"/>
          </p:cNvSpPr>
          <p:nvPr>
            <p:ph sz="half" idx="1"/>
          </p:nvPr>
        </p:nvSpPr>
        <p:spPr>
          <a:xfrm>
            <a:off x="214282" y="3214686"/>
            <a:ext cx="8666456" cy="3477574"/>
          </a:xfrm>
        </p:spPr>
        <p:txBody>
          <a:bodyPr>
            <a:normAutofit fontScale="55000" lnSpcReduction="20000"/>
          </a:bodyPr>
          <a:lstStyle/>
          <a:p>
            <a:r>
              <a:rPr lang="ru-RU" b="1" dirty="0" smtClean="0">
                <a:solidFill>
                  <a:srgbClr val="FF0000"/>
                </a:solidFill>
              </a:rPr>
              <a:t>Давление газа </a:t>
            </a:r>
            <a:r>
              <a:rPr lang="ru-RU" dirty="0" smtClean="0"/>
              <a:t>равно двум третям средней кинетической энергии поступательного движения молекул, содержащихся в единице объема</a:t>
            </a:r>
          </a:p>
          <a:p>
            <a:r>
              <a:rPr lang="en-US" b="1" i="1" dirty="0" smtClean="0">
                <a:solidFill>
                  <a:srgbClr val="FF0000"/>
                </a:solidFill>
              </a:rPr>
              <a:t>p = </a:t>
            </a:r>
            <a:r>
              <a:rPr lang="en-US" b="1" i="1" dirty="0" err="1" smtClean="0">
                <a:solidFill>
                  <a:srgbClr val="FF0000"/>
                </a:solidFill>
              </a:rPr>
              <a:t>nkT</a:t>
            </a:r>
            <a:r>
              <a:rPr lang="ru-RU" b="1" i="1" dirty="0" smtClean="0">
                <a:solidFill>
                  <a:srgbClr val="FF0000"/>
                </a:solidFill>
              </a:rPr>
              <a:t>,</a:t>
            </a:r>
          </a:p>
          <a:p>
            <a:r>
              <a:rPr lang="ru-RU" dirty="0" smtClean="0"/>
              <a:t>где </a:t>
            </a:r>
            <a:r>
              <a:rPr lang="ru-RU" b="1" i="1" dirty="0" err="1" smtClean="0">
                <a:solidFill>
                  <a:srgbClr val="FF0000"/>
                </a:solidFill>
              </a:rPr>
              <a:t>n</a:t>
            </a:r>
            <a:r>
              <a:rPr lang="ru-RU" b="1" i="1" dirty="0" smtClean="0">
                <a:solidFill>
                  <a:srgbClr val="FF0000"/>
                </a:solidFill>
              </a:rPr>
              <a:t> = N / V </a:t>
            </a:r>
            <a:r>
              <a:rPr lang="ru-RU" dirty="0" smtClean="0"/>
              <a:t>– концентрация молекул (т. е. число молекул в единице объема сосуда)</a:t>
            </a:r>
          </a:p>
          <a:p>
            <a:r>
              <a:rPr lang="ru-RU" dirty="0" err="1" smtClean="0"/>
              <a:t>k</a:t>
            </a:r>
            <a:r>
              <a:rPr lang="ru-RU" dirty="0" smtClean="0"/>
              <a:t> –постоянной Больцмана, в честь австрийского физика. Ее численное значение в СИ равно: </a:t>
            </a:r>
            <a:br>
              <a:rPr lang="ru-RU" dirty="0" smtClean="0"/>
            </a:br>
            <a:r>
              <a:rPr lang="ru-RU" b="1" dirty="0" err="1" smtClean="0">
                <a:solidFill>
                  <a:srgbClr val="FF0000"/>
                </a:solidFill>
              </a:rPr>
              <a:t>k</a:t>
            </a:r>
            <a:r>
              <a:rPr lang="ru-RU" b="1" dirty="0" smtClean="0">
                <a:solidFill>
                  <a:srgbClr val="FF0000"/>
                </a:solidFill>
              </a:rPr>
              <a:t> = 1,38·10</a:t>
            </a:r>
            <a:r>
              <a:rPr lang="ru-RU" b="1" baseline="30000" dirty="0" smtClean="0">
                <a:solidFill>
                  <a:srgbClr val="FF0000"/>
                </a:solidFill>
              </a:rPr>
              <a:t>–23</a:t>
            </a:r>
            <a:r>
              <a:rPr lang="ru-RU" b="1" dirty="0" smtClean="0">
                <a:solidFill>
                  <a:srgbClr val="FF0000"/>
                </a:solidFill>
              </a:rPr>
              <a:t> Дж/К.</a:t>
            </a:r>
          </a:p>
          <a:p>
            <a:r>
              <a:rPr lang="ru-RU" b="1" dirty="0" smtClean="0">
                <a:solidFill>
                  <a:srgbClr val="FF0000"/>
                </a:solidFill>
              </a:rPr>
              <a:t>Закон Дальтона: </a:t>
            </a:r>
            <a:r>
              <a:rPr lang="ru-RU" dirty="0" smtClean="0"/>
              <a:t>давление в смеси химически невзаимодействующих газов равно сумме их парциальных давлений</a:t>
            </a:r>
          </a:p>
          <a:p>
            <a:r>
              <a:rPr lang="pt-BR" b="1" i="1" dirty="0" smtClean="0">
                <a:solidFill>
                  <a:srgbClr val="FF0000"/>
                </a:solidFill>
              </a:rPr>
              <a:t>p = p</a:t>
            </a:r>
            <a:r>
              <a:rPr lang="pt-BR" b="1" i="1" baseline="-25000" dirty="0" smtClean="0">
                <a:solidFill>
                  <a:srgbClr val="FF0000"/>
                </a:solidFill>
              </a:rPr>
              <a:t>1</a:t>
            </a:r>
            <a:r>
              <a:rPr lang="pt-BR" b="1" i="1" dirty="0" smtClean="0">
                <a:solidFill>
                  <a:srgbClr val="FF0000"/>
                </a:solidFill>
              </a:rPr>
              <a:t> + p</a:t>
            </a:r>
            <a:r>
              <a:rPr lang="pt-BR" b="1" i="1" baseline="-25000" dirty="0" smtClean="0">
                <a:solidFill>
                  <a:srgbClr val="FF0000"/>
                </a:solidFill>
              </a:rPr>
              <a:t>2</a:t>
            </a:r>
            <a:r>
              <a:rPr lang="pt-BR" b="1" i="1" dirty="0" smtClean="0">
                <a:solidFill>
                  <a:srgbClr val="FF0000"/>
                </a:solidFill>
              </a:rPr>
              <a:t> + p</a:t>
            </a:r>
            <a:r>
              <a:rPr lang="pt-BR" b="1" i="1" baseline="-25000" dirty="0" smtClean="0">
                <a:solidFill>
                  <a:srgbClr val="FF0000"/>
                </a:solidFill>
              </a:rPr>
              <a:t>3</a:t>
            </a:r>
            <a:r>
              <a:rPr lang="pt-BR" b="1" i="1" dirty="0" smtClean="0">
                <a:solidFill>
                  <a:srgbClr val="FF0000"/>
                </a:solidFill>
              </a:rPr>
              <a:t> + … = (n</a:t>
            </a:r>
            <a:r>
              <a:rPr lang="pt-BR" b="1" i="1" baseline="-25000" dirty="0" smtClean="0">
                <a:solidFill>
                  <a:srgbClr val="FF0000"/>
                </a:solidFill>
              </a:rPr>
              <a:t>1</a:t>
            </a:r>
            <a:r>
              <a:rPr lang="pt-BR" b="1" i="1" dirty="0" smtClean="0">
                <a:solidFill>
                  <a:srgbClr val="FF0000"/>
                </a:solidFill>
              </a:rPr>
              <a:t> + n</a:t>
            </a:r>
            <a:r>
              <a:rPr lang="pt-BR" b="1" i="1" baseline="-25000" dirty="0" smtClean="0">
                <a:solidFill>
                  <a:srgbClr val="FF0000"/>
                </a:solidFill>
              </a:rPr>
              <a:t>2</a:t>
            </a:r>
            <a:r>
              <a:rPr lang="pt-BR" b="1" i="1" dirty="0" smtClean="0">
                <a:solidFill>
                  <a:srgbClr val="FF0000"/>
                </a:solidFill>
              </a:rPr>
              <a:t> + n</a:t>
            </a:r>
            <a:r>
              <a:rPr lang="pt-BR" b="1" i="1" baseline="-25000" dirty="0" smtClean="0">
                <a:solidFill>
                  <a:srgbClr val="FF0000"/>
                </a:solidFill>
              </a:rPr>
              <a:t>3</a:t>
            </a:r>
            <a:r>
              <a:rPr lang="pt-BR" b="1" i="1" dirty="0" smtClean="0">
                <a:solidFill>
                  <a:srgbClr val="FF0000"/>
                </a:solidFill>
              </a:rPr>
              <a:t> + …)kT.</a:t>
            </a:r>
            <a:endParaRPr lang="ru-RU" b="1" i="1" dirty="0" smtClean="0">
              <a:solidFill>
                <a:srgbClr val="FF0000"/>
              </a:solidFill>
            </a:endParaRPr>
          </a:p>
        </p:txBody>
      </p:sp>
      <p:pic>
        <p:nvPicPr>
          <p:cNvPr id="45058" name="Picture 2" descr="C:\Program Files\Physicon\Open Physics 2.5 part 1\content\chapter3\section\paragraph2\images\3-2-2.gif"/>
          <p:cNvPicPr>
            <a:picLocks noChangeAspect="1" noChangeArrowheads="1"/>
          </p:cNvPicPr>
          <p:nvPr/>
        </p:nvPicPr>
        <p:blipFill>
          <a:blip r:embed="rId2" cstate="print"/>
          <a:srcRect/>
          <a:stretch>
            <a:fillRect/>
          </a:stretch>
        </p:blipFill>
        <p:spPr bwMode="auto">
          <a:xfrm>
            <a:off x="357158" y="928670"/>
            <a:ext cx="2786082" cy="2361088"/>
          </a:xfrm>
          <a:prstGeom prst="rect">
            <a:avLst/>
          </a:prstGeom>
          <a:noFill/>
        </p:spPr>
      </p:pic>
      <p:pic>
        <p:nvPicPr>
          <p:cNvPr id="45060" name="Picture 4" descr="C:\Program Files\Physicon\Open Physics 2.5 part 1\content\javagifs\63166759290892-16.gif"/>
          <p:cNvPicPr>
            <a:picLocks noChangeAspect="1" noChangeArrowheads="1"/>
          </p:cNvPicPr>
          <p:nvPr/>
        </p:nvPicPr>
        <p:blipFill>
          <a:blip r:embed="rId3" cstate="print"/>
          <a:srcRect/>
          <a:stretch>
            <a:fillRect/>
          </a:stretch>
        </p:blipFill>
        <p:spPr bwMode="auto">
          <a:xfrm>
            <a:off x="3357554" y="1928802"/>
            <a:ext cx="5286412" cy="1357322"/>
          </a:xfrm>
          <a:prstGeom prst="rect">
            <a:avLst/>
          </a:prstGeom>
          <a:noFill/>
        </p:spPr>
      </p:pic>
      <p:pic>
        <p:nvPicPr>
          <p:cNvPr id="48130" name="Picture 2" descr="3. Закон Дальтона"/>
          <p:cNvPicPr>
            <a:picLocks noChangeAspect="1" noChangeArrowheads="1"/>
          </p:cNvPicPr>
          <p:nvPr/>
        </p:nvPicPr>
        <p:blipFill>
          <a:blip r:embed="rId4" cstate="print"/>
          <a:srcRect/>
          <a:stretch>
            <a:fillRect/>
          </a:stretch>
        </p:blipFill>
        <p:spPr bwMode="auto">
          <a:xfrm>
            <a:off x="2000232" y="428604"/>
            <a:ext cx="5572164" cy="6146616"/>
          </a:xfrm>
          <a:prstGeom prst="rect">
            <a:avLst/>
          </a:prstGeom>
          <a:noFill/>
        </p:spPr>
      </p:pic>
      <p:pic>
        <p:nvPicPr>
          <p:cNvPr id="48131" name="Picture 3"/>
          <p:cNvPicPr>
            <a:picLocks noChangeAspect="1" noChangeArrowheads="1"/>
          </p:cNvPicPr>
          <p:nvPr/>
        </p:nvPicPr>
        <p:blipFill>
          <a:blip r:embed="rId5" cstate="print"/>
          <a:srcRect/>
          <a:stretch>
            <a:fillRect/>
          </a:stretch>
        </p:blipFill>
        <p:spPr bwMode="auto">
          <a:xfrm>
            <a:off x="5220072" y="-171400"/>
            <a:ext cx="5072098" cy="6550110"/>
          </a:xfrm>
          <a:prstGeom prst="rect">
            <a:avLst/>
          </a:prstGeom>
          <a:noFill/>
          <a:ln w="9525">
            <a:noFill/>
            <a:miter lim="800000"/>
            <a:headEnd/>
            <a:tailEnd/>
          </a:ln>
          <a:effectLst/>
        </p:spPr>
      </p:pic>
    </p:spTree>
    <p:extLst>
      <p:ext uri="{BB962C8B-B14F-4D97-AF65-F5344CB8AC3E}">
        <p14:creationId xmlns="" xmlns:p14="http://schemas.microsoft.com/office/powerpoint/2010/main" val="35650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blinds(horizontal)">
                                      <p:cBhvr>
                                        <p:cTn id="7" dur="500"/>
                                        <p:tgtEl>
                                          <p:spTgt spid="450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additive="base">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8130"/>
                                        </p:tgtEl>
                                        <p:attrNameLst>
                                          <p:attrName>style.visibility</p:attrName>
                                        </p:attrNameLst>
                                      </p:cBhvr>
                                      <p:to>
                                        <p:strVal val="visible"/>
                                      </p:to>
                                    </p:set>
                                    <p:animEffect transition="in" filter="blinds(horizontal)">
                                      <p:cBhvr>
                                        <p:cTn id="42" dur="500"/>
                                        <p:tgtEl>
                                          <p:spTgt spid="4813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8131"/>
                                        </p:tgtEl>
                                        <p:attrNameLst>
                                          <p:attrName>style.visibility</p:attrName>
                                        </p:attrNameLst>
                                      </p:cBhvr>
                                      <p:to>
                                        <p:strVal val="visible"/>
                                      </p:to>
                                    </p:set>
                                    <p:animEffect transition="in" filter="blinds(horizontal)">
                                      <p:cBhvr>
                                        <p:cTn id="4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Литей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1_Литей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2_Литей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301</TotalTime>
  <Words>2445</Words>
  <Application>Microsoft Office PowerPoint</Application>
  <PresentationFormat>Экран (4:3)</PresentationFormat>
  <Paragraphs>347</Paragraphs>
  <Slides>66</Slides>
  <Notes>1</Notes>
  <HiddenSlides>0</HiddenSlides>
  <MMClips>0</MMClips>
  <ScaleCrop>false</ScaleCrop>
  <HeadingPairs>
    <vt:vector size="6" baseType="variant">
      <vt:variant>
        <vt:lpstr>Тема</vt:lpstr>
      </vt:variant>
      <vt:variant>
        <vt:i4>4</vt:i4>
      </vt:variant>
      <vt:variant>
        <vt:lpstr>Внедренные серверы OLE</vt:lpstr>
      </vt:variant>
      <vt:variant>
        <vt:i4>1</vt:i4>
      </vt:variant>
      <vt:variant>
        <vt:lpstr>Заголовки слайдов</vt:lpstr>
      </vt:variant>
      <vt:variant>
        <vt:i4>66</vt:i4>
      </vt:variant>
    </vt:vector>
  </HeadingPairs>
  <TitlesOfParts>
    <vt:vector size="71" baseType="lpstr">
      <vt:lpstr>Литейная</vt:lpstr>
      <vt:lpstr>1_Литейная</vt:lpstr>
      <vt:lpstr>2_Литейная</vt:lpstr>
      <vt:lpstr>Открытая</vt:lpstr>
      <vt:lpstr>Picture</vt:lpstr>
      <vt:lpstr>Молекулярная физика</vt:lpstr>
      <vt:lpstr>Основные положения МКТ</vt:lpstr>
      <vt:lpstr>Модели строения газов, жидкостей и твердых </vt:lpstr>
      <vt:lpstr>Тепловое движение атомов и молекул  </vt:lpstr>
      <vt:lpstr>Модель идеального  газа </vt:lpstr>
      <vt:lpstr>Слайд 6</vt:lpstr>
      <vt:lpstr>Слайд 7</vt:lpstr>
      <vt:lpstr>Слайд 8</vt:lpstr>
      <vt:lpstr>Связь между давлением и средней кинетической энергией теплового движения молекул идеального газа</vt:lpstr>
      <vt:lpstr>Слайд 10</vt:lpstr>
      <vt:lpstr>Броуновское движение  Диффузия </vt:lpstr>
      <vt:lpstr>Силы взаимодействия молекул.</vt:lpstr>
      <vt:lpstr>Идеальный газ.</vt:lpstr>
      <vt:lpstr>Слайд 14</vt:lpstr>
      <vt:lpstr>Основное уравнение МКТ.</vt:lpstr>
      <vt:lpstr>Тепловое равновесие. Температура.</vt:lpstr>
      <vt:lpstr>Газы в состоянии теплового равновесия.</vt:lpstr>
      <vt:lpstr>  Абсолютная температура как мера средней кинетической энергии его частиц </vt:lpstr>
      <vt:lpstr>Слайд 19</vt:lpstr>
      <vt:lpstr>Абсолютный нуль</vt:lpstr>
      <vt:lpstr> </vt:lpstr>
      <vt:lpstr> Абсолютная температура как мера средней кинетической энергии его частиц </vt:lpstr>
      <vt:lpstr>Слайд 23</vt:lpstr>
      <vt:lpstr>Изотермическй процесс</vt:lpstr>
      <vt:lpstr>Изопроцессы: изотермический процесс.</vt:lpstr>
      <vt:lpstr>Слайд 26</vt:lpstr>
      <vt:lpstr>Изобарный процесс</vt:lpstr>
      <vt:lpstr>Изопроцессы:   изобарный. процесс</vt:lpstr>
      <vt:lpstr>Слайд 29</vt:lpstr>
      <vt:lpstr>Изохорный процесс</vt:lpstr>
      <vt:lpstr>Изопроцессы: , изохорный, процесс.</vt:lpstr>
      <vt:lpstr>Слайд 32</vt:lpstr>
      <vt:lpstr>Рассмотрим задачи: </vt:lpstr>
      <vt:lpstr>(ЕГЭ 2001 г.) А10. Согласно расчетам, температура жидкости должна быть равна 143 К. Между тем термометр в сосуде показывает температуру не более –1300 С. Это означает, что</vt:lpstr>
      <vt:lpstr>(ЕГЭ 2001 г., Демо) А11. На рисунке показана часть шкалы термометра, висящего за окном. Температура воздуха на улице равна .....</vt:lpstr>
      <vt:lpstr>(ЕГЭ 2001 г.) А12. Кастрюлю с водой поставили на газовую плиту. Газ горит постоянно. Зависимость температуры воды от времени представлена на графике. График позволяет сделать вывод, что</vt:lpstr>
      <vt:lpstr>(ЕГЭ 2001 г., Демо) А13. Экспериментально исследовалось, как меняется температура  t  некоторой массы воды в зависимости от времени ее нагревания. По результатам измерений построен график, приведенный на рисунке. Какой вывод можно сделать по результатам эксперимента? </vt:lpstr>
      <vt:lpstr>(ЕГЭ 2001 г., Демо) А14. Испарение жидкости происходит потому, что . . .</vt:lpstr>
      <vt:lpstr>(ЕГЭ 2001 г., Демо) А15. Тела, имеющие разные температуры, привели в соприкосновение двумя способами  ( I  и  II ). Какое из перечисленных ниже утверждений является верным? </vt:lpstr>
      <vt:lpstr>(ЕГЭ 2001 г.) А33. Представления о строении вещества в XVIII веке не позволяли получить объяснения закона Шарля и других газовых законов. На основании этого мы можем признать, что</vt:lpstr>
      <vt:lpstr>(ЕГЭ 2001 г.) А34. При исследовании зависимости давления газа от объема были получены некоторые данные. Какой график правильно проведен по экспериментальным точкам?</vt:lpstr>
      <vt:lpstr>(ЕГЭ 2001 г.) А35. Одинаковые количества одного и того же газа нагревают в двух разных сосудах. Зависимость давления от температуры в этих сосудах представлена на графике. Что можно сказать об объемах этих сосудов? </vt:lpstr>
      <vt:lpstr>(ЕГЭ 2002 г., Демо) А8. Какой из перечисленных ниже опытов (А, Б или В) подтверждает вывод молекулярно-кинетической теории о том, что скорость молекул растет при увеличении температуры? А. Интенсивность броуновского движения растет с повышением температуры. Б.  Давление газа в сосуде растет с повышением температуры. В.  Скорость диффузии красителя в воде повышается с ростом температуры.</vt:lpstr>
      <vt:lpstr>(ЕГЭ 2002 г., Демо) А9. Какой график  (см. рис.) – верно изображает зависимость средней кинетической энергии  частиц идеального газа от абсолютной температуры?</vt:lpstr>
      <vt:lpstr>2002 г. А9 (КИМ). В баллоне находится 6 моль газа. Сколько примерно молекул газа находится в баллоне?</vt:lpstr>
      <vt:lpstr>(ЕГЭ 2002 г., Демо) А12. Какой из графиков, изображенных на рисунке соответствует процессу, проведенному при постоянной температуре газа?</vt:lpstr>
      <vt:lpstr>(ЕГЭ 2002 г., Демо) А13. При испарении жидкость остывает. Молекулярно-кинетическая теория объясняет это тем, что чаще всего жидкость покидают молекулы, кинетическая энергия которых</vt:lpstr>
      <vt:lpstr>2002 г. А13 (КИМ). При сжатии  идеального газа объем уменьшился в 2 раза, а температура газа увеличилась в 2 раза. Как изменилось при этом давление газа? </vt:lpstr>
      <vt:lpstr>2002 г. А14 (КИМ). В результате нагревания газа средняя кинетическая энергия теплового движения его молекул увеличилась в 4 раза. Как изменилась при этом абсолютная температура газа?</vt:lpstr>
      <vt:lpstr>2002 г. А29 (КИМ). Идеальный газ сначала нагревался при постоянном давлении, потом его давление увеличивалось при постоянном объеме, затем при постоянной температуре давление газа уменьшилось до первоначального значения. Какой из графиков в координатных осях p–V соответствует этим изменениям состояния газа?</vt:lpstr>
      <vt:lpstr>(ЕГЭ 2002 г., Демо) А30. Какова температура идеального газа в точке 2, если в точке 4 она равна 200К</vt:lpstr>
      <vt:lpstr>(ЕГЭ 2003 г., КИМ) А8. Диффузия происходит быстрее при повышении температуры вещества, потому что</vt:lpstr>
      <vt:lpstr>(ЕГЭ 2003 г., КИМ) А9. При неизменной концентрации частиц идеального газа средняя кинетическая энергия теплового движения его молекул увеличилась в 3 раза. При этом давление газа</vt:lpstr>
      <vt:lpstr>(ЕГЭ 2003 г., КИМ) А10. На рисунке изображен график зависимости давления газа на стенки сосуда от температуры. Какой процесс изменения состояния газа изображен?</vt:lpstr>
      <vt:lpstr>(ЕГЭ 2004 г., демо) А7. Давление идеального газа зависит от   А. концентрации молекул. Б. средней кинетической энергии молекул.</vt:lpstr>
      <vt:lpstr>(ЕГЭ 2004 г., демо) А23. При переходе из состояния А в состояние В температура идеального газа</vt:lpstr>
      <vt:lpstr>(ЕГЭ 2006 г., ДЕМО) А8. В жидкостях частицы совершают колебания возле положения равновесия, сталкиваясь с соседними частицами. Время от времени частица совершает «прыжок» к другому положению равновесия. Какое свойство жидкостей можно объяснить таким характером движения частиц?</vt:lpstr>
      <vt:lpstr>(ЕГЭ 2006 г., ДЕМО) А27. Экспериментаторы закачивают воздух в стеклянный сосуд, одновременно охлаждая его. При этом температура воздуха в сосуде понизилась в 2 раза, а его давление возросло в  3 раза. Во сколько раз увеличилась масса воздуха в сосуде?</vt:lpstr>
      <vt:lpstr>ЕГЭ – 2006, ДЕМО. А 28. В сосуде, закрытом поршнем, находится идеальный газ. График зависимости объема газа от температуры при изменении его состояния представлен на рисунке. В каком состоянии давление газа наибольшее?</vt:lpstr>
      <vt:lpstr>(ЕГЭ 2007 г., ДЕМО) А10. 3 моль  водорода находятся в сосуде при температуре Т. Какова температура 3 моль кислорода в сосуде того же объема и при том же давлении? (Водород и кислород считать идеальными газами.)</vt:lpstr>
      <vt:lpstr>(ЕГЭ 2007 г., ДЕМО) А15. В сосуде постоянного объема находится идеальный газ, массу которого изменяют. На диаграмме (см. рисунок) показан процесс изменения состояния газа. В какой из точек диаграммы масса газа наибольшая?</vt:lpstr>
      <vt:lpstr>(ЕГЭ 2009 г., ДЕМО) А8. При понижении абсолютной температуры одноатомного идеального газа в 1,5 раза средняя кинетическая энергия теплового движения его молекул </vt:lpstr>
      <vt:lpstr>(ЕГЭ 2009 г., ДЕМО) А12. В сосуде находится постоянное количество идеального газа. Как изменится температура газа, если он перейдет из состояния 1 в состояние 2 (см. рисунок)? </vt:lpstr>
      <vt:lpstr>(ЕГЭ 2009 г., ДЕМО) В2.   Используя первый закон термодинамики, установите соответствие между описанными в первом столбце особенностями изопроцесса в идеальном газе и его названием.</vt:lpstr>
      <vt:lpstr>(ЕГЭ 2010 г., ДЕМО) А9. На рисунке приведены графики зависимости давления 1 моль идеального газа от абсолютной температуры для различных процессов. Какой из графиков соответствует изохорному процессу? </vt:lpstr>
      <vt:lpstr>(ЕГЭ 2010 г., ДЕМО) В1.   В сосуде неизменного объема находилась при комнатной температуре смесь двух идеальных газов, по 1 моль каждого. Половину содержимого сосуда выпустили, а затем добавили в сосуд 1 моль первого газа. Температура газов в сосуде поддерживалась неизменной. Как изменились в результате парциальные давления газов и их суммарное давление?  Для каждой величины определите соответствующий характер изменения:  1) увеличилось   2) уменьшилось   3) не изменилось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Молекулярная физика</dc:title>
  <dc:creator>Admin</dc:creator>
  <cp:lastModifiedBy>1</cp:lastModifiedBy>
  <cp:revision>34</cp:revision>
  <dcterms:created xsi:type="dcterms:W3CDTF">2011-12-12T18:09:44Z</dcterms:created>
  <dcterms:modified xsi:type="dcterms:W3CDTF">2013-10-13T13:39:07Z</dcterms:modified>
</cp:coreProperties>
</file>