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BC25FE-9795-47D9-B791-6435E056A4DD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E797B8-DC2F-4B54-937B-949E1C38DF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228599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Хозяйственное развитие Дальнего Востока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57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00B050"/>
                </a:solidFill>
              </a:rPr>
              <a:t>Машиностроение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Приморском (где на него приходится более 1/3 промышленной продукции)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 Хабаровском </a:t>
            </a:r>
            <a:r>
              <a:rPr lang="ru-RU" b="1" dirty="0"/>
              <a:t>краях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</a:t>
            </a:r>
            <a:r>
              <a:rPr lang="ru-RU" b="1" dirty="0"/>
              <a:t>Еврейской АО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В остальных регионах налажены ремонтное производство и выпуск запасных частей для машин и оборудования.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Наибольшее развитие получили судостроение и судоремонт, связанные с рыбной промышленностью, морским и речным транспортом и флотом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i="1" dirty="0">
                <a:solidFill>
                  <a:srgbClr val="00B050"/>
                </a:solidFill>
              </a:rPr>
              <a:t>Центры морского судостроения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i="1" dirty="0" smtClean="0"/>
              <a:t>= </a:t>
            </a:r>
            <a:r>
              <a:rPr lang="ru-RU" b="1" dirty="0" smtClean="0"/>
              <a:t> Николаевске-на-Амуре</a:t>
            </a:r>
            <a:r>
              <a:rPr lang="ru-RU" b="1" dirty="0"/>
              <a:t>, Хабаровске, Владивостоке, Находке, Петропавловске-Камчатском, 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Речного</a:t>
            </a:r>
            <a:r>
              <a:rPr lang="ru-RU" b="1" dirty="0" smtClean="0"/>
              <a:t> </a:t>
            </a:r>
            <a:r>
              <a:rPr lang="ru-RU" b="1" dirty="0"/>
              <a:t>— в Благовещенске.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i="1" dirty="0">
                <a:solidFill>
                  <a:srgbClr val="00B050"/>
                </a:solidFill>
              </a:rPr>
              <a:t>Авиастроение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Уссурийск</a:t>
            </a:r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Приморского края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Комсомольске-на-Амуре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Хабаровского </a:t>
            </a:r>
            <a:r>
              <a:rPr lang="ru-RU" b="1" dirty="0"/>
              <a:t>края.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6437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i="1" dirty="0">
                <a:solidFill>
                  <a:srgbClr val="00B050"/>
                </a:solidFill>
              </a:rPr>
              <a:t>Сельскохозяйственное машиностроение </a:t>
            </a:r>
            <a:r>
              <a:rPr lang="ru-RU" sz="3600" b="1" dirty="0"/>
              <a:t>является отраслью специализации </a:t>
            </a:r>
            <a:r>
              <a:rPr lang="ru-RU" sz="3600" b="1" dirty="0">
                <a:solidFill>
                  <a:srgbClr val="FF0000"/>
                </a:solidFill>
              </a:rPr>
              <a:t>Еврейской автономной обл. — «АО </a:t>
            </a:r>
            <a:r>
              <a:rPr lang="ru-RU" sz="3600" b="1" dirty="0" err="1">
                <a:solidFill>
                  <a:srgbClr val="FF0000"/>
                </a:solidFill>
              </a:rPr>
              <a:t>Дальсельмаш</a:t>
            </a:r>
            <a:r>
              <a:rPr lang="ru-RU" sz="3600" b="1" dirty="0">
                <a:solidFill>
                  <a:srgbClr val="FF0000"/>
                </a:solidFill>
              </a:rPr>
              <a:t>» в г. Биробиджане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/>
          </a:p>
          <a:p>
            <a:pPr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Электротехническая </a:t>
            </a:r>
            <a:r>
              <a:rPr lang="ru-RU" sz="3600" b="1" i="1" dirty="0">
                <a:solidFill>
                  <a:srgbClr val="00B050"/>
                </a:solidFill>
              </a:rPr>
              <a:t>и электроэнергетическая промышленности</a:t>
            </a:r>
            <a:r>
              <a:rPr lang="ru-RU" sz="3600" b="1" dirty="0"/>
              <a:t>, </a:t>
            </a:r>
            <a:r>
              <a:rPr lang="ru-RU" sz="3600" b="1" dirty="0" smtClean="0"/>
              <a:t>станкостроение </a:t>
            </a:r>
            <a:r>
              <a:rPr lang="ru-RU" sz="3600" b="1" dirty="0"/>
              <a:t>и приборостроение в </a:t>
            </a:r>
            <a:r>
              <a:rPr lang="ru-RU" sz="3600" b="1" i="1" dirty="0">
                <a:solidFill>
                  <a:srgbClr val="FF0000"/>
                </a:solidFill>
              </a:rPr>
              <a:t>Хабаровске, Комсомольске-на-Амуре, Уссурийске, Биробиджане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  <a:endParaRPr lang="ru-RU" sz="36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/>
              <a:t>В районе представлены предприятия ВПК, включающие </a:t>
            </a:r>
            <a:r>
              <a:rPr lang="ru-RU" sz="3600" b="1" i="1" dirty="0" smtClean="0">
                <a:solidFill>
                  <a:srgbClr val="00B050"/>
                </a:solidFill>
              </a:rPr>
              <a:t>высокотехнологичные </a:t>
            </a:r>
            <a:r>
              <a:rPr lang="ru-RU" sz="3600" b="1" i="1" dirty="0">
                <a:solidFill>
                  <a:srgbClr val="00B050"/>
                </a:solidFill>
              </a:rPr>
              <a:t>производства</a:t>
            </a:r>
            <a:r>
              <a:rPr lang="ru-RU" sz="3600" b="1" dirty="0"/>
              <a:t>,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= морских </a:t>
            </a:r>
            <a:r>
              <a:rPr lang="ru-RU" sz="3600" b="1" dirty="0">
                <a:solidFill>
                  <a:srgbClr val="FF0000"/>
                </a:solidFill>
              </a:rPr>
              <a:t>судов — </a:t>
            </a:r>
            <a:r>
              <a:rPr lang="ru-RU" sz="3600" b="1" dirty="0" smtClean="0">
                <a:solidFill>
                  <a:srgbClr val="FF0000"/>
                </a:solidFill>
              </a:rPr>
              <a:t>завод </a:t>
            </a:r>
            <a:r>
              <a:rPr lang="ru-RU" sz="3600" b="1" dirty="0">
                <a:solidFill>
                  <a:srgbClr val="FF0000"/>
                </a:solidFill>
              </a:rPr>
              <a:t>«Звезда»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= </a:t>
            </a:r>
            <a:r>
              <a:rPr lang="ru-RU" sz="3600" b="1" dirty="0">
                <a:solidFill>
                  <a:srgbClr val="FF0000"/>
                </a:solidFill>
              </a:rPr>
              <a:t>вертолетов «Черная акула» — завод «Прогресс» </a:t>
            </a:r>
            <a:r>
              <a:rPr lang="ru-RU" sz="3600" b="1" dirty="0" err="1">
                <a:solidFill>
                  <a:srgbClr val="FF0000"/>
                </a:solidFill>
              </a:rPr>
              <a:t>вУссурийске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/>
          </a:p>
          <a:p>
            <a:pPr>
              <a:buNone/>
            </a:pPr>
            <a:r>
              <a:rPr lang="ru-RU" sz="3600" b="1" i="1" dirty="0">
                <a:solidFill>
                  <a:srgbClr val="00B050"/>
                </a:solidFill>
              </a:rPr>
              <a:t>Предприятия лесного комплекса ДВЭР. </a:t>
            </a:r>
            <a:endParaRPr lang="ru-RU" sz="36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600" b="1" dirty="0" smtClean="0"/>
              <a:t>Основные </a:t>
            </a:r>
            <a:r>
              <a:rPr lang="ru-RU" sz="3600" b="1" dirty="0"/>
              <a:t>лесозаготовительные базы расположены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= нижнему </a:t>
            </a:r>
            <a:r>
              <a:rPr lang="ru-RU" sz="3600" b="1" dirty="0"/>
              <a:t>и среднему Амуру и всей Уссури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=  </a:t>
            </a:r>
            <a:r>
              <a:rPr lang="ru-RU" sz="3600" b="1" dirty="0"/>
              <a:t>Приморском и Хабаровском краях и Амурской обл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/>
              <a:t>Также заготовка леса ведется в центре и на юге Сахалина, в верховьях Лены (Якутия).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Новая </a:t>
            </a:r>
            <a:r>
              <a:rPr lang="ru-RU" sz="3600" b="1" dirty="0"/>
              <a:t>лесопромышленная база создается в зоне </a:t>
            </a:r>
            <a:r>
              <a:rPr lang="ru-RU" sz="3600" b="1" dirty="0" err="1"/>
              <a:t>БАМа</a:t>
            </a:r>
            <a:r>
              <a:rPr lang="ru-RU" sz="3600" b="1" dirty="0"/>
              <a:t>. </a:t>
            </a:r>
            <a:endParaRPr lang="ru-RU" sz="3600" b="1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Больше </a:t>
            </a:r>
            <a:r>
              <a:rPr lang="ru-RU" sz="3600" b="1" i="1" dirty="0">
                <a:solidFill>
                  <a:srgbClr val="FF0000"/>
                </a:solidFill>
              </a:rPr>
              <a:t>всего древесины — свыше 50% — заготавливает Хабаровский край, почти 25% — Приморский. </a:t>
            </a:r>
            <a:r>
              <a:rPr lang="ru-RU" sz="3600" b="1" dirty="0"/>
              <a:t>Там же наиболее развито лесопиление, продукция которого направляется на экспорт.</a:t>
            </a:r>
          </a:p>
          <a:p>
            <a:pPr>
              <a:buNone/>
            </a:pPr>
            <a:r>
              <a:rPr lang="ru-RU" sz="3600" b="1" dirty="0"/>
              <a:t> 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428604"/>
            <a:ext cx="7786742" cy="57483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Дальнейшее развитие лесозаготовок сдерживается отсутствием в районе комплексной глубокой переработки леса. Круглый лес оказывается малотранспортабельным для внутренних перевозок и невыгоден для экспорта</a:t>
            </a:r>
            <a:r>
              <a:rPr lang="ru-RU" b="1" dirty="0" smtClean="0"/>
              <a:t>.</a:t>
            </a:r>
            <a:endParaRPr lang="ru-RU" dirty="0"/>
          </a:p>
          <a:p>
            <a:pPr>
              <a:buNone/>
            </a:pPr>
            <a:r>
              <a:rPr lang="ru-RU" b="1" dirty="0"/>
              <a:t>Агропромышленный комплекс Дальнего Востока очень мал и сосредоточен (основные производства) в 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= Амурской </a:t>
            </a:r>
            <a:r>
              <a:rPr lang="ru-RU" b="1" dirty="0">
                <a:solidFill>
                  <a:srgbClr val="FF0000"/>
                </a:solidFill>
              </a:rPr>
              <a:t>обл. — </a:t>
            </a:r>
            <a:r>
              <a:rPr lang="ru-RU" b="1" dirty="0" err="1">
                <a:solidFill>
                  <a:srgbClr val="FF0000"/>
                </a:solidFill>
              </a:rPr>
              <a:t>Зейско-Буреинской</a:t>
            </a:r>
            <a:r>
              <a:rPr lang="ru-RU" b="1" dirty="0">
                <a:solidFill>
                  <a:srgbClr val="FF0000"/>
                </a:solidFill>
              </a:rPr>
              <a:t> низменности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=  </a:t>
            </a:r>
            <a:r>
              <a:rPr lang="ru-RU" b="1" dirty="0">
                <a:solidFill>
                  <a:srgbClr val="FF0000"/>
                </a:solidFill>
              </a:rPr>
              <a:t>Приморском крае — долине р. </a:t>
            </a:r>
            <a:r>
              <a:rPr lang="ru-RU" b="1" dirty="0" smtClean="0">
                <a:solidFill>
                  <a:srgbClr val="FF0000"/>
                </a:solidFill>
              </a:rPr>
              <a:t>Уссури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=  </a:t>
            </a:r>
            <a:r>
              <a:rPr lang="ru-RU" b="1" dirty="0" err="1">
                <a:solidFill>
                  <a:srgbClr val="FF0000"/>
                </a:solidFill>
              </a:rPr>
              <a:t>Приханкайской</a:t>
            </a:r>
            <a:r>
              <a:rPr lang="ru-RU" b="1" dirty="0">
                <a:solidFill>
                  <a:srgbClr val="FF0000"/>
                </a:solidFill>
              </a:rPr>
              <a:t> низменности</a:t>
            </a:r>
            <a:r>
              <a:rPr lang="ru-RU" b="1" dirty="0"/>
              <a:t>, где для этого имеются лучшие природно-климатические условия.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sz="3600" b="1" dirty="0"/>
              <a:t>Морской транспорт имеет большое значение не только для Дальнего Востока, но и всей России, поскольку он обеспечивает внешнеэкономические связи со странами </a:t>
            </a:r>
            <a:r>
              <a:rPr lang="ru-RU" sz="3600" b="1" dirty="0" smtClean="0"/>
              <a:t>Азиатско-Тихоокеанского </a:t>
            </a:r>
            <a:r>
              <a:rPr lang="ru-RU" sz="3600" b="1" dirty="0"/>
              <a:t>региона. Здесь находятся самые мощные (по грузообороту) порты России,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=  </a:t>
            </a:r>
            <a:r>
              <a:rPr lang="ru-RU" sz="3600" b="1" dirty="0"/>
              <a:t>Восточный (в Находке), </a:t>
            </a:r>
            <a:r>
              <a:rPr lang="ru-RU" sz="3600" b="1" dirty="0" smtClean="0"/>
              <a:t>, способных перерабатывать более 40 </a:t>
            </a:r>
            <a:r>
              <a:rPr lang="ru-RU" sz="3600" b="1" dirty="0" err="1" smtClean="0"/>
              <a:t>млн</a:t>
            </a:r>
            <a:r>
              <a:rPr lang="ru-RU" sz="3600" b="1" dirty="0" smtClean="0"/>
              <a:t> т грузов в год, перерабатывает лесные и нефтеналивные грузы и уголь.</a:t>
            </a:r>
          </a:p>
          <a:p>
            <a:pPr>
              <a:buNone/>
            </a:pPr>
            <a:r>
              <a:rPr lang="ru-RU" sz="3600" b="1" dirty="0" smtClean="0"/>
              <a:t>= Владивосток, обладает мощностями для обработки нефтеналивных, лесных, хлебных и прочих грузов</a:t>
            </a:r>
          </a:p>
          <a:p>
            <a:pPr>
              <a:buNone/>
            </a:pPr>
            <a:r>
              <a:rPr lang="ru-RU" sz="3600" b="1" dirty="0" smtClean="0"/>
              <a:t>=  </a:t>
            </a:r>
            <a:r>
              <a:rPr lang="ru-RU" sz="3600" b="1" dirty="0"/>
              <a:t>Холмск</a:t>
            </a:r>
            <a:r>
              <a:rPr lang="ru-RU" sz="3600" b="1" dirty="0" smtClean="0"/>
              <a:t>,</a:t>
            </a:r>
          </a:p>
          <a:p>
            <a:pPr>
              <a:buNone/>
            </a:pPr>
            <a:r>
              <a:rPr lang="ru-RU" sz="3600" b="1" dirty="0" smtClean="0"/>
              <a:t>=  Ванино,</a:t>
            </a:r>
          </a:p>
          <a:p>
            <a:pPr>
              <a:buNone/>
            </a:pPr>
            <a:r>
              <a:rPr lang="ru-RU" sz="3600" b="1" dirty="0" smtClean="0"/>
              <a:t>=  Багаевский </a:t>
            </a:r>
            <a:r>
              <a:rPr lang="ru-RU" sz="3600" b="1" dirty="0"/>
              <a:t>в Магадане </a:t>
            </a:r>
            <a:r>
              <a:rPr lang="ru-RU" sz="3600" b="1" dirty="0" smtClean="0"/>
              <a:t>- преимущественно нефтеналивной, лесной и рудный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 </a:t>
            </a:r>
          </a:p>
          <a:p>
            <a:pPr>
              <a:buNone/>
            </a:pPr>
            <a:r>
              <a:rPr lang="ru-RU" sz="3600" b="1" dirty="0" smtClean="0"/>
              <a:t>Вспомогательные </a:t>
            </a:r>
            <a:r>
              <a:rPr lang="ru-RU" sz="3600" b="1" dirty="0"/>
              <a:t>порты </a:t>
            </a:r>
            <a:r>
              <a:rPr lang="ru-RU" sz="3600" b="1" dirty="0">
                <a:solidFill>
                  <a:srgbClr val="FF0000"/>
                </a:solidFill>
              </a:rPr>
              <a:t>Тикси, </a:t>
            </a:r>
            <a:r>
              <a:rPr lang="ru-RU" sz="3600" b="1" dirty="0" err="1">
                <a:solidFill>
                  <a:srgbClr val="FF0000"/>
                </a:solidFill>
              </a:rPr>
              <a:t>Певек</a:t>
            </a:r>
            <a:r>
              <a:rPr lang="ru-RU" sz="3600" b="1" dirty="0">
                <a:solidFill>
                  <a:srgbClr val="FF0000"/>
                </a:solidFill>
              </a:rPr>
              <a:t>, Анадырь </a:t>
            </a:r>
            <a:r>
              <a:rPr lang="ru-RU" sz="3600" b="1" dirty="0"/>
              <a:t>обслуживают навигацию по Северному морскому пути. Южные незамерзающие порты района являются основными экспортными портами. Они осуществляют внешнеторговые связи со странами Азии, Австралией, США, Канадой и Латинской Америкой. Здесь базируется до одной четверти российского торгового флота, в том числе большая часть рефрижераторного и контейнеровозов.</a:t>
            </a:r>
          </a:p>
          <a:p>
            <a:pPr>
              <a:buNone/>
            </a:pPr>
            <a:r>
              <a:rPr lang="ru-RU" sz="3600" b="1" dirty="0"/>
              <a:t> 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>
                <a:solidFill>
                  <a:srgbClr val="FF0000"/>
                </a:solidFill>
              </a:rPr>
              <a:t>Железные дороги ДВЭР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= Транссибом </a:t>
            </a:r>
            <a:r>
              <a:rPr lang="ru-RU" sz="3600" b="1" i="1" dirty="0">
                <a:solidFill>
                  <a:srgbClr val="00B050"/>
                </a:solidFill>
              </a:rPr>
              <a:t>и </a:t>
            </a:r>
            <a:r>
              <a:rPr lang="ru-RU" sz="3600" b="1" i="1" dirty="0" err="1">
                <a:solidFill>
                  <a:srgbClr val="00B050"/>
                </a:solidFill>
              </a:rPr>
              <a:t>БАМом</a:t>
            </a:r>
            <a:r>
              <a:rPr lang="ru-RU" sz="3600" b="1" i="1" dirty="0">
                <a:solidFill>
                  <a:srgbClr val="00B050"/>
                </a:solidFill>
              </a:rPr>
              <a:t> </a:t>
            </a:r>
            <a:r>
              <a:rPr lang="ru-RU" sz="3600" dirty="0"/>
              <a:t>(со строящимся </a:t>
            </a:r>
            <a:r>
              <a:rPr lang="ru-RU" sz="3600" dirty="0" smtClean="0"/>
              <a:t>ответвлением </a:t>
            </a:r>
            <a:r>
              <a:rPr lang="ru-RU" sz="3600" dirty="0"/>
              <a:t>на Якутск — АЯМ), </a:t>
            </a:r>
            <a:endParaRPr lang="ru-RU" sz="3600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00B050"/>
                </a:solidFill>
              </a:rPr>
              <a:t>= железнодорожной </a:t>
            </a:r>
            <a:r>
              <a:rPr lang="ru-RU" sz="3600" b="1" i="1" dirty="0">
                <a:solidFill>
                  <a:srgbClr val="00B050"/>
                </a:solidFill>
              </a:rPr>
              <a:t>переправой на острове Сахалин Ванино—Холмск, </a:t>
            </a:r>
            <a:r>
              <a:rPr lang="ru-RU" sz="3600" dirty="0"/>
              <a:t>обслуживаемой морскими паромами. На Сахалине имеется островная железнодорожная сеть, сохраняющая узкую японскую колею.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00B050"/>
                </a:solidFill>
              </a:rPr>
              <a:t>Автомобильный транспорт 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= </a:t>
            </a:r>
            <a:r>
              <a:rPr lang="ru-RU" b="1" i="1" dirty="0" smtClean="0">
                <a:solidFill>
                  <a:srgbClr val="FF0000"/>
                </a:solidFill>
              </a:rPr>
              <a:t>автомагистралью </a:t>
            </a:r>
            <a:r>
              <a:rPr lang="ru-RU" b="1" i="1" dirty="0">
                <a:solidFill>
                  <a:srgbClr val="FF0000"/>
                </a:solidFill>
              </a:rPr>
              <a:t>Невер — Тында — Якутск — Магадан</a:t>
            </a:r>
            <a:r>
              <a:rPr lang="ru-RU" dirty="0"/>
              <a:t>, обеспечивающей доставку жизненно важных грузов в северные районы ДВЭР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= </a:t>
            </a:r>
            <a:r>
              <a:rPr lang="ru-RU" b="1" i="1" dirty="0" smtClean="0">
                <a:solidFill>
                  <a:srgbClr val="FF0000"/>
                </a:solidFill>
              </a:rPr>
              <a:t>Действующая </a:t>
            </a:r>
            <a:r>
              <a:rPr lang="ru-RU" b="1" i="1" dirty="0">
                <a:solidFill>
                  <a:srgbClr val="FF0000"/>
                </a:solidFill>
              </a:rPr>
              <a:t>шоссейная автодорога от Владивостока до Благовещенска </a:t>
            </a:r>
            <a:r>
              <a:rPr lang="ru-RU" dirty="0"/>
              <a:t>в ближайшие годы должна соединиться с территорией Забайкалья (Читинской обл.), откуда имеется прямое автодорожное сообщение с европейскими регионами </a:t>
            </a:r>
            <a:r>
              <a:rPr lang="ru-RU"/>
              <a:t>страны</a:t>
            </a:r>
            <a:r>
              <a:rPr lang="ru-RU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Развитие транспортного комплекса Дальнего Востока имеет для России геополитическое значение, обеспечивая для нее позиции активного партнера со странами АТР.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143900" cy="5605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По удельному весу </a:t>
            </a:r>
            <a:r>
              <a:rPr lang="ru-RU" b="1" i="1" dirty="0">
                <a:solidFill>
                  <a:srgbClr val="FF0000"/>
                </a:solidFill>
              </a:rPr>
              <a:t>промышленного производства лидировали </a:t>
            </a:r>
            <a:r>
              <a:rPr lang="ru-RU" b="1" i="1" u="sng" dirty="0">
                <a:solidFill>
                  <a:srgbClr val="FF0000"/>
                </a:solidFill>
              </a:rPr>
              <a:t>Камчатская обл</a:t>
            </a:r>
            <a:r>
              <a:rPr lang="ru-RU" b="1" i="1" dirty="0">
                <a:solidFill>
                  <a:srgbClr val="FF0000"/>
                </a:solidFill>
              </a:rPr>
              <a:t>. — 37% и </a:t>
            </a:r>
            <a:r>
              <a:rPr lang="ru-RU" b="1" i="1" u="sng" dirty="0">
                <a:solidFill>
                  <a:srgbClr val="FF0000"/>
                </a:solidFill>
              </a:rPr>
              <a:t>Якутия</a:t>
            </a:r>
            <a:r>
              <a:rPr lang="ru-RU" b="1" i="1" dirty="0">
                <a:solidFill>
                  <a:srgbClr val="FF0000"/>
                </a:solidFill>
              </a:rPr>
              <a:t> — 36%, </a:t>
            </a:r>
            <a:r>
              <a:rPr lang="ru-RU" dirty="0" smtClean="0"/>
              <a:t> </a:t>
            </a:r>
            <a:r>
              <a:rPr lang="ru-RU" b="1" i="1" dirty="0">
                <a:solidFill>
                  <a:srgbClr val="002060"/>
                </a:solidFill>
              </a:rPr>
              <a:t>по удельному весу сельского хозяйства максимальный показатель отмечался в </a:t>
            </a:r>
            <a:r>
              <a:rPr lang="ru-RU" b="1" i="1" u="sng" dirty="0">
                <a:solidFill>
                  <a:srgbClr val="002060"/>
                </a:solidFill>
              </a:rPr>
              <a:t>Еврейской АО </a:t>
            </a:r>
            <a:r>
              <a:rPr lang="ru-RU" b="1" i="1" dirty="0">
                <a:solidFill>
                  <a:srgbClr val="002060"/>
                </a:solidFill>
              </a:rPr>
              <a:t>— 11%. </a:t>
            </a:r>
            <a:endParaRPr lang="ru-RU" dirty="0"/>
          </a:p>
          <a:p>
            <a:pPr>
              <a:buNone/>
            </a:pPr>
            <a:r>
              <a:rPr lang="ru-RU" b="1" dirty="0"/>
              <a:t>Хозяйственную специализацию ДВЭР на современном этапе определяют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рыбное хозяйство (рыболовство и </a:t>
            </a:r>
            <a:r>
              <a:rPr lang="ru-RU" b="1" dirty="0" err="1" smtClean="0"/>
              <a:t>рыбоперерабатывающая</a:t>
            </a:r>
            <a:r>
              <a:rPr lang="ru-RU" b="1" dirty="0" smtClean="0"/>
              <a:t> </a:t>
            </a:r>
            <a:r>
              <a:rPr lang="ru-RU" b="1" dirty="0"/>
              <a:t>промышленность</a:t>
            </a:r>
            <a:r>
              <a:rPr lang="ru-RU" b="1" dirty="0" smtClean="0"/>
              <a:t>),</a:t>
            </a:r>
          </a:p>
          <a:p>
            <a:pPr>
              <a:buNone/>
            </a:pPr>
            <a:r>
              <a:rPr lang="ru-RU" b="1" dirty="0" smtClean="0"/>
              <a:t>= портово-транспортное </a:t>
            </a:r>
            <a:r>
              <a:rPr lang="ru-RU" b="1" dirty="0"/>
              <a:t>хозяйство (порты и морской транспорт),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добывающие </a:t>
            </a:r>
            <a:r>
              <a:rPr lang="ru-RU" b="1" dirty="0"/>
              <a:t>отрасли </a:t>
            </a:r>
            <a:r>
              <a:rPr lang="ru-RU" b="1" dirty="0" smtClean="0"/>
              <a:t>промышленности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5962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Межрегиональные </a:t>
            </a:r>
            <a:r>
              <a:rPr lang="ru-RU" b="1" dirty="0"/>
              <a:t>и внешние рынки в настоящее время формируют рыбное хозяйство и цветная </a:t>
            </a:r>
            <a:r>
              <a:rPr lang="ru-RU" b="1" dirty="0" smtClean="0"/>
              <a:t>металлургия</a:t>
            </a:r>
            <a:r>
              <a:rPr lang="ru-RU" b="1" dirty="0"/>
              <a:t>, к которым в скором времени должна присоединиться топливная промышленность (нефтегазовый комплекс). </a:t>
            </a:r>
            <a:r>
              <a:rPr lang="ru-RU" b="1" dirty="0" smtClean="0"/>
              <a:t>Потребности </a:t>
            </a:r>
            <a:r>
              <a:rPr lang="ru-RU" b="1" dirty="0"/>
              <a:t>регионального рынка </a:t>
            </a:r>
            <a:r>
              <a:rPr lang="ru-RU" b="1" dirty="0" smtClean="0"/>
              <a:t>обеспечивают:</a:t>
            </a:r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электроэнергетика,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= лесной </a:t>
            </a:r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машиностроительный комплексы (часть высокотехнологичной продукции последнего также ориентирована на другие регионы и экспорт).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85728"/>
            <a:ext cx="7858148" cy="62151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Лучшая динамика развития в последние годы была характерна для </a:t>
            </a:r>
            <a:r>
              <a:rPr lang="ru-RU" b="1" i="1" u="sng" dirty="0">
                <a:solidFill>
                  <a:srgbClr val="002060"/>
                </a:solidFill>
              </a:rPr>
              <a:t>цветной металлургии </a:t>
            </a:r>
            <a:r>
              <a:rPr lang="ru-RU" b="1" dirty="0"/>
              <a:t>и в меньшей степени для </a:t>
            </a:r>
            <a:r>
              <a:rPr lang="ru-RU" b="1" dirty="0" smtClean="0"/>
              <a:t>машиностроения</a:t>
            </a:r>
            <a:r>
              <a:rPr lang="ru-RU" b="1" dirty="0"/>
              <a:t>. Топливная промышленность начала увеличивать удельный вес, имеет высокую потенцию развития. Некоторый </a:t>
            </a:r>
            <a:r>
              <a:rPr lang="ru-RU" b="1" i="1" dirty="0">
                <a:solidFill>
                  <a:srgbClr val="002060"/>
                </a:solidFill>
              </a:rPr>
              <a:t>спад отмечен в лесном комплексе и пищевой промышленности (рыбном хозяйстве), </a:t>
            </a:r>
            <a:r>
              <a:rPr lang="ru-RU" b="1" dirty="0"/>
              <a:t>не сумевших в полной мере использовать свой высокий потенциал</a:t>
            </a:r>
            <a:r>
              <a:rPr lang="ru-RU" b="1" dirty="0" smtClean="0"/>
              <a:t>.</a:t>
            </a:r>
            <a:endParaRPr lang="ru-RU" b="1" dirty="0"/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Цветная металлургия </a:t>
            </a:r>
            <a:r>
              <a:rPr lang="ru-RU" b="1" dirty="0"/>
              <a:t>ДВЭР представлена отраслями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=  добывающими </a:t>
            </a:r>
            <a:r>
              <a:rPr lang="ru-RU" b="1" dirty="0"/>
              <a:t>золото, серебро, алмазы, руды, содержащие олово, вольфрам, свинец и ряд других металлов, в том числе редкоземельных.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8072462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/>
              <a:t>Главные районы </a:t>
            </a:r>
            <a:r>
              <a:rPr lang="ru-RU" b="1" i="1" dirty="0" smtClean="0"/>
              <a:t>добычи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золота</a:t>
            </a:r>
            <a:r>
              <a:rPr lang="ru-RU" b="1" i="1" dirty="0"/>
              <a:t> </a:t>
            </a:r>
            <a:r>
              <a:rPr lang="ru-RU" b="1" dirty="0"/>
              <a:t>— </a:t>
            </a:r>
            <a:r>
              <a:rPr lang="ru-RU" b="1" i="1" dirty="0">
                <a:solidFill>
                  <a:srgbClr val="FF0000"/>
                </a:solidFill>
              </a:rPr>
              <a:t>Магаданская обл., Респуб­лика Саха (Якутия), Чукотский, а в перспективе и Корякский АО.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Добыча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серебра </a:t>
            </a:r>
            <a:r>
              <a:rPr lang="ru-RU" b="1" dirty="0"/>
              <a:t>осуществляется в </a:t>
            </a:r>
            <a:r>
              <a:rPr lang="ru-RU" b="1" i="1" dirty="0">
                <a:solidFill>
                  <a:srgbClr val="FF0000"/>
                </a:solidFill>
              </a:rPr>
              <a:t>Магаданской обл., </a:t>
            </a:r>
            <a:r>
              <a:rPr lang="ru-RU" b="1" dirty="0" smtClean="0"/>
              <a:t>располагающей </a:t>
            </a:r>
            <a:r>
              <a:rPr lang="ru-RU" b="1" dirty="0"/>
              <a:t>уникальной сырьевой базой </a:t>
            </a:r>
            <a:r>
              <a:rPr lang="ru-RU" b="1" i="1" dirty="0" err="1">
                <a:solidFill>
                  <a:srgbClr val="FF0000"/>
                </a:solidFill>
              </a:rPr>
              <a:t>Дукатского</a:t>
            </a:r>
            <a:r>
              <a:rPr lang="ru-RU" b="1" i="1" dirty="0">
                <a:solidFill>
                  <a:srgbClr val="FF0000"/>
                </a:solidFill>
              </a:rPr>
              <a:t> месторождения</a:t>
            </a:r>
            <a:r>
              <a:rPr lang="ru-RU" b="1" dirty="0"/>
              <a:t>, обеспечивающей до 60% общероссийского объема добычи этого благородного металла</a:t>
            </a:r>
            <a:r>
              <a:rPr lang="ru-RU" b="1" dirty="0" smtClean="0"/>
              <a:t>.</a:t>
            </a:r>
            <a:endParaRPr lang="ru-RU" b="1" dirty="0"/>
          </a:p>
          <a:p>
            <a:pPr>
              <a:buNone/>
            </a:pPr>
            <a:r>
              <a:rPr lang="ru-RU" b="1" i="1" dirty="0">
                <a:solidFill>
                  <a:srgbClr val="00B050"/>
                </a:solidFill>
              </a:rPr>
              <a:t>Добыча алмазов </a:t>
            </a:r>
            <a:r>
              <a:rPr lang="ru-RU" b="1" i="1" dirty="0">
                <a:solidFill>
                  <a:srgbClr val="FF0000"/>
                </a:solidFill>
              </a:rPr>
              <a:t>в Якутии </a:t>
            </a:r>
            <a:r>
              <a:rPr lang="ru-RU" b="1" dirty="0"/>
              <a:t>ныне сконцентрирована на трубке </a:t>
            </a:r>
            <a:r>
              <a:rPr lang="ru-RU" b="1" i="1" dirty="0">
                <a:solidFill>
                  <a:srgbClr val="FF0000"/>
                </a:solidFill>
              </a:rPr>
              <a:t>«Юбилейная», </a:t>
            </a:r>
            <a:r>
              <a:rPr lang="ru-RU" b="1" dirty="0"/>
              <a:t>расположенной у </a:t>
            </a:r>
            <a:r>
              <a:rPr lang="ru-RU" b="1" i="1" dirty="0">
                <a:solidFill>
                  <a:srgbClr val="FF0000"/>
                </a:solidFill>
              </a:rPr>
              <a:t>поселка </a:t>
            </a:r>
            <a:r>
              <a:rPr lang="ru-RU" b="1" i="1" dirty="0" err="1">
                <a:solidFill>
                  <a:srgbClr val="FF0000"/>
                </a:solidFill>
              </a:rPr>
              <a:t>Айхал</a:t>
            </a:r>
            <a:r>
              <a:rPr lang="ru-RU" b="1" dirty="0"/>
              <a:t>, где действует один из крупнейших в России </a:t>
            </a:r>
            <a:r>
              <a:rPr lang="ru-RU" b="1" dirty="0" err="1" smtClean="0"/>
              <a:t>горнообогатительных</a:t>
            </a:r>
            <a:r>
              <a:rPr lang="ru-RU" b="1" dirty="0" smtClean="0"/>
              <a:t> </a:t>
            </a:r>
            <a:r>
              <a:rPr lang="ru-RU" b="1" dirty="0"/>
              <a:t>комплексов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28604"/>
            <a:ext cx="7790712" cy="5819796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Разработка </a:t>
            </a:r>
            <a:r>
              <a:rPr lang="ru-RU" b="1" i="1" dirty="0">
                <a:solidFill>
                  <a:srgbClr val="FF0000"/>
                </a:solidFill>
              </a:rPr>
              <a:t>свинцово-цинковых руд </a:t>
            </a:r>
            <a:r>
              <a:rPr lang="ru-RU" b="1" dirty="0"/>
              <a:t>ведется на </a:t>
            </a:r>
            <a:r>
              <a:rPr lang="ru-RU" b="1" i="1" dirty="0">
                <a:solidFill>
                  <a:srgbClr val="00B050"/>
                </a:solidFill>
              </a:rPr>
              <a:t>юге </a:t>
            </a:r>
            <a:r>
              <a:rPr lang="ru-RU" b="1" i="1" dirty="0" smtClean="0">
                <a:solidFill>
                  <a:srgbClr val="00B050"/>
                </a:solidFill>
              </a:rPr>
              <a:t>Приморского </a:t>
            </a:r>
            <a:r>
              <a:rPr lang="ru-RU" b="1" i="1" dirty="0">
                <a:solidFill>
                  <a:srgbClr val="00B050"/>
                </a:solidFill>
              </a:rPr>
              <a:t>края, в районе г. Дальнегорска. </a:t>
            </a:r>
            <a:r>
              <a:rPr lang="ru-RU" b="1" i="1" dirty="0">
                <a:solidFill>
                  <a:srgbClr val="FF0000"/>
                </a:solidFill>
              </a:rPr>
              <a:t>Оловосодержащие руды </a:t>
            </a:r>
            <a:r>
              <a:rPr lang="ru-RU" b="1" dirty="0"/>
              <a:t>добываются на </a:t>
            </a:r>
            <a:r>
              <a:rPr lang="ru-RU" b="1" i="1" dirty="0">
                <a:solidFill>
                  <a:srgbClr val="00B050"/>
                </a:solidFill>
              </a:rPr>
              <a:t>севере — в Магаданской обл. и Чукотском АО </a:t>
            </a:r>
            <a:r>
              <a:rPr lang="ru-RU" b="1" dirty="0"/>
              <a:t>— и могут добываться на базе остающихся ресурсов Хабаровского и Приморского краев.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962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Рыбное хозяйство Дальнего Востока базируется на уникальных ресурсах рыбы и морского зверя дальневосточных морей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i="1" dirty="0">
                <a:solidFill>
                  <a:srgbClr val="00B050"/>
                </a:solidFill>
              </a:rPr>
              <a:t>Главные морские порты и центры </a:t>
            </a:r>
            <a:r>
              <a:rPr lang="ru-RU" b="1" i="1" dirty="0" err="1">
                <a:solidFill>
                  <a:srgbClr val="00B050"/>
                </a:solidFill>
              </a:rPr>
              <a:t>рыбоперерабатывающей</a:t>
            </a:r>
            <a:r>
              <a:rPr lang="ru-RU" b="1" i="1" dirty="0">
                <a:solidFill>
                  <a:srgbClr val="00B050"/>
                </a:solidFill>
              </a:rPr>
              <a:t> промышленности</a:t>
            </a:r>
            <a:r>
              <a:rPr lang="ru-RU" b="1" dirty="0"/>
              <a:t>: </a:t>
            </a:r>
            <a:r>
              <a:rPr lang="ru-RU" b="1" i="1" dirty="0">
                <a:solidFill>
                  <a:srgbClr val="FF0000"/>
                </a:solidFill>
              </a:rPr>
              <a:t>Владивосток, Находка, Корсаков, Невельск, Холмск, Южно-Курильск, Петропавловск-Камчатский.</a:t>
            </a:r>
            <a:r>
              <a:rPr lang="ru-RU" b="1" dirty="0"/>
              <a:t> Часть рыбы перерабатывается непосредственно на плавучих рыбозаводах.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790712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Топливно-энергетический комплекс Дальнего Востока </a:t>
            </a:r>
            <a:r>
              <a:rPr lang="ru-RU" b="1" dirty="0" smtClean="0"/>
              <a:t>представлен </a:t>
            </a:r>
            <a:r>
              <a:rPr lang="ru-RU" b="1" dirty="0"/>
              <a:t>электроэнергетикой и тесно связанной с ней угледобывающей промышленностью. </a:t>
            </a:r>
            <a:r>
              <a:rPr lang="ru-RU" b="1" dirty="0" smtClean="0"/>
              <a:t>Основные </a:t>
            </a:r>
            <a:r>
              <a:rPr lang="ru-RU" b="1" dirty="0"/>
              <a:t>электроэнергетические мощности района сосредоточены в его южной части, где они образуют общую энергосистему. </a:t>
            </a:r>
          </a:p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Крупные ГЭС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/>
              <a:t>= </a:t>
            </a:r>
            <a:r>
              <a:rPr lang="ru-RU" b="1" dirty="0" smtClean="0"/>
              <a:t>Амурской </a:t>
            </a:r>
            <a:r>
              <a:rPr lang="ru-RU" b="1" dirty="0"/>
              <a:t>обл.: </a:t>
            </a:r>
            <a:r>
              <a:rPr lang="ru-RU" b="1" dirty="0" err="1" smtClean="0"/>
              <a:t>Зейская</a:t>
            </a:r>
            <a:r>
              <a:rPr lang="ru-RU" b="1" dirty="0" smtClean="0"/>
              <a:t> </a:t>
            </a:r>
            <a:r>
              <a:rPr lang="ru-RU" b="1" dirty="0"/>
              <a:t>и готовятся к вводу </a:t>
            </a:r>
            <a:r>
              <a:rPr lang="ru-RU" b="1" dirty="0" err="1" smtClean="0"/>
              <a:t>Бурейская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=  </a:t>
            </a:r>
            <a:r>
              <a:rPr lang="ru-RU" b="1" dirty="0"/>
              <a:t>Якутии — </a:t>
            </a:r>
            <a:r>
              <a:rPr lang="ru-RU" b="1" dirty="0" smtClean="0"/>
              <a:t>Вилюйская </a:t>
            </a:r>
            <a:r>
              <a:rPr lang="ru-RU" b="1" dirty="0"/>
              <a:t>и Колымская ГЭС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ТЭЦ </a:t>
            </a:r>
          </a:p>
          <a:p>
            <a:pPr>
              <a:buNone/>
            </a:pPr>
            <a:r>
              <a:rPr lang="ru-RU" b="1" dirty="0" smtClean="0"/>
              <a:t>= работающие </a:t>
            </a:r>
            <a:r>
              <a:rPr lang="ru-RU" b="1" dirty="0"/>
              <a:t>на местном угле Приморская и </a:t>
            </a:r>
            <a:r>
              <a:rPr lang="ru-RU" b="1" dirty="0" err="1"/>
              <a:t>Лучегорская</a:t>
            </a:r>
            <a:r>
              <a:rPr lang="ru-RU" b="1" dirty="0"/>
              <a:t> </a:t>
            </a:r>
            <a:r>
              <a:rPr lang="ru-RU" b="1" dirty="0" smtClean="0"/>
              <a:t>ГРЭС.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АЭС</a:t>
            </a:r>
          </a:p>
          <a:p>
            <a:pPr>
              <a:buNone/>
            </a:pPr>
            <a:r>
              <a:rPr lang="ru-RU" b="1" dirty="0" smtClean="0"/>
              <a:t>= В </a:t>
            </a:r>
            <a:r>
              <a:rPr lang="ru-RU" b="1" dirty="0"/>
              <a:t>Чукотском </a:t>
            </a:r>
            <a:r>
              <a:rPr lang="ru-RU" b="1" dirty="0" smtClean="0"/>
              <a:t>АО. </a:t>
            </a:r>
          </a:p>
          <a:p>
            <a:pPr>
              <a:buNone/>
            </a:pPr>
            <a:r>
              <a:rPr lang="ru-RU" b="1" dirty="0" smtClean="0"/>
              <a:t>В </a:t>
            </a:r>
            <a:r>
              <a:rPr lang="ru-RU" b="1" dirty="0"/>
              <a:t>Камчатской обл. работает </a:t>
            </a:r>
            <a:r>
              <a:rPr lang="ru-RU" b="1" dirty="0" err="1"/>
              <a:t>Паужетская</a:t>
            </a:r>
            <a:r>
              <a:rPr lang="ru-RU" b="1" dirty="0"/>
              <a:t> и строится более мощная </a:t>
            </a:r>
            <a:r>
              <a:rPr lang="ru-RU" b="1" dirty="0" err="1"/>
              <a:t>Мутновская</a:t>
            </a:r>
            <a:r>
              <a:rPr lang="ru-RU" b="1" dirty="0"/>
              <a:t> геотермальная </a:t>
            </a:r>
            <a:r>
              <a:rPr lang="ru-RU" b="1" dirty="0" smtClean="0"/>
              <a:t>электростанция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643966" cy="62151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/>
              <a:t>Современная добыча угля в ДВЭР около 28 </a:t>
            </a:r>
            <a:r>
              <a:rPr lang="ru-RU" b="1" dirty="0" err="1"/>
              <a:t>млн</a:t>
            </a:r>
            <a:r>
              <a:rPr lang="ru-RU" b="1" dirty="0"/>
              <a:t> т, в том числе </a:t>
            </a:r>
            <a:r>
              <a:rPr lang="ru-RU" b="1" i="1" dirty="0">
                <a:solidFill>
                  <a:srgbClr val="FF0000"/>
                </a:solidFill>
              </a:rPr>
              <a:t>1/3 в Якутии, 1/3 в Приморском крае, а остальное — в Амурской и Сахалинской обл. и немного в северных регионах. </a:t>
            </a:r>
            <a:r>
              <a:rPr lang="ru-RU" b="1" dirty="0"/>
              <a:t>В основном</a:t>
            </a:r>
            <a:r>
              <a:rPr lang="ru-RU" b="1" dirty="0" smtClean="0"/>
              <a:t>, уголь </a:t>
            </a:r>
            <a:r>
              <a:rPr lang="ru-RU" b="1" dirty="0"/>
              <a:t>добывается для местных энергетических нужд (выработки </a:t>
            </a:r>
            <a:r>
              <a:rPr lang="ru-RU" b="1" dirty="0" err="1"/>
              <a:t>электро</a:t>
            </a:r>
            <a:r>
              <a:rPr lang="ru-RU" b="1" dirty="0"/>
              <a:t>- и </a:t>
            </a:r>
            <a:r>
              <a:rPr lang="ru-RU" b="1" dirty="0" err="1"/>
              <a:t>теплоэнергии</a:t>
            </a:r>
            <a:r>
              <a:rPr lang="ru-RU" b="1" dirty="0"/>
              <a:t>). Часть </a:t>
            </a:r>
            <a:r>
              <a:rPr lang="ru-RU" b="1" dirty="0" err="1"/>
              <a:t>южноякутских</a:t>
            </a:r>
            <a:r>
              <a:rPr lang="ru-RU" b="1" dirty="0"/>
              <a:t> углей отправляется на экспорт в Японию</a:t>
            </a:r>
            <a:r>
              <a:rPr lang="ru-RU" b="1" dirty="0" smtClean="0"/>
              <a:t>.</a:t>
            </a:r>
            <a:endParaRPr lang="ru-RU" b="1" dirty="0"/>
          </a:p>
          <a:p>
            <a:pPr>
              <a:buNone/>
            </a:pPr>
            <a:r>
              <a:rPr lang="ru-RU" b="1" dirty="0"/>
              <a:t>Небольшие по масштабам </a:t>
            </a:r>
            <a:r>
              <a:rPr lang="ru-RU" b="1" i="1" dirty="0">
                <a:solidFill>
                  <a:srgbClr val="FF0000"/>
                </a:solidFill>
              </a:rPr>
              <a:t>нефтегазовые комплексы </a:t>
            </a:r>
            <a:r>
              <a:rPr lang="ru-RU" b="1" dirty="0"/>
              <a:t>действуют на </a:t>
            </a:r>
            <a:r>
              <a:rPr lang="ru-RU" b="1" i="1" dirty="0">
                <a:solidFill>
                  <a:srgbClr val="00B050"/>
                </a:solidFill>
              </a:rPr>
              <a:t>северо-востоке острова Сахалин и в Якутии</a:t>
            </a:r>
            <a:r>
              <a:rPr lang="ru-RU" b="1" dirty="0"/>
              <a:t>. Сахалинская нефть из г. Охи передается по трубопроводам на </a:t>
            </a:r>
            <a:r>
              <a:rPr lang="ru-RU" b="1" dirty="0" smtClean="0"/>
              <a:t>нефтепереработку </a:t>
            </a:r>
            <a:r>
              <a:rPr lang="ru-RU" b="1" dirty="0"/>
              <a:t>в Хабаровский край.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836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Хозяйственное развитие Дальнего Востока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Хозяйственное развитие Дальнего Востока</dc:title>
  <dc:creator>Света</dc:creator>
  <cp:lastModifiedBy>Света</cp:lastModifiedBy>
  <cp:revision>9</cp:revision>
  <dcterms:created xsi:type="dcterms:W3CDTF">2011-05-11T09:49:44Z</dcterms:created>
  <dcterms:modified xsi:type="dcterms:W3CDTF">2011-05-12T08:30:36Z</dcterms:modified>
</cp:coreProperties>
</file>