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8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BC25FE-9795-47D9-B791-6435E056A4DD}" type="datetimeFigureOut">
              <a:rPr lang="ru-RU" smtClean="0"/>
              <a:pPr/>
              <a:t>12.05.2011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E797B8-DC2F-4B54-937B-949E1C38DF1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BC25FE-9795-47D9-B791-6435E056A4DD}" type="datetimeFigureOut">
              <a:rPr lang="ru-RU" smtClean="0"/>
              <a:pPr/>
              <a:t>12.05.2011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E797B8-DC2F-4B54-937B-949E1C38DF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BC25FE-9795-47D9-B791-6435E056A4DD}" type="datetimeFigureOut">
              <a:rPr lang="ru-RU" smtClean="0"/>
              <a:pPr/>
              <a:t>12.05.2011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E797B8-DC2F-4B54-937B-949E1C38DF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BC25FE-9795-47D9-B791-6435E056A4DD}" type="datetimeFigureOut">
              <a:rPr lang="ru-RU" smtClean="0"/>
              <a:pPr/>
              <a:t>12.05.2011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E797B8-DC2F-4B54-937B-949E1C38DF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BC25FE-9795-47D9-B791-6435E056A4DD}" type="datetimeFigureOut">
              <a:rPr lang="ru-RU" smtClean="0"/>
              <a:pPr/>
              <a:t>12.05.2011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E797B8-DC2F-4B54-937B-949E1C38DF1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BC25FE-9795-47D9-B791-6435E056A4DD}" type="datetimeFigureOut">
              <a:rPr lang="ru-RU" smtClean="0"/>
              <a:pPr/>
              <a:t>12.05.2011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E797B8-DC2F-4B54-937B-949E1C38DF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BC25FE-9795-47D9-B791-6435E056A4DD}" type="datetimeFigureOut">
              <a:rPr lang="ru-RU" smtClean="0"/>
              <a:pPr/>
              <a:t>12.05.2011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E797B8-DC2F-4B54-937B-949E1C38DF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BC25FE-9795-47D9-B791-6435E056A4DD}" type="datetimeFigureOut">
              <a:rPr lang="ru-RU" smtClean="0"/>
              <a:pPr/>
              <a:t>12.05.2011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E797B8-DC2F-4B54-937B-949E1C38DF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BC25FE-9795-47D9-B791-6435E056A4DD}" type="datetimeFigureOut">
              <a:rPr lang="ru-RU" smtClean="0"/>
              <a:pPr/>
              <a:t>12.05.2011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E797B8-DC2F-4B54-937B-949E1C38DF1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BC25FE-9795-47D9-B791-6435E056A4DD}" type="datetimeFigureOut">
              <a:rPr lang="ru-RU" smtClean="0"/>
              <a:pPr/>
              <a:t>12.05.2011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E797B8-DC2F-4B54-937B-949E1C38DF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BC25FE-9795-47D9-B791-6435E056A4DD}" type="datetimeFigureOut">
              <a:rPr lang="ru-RU" smtClean="0"/>
              <a:pPr/>
              <a:t>12.05.2011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E797B8-DC2F-4B54-937B-949E1C38DF1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6BC25FE-9795-47D9-B791-6435E056A4DD}" type="datetimeFigureOut">
              <a:rPr lang="ru-RU" smtClean="0"/>
              <a:pPr/>
              <a:t>12.05.2011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4E797B8-DC2F-4B54-937B-949E1C38DF1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37360" y="2285992"/>
            <a:ext cx="7406640" cy="1472184"/>
          </a:xfrm>
        </p:spPr>
        <p:txBody>
          <a:bodyPr>
            <a:noAutofit/>
          </a:bodyPr>
          <a:lstStyle/>
          <a:p>
            <a:pPr algn="ctr"/>
            <a:r>
              <a:rPr lang="ru-RU" sz="6600" dirty="0" smtClean="0"/>
              <a:t>Хозяйственное развитие Дальнего Востока</a:t>
            </a:r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285728"/>
            <a:ext cx="7862150" cy="657227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i="1" dirty="0">
                <a:solidFill>
                  <a:srgbClr val="00B050"/>
                </a:solidFill>
              </a:rPr>
              <a:t>Машиностроение</a:t>
            </a:r>
            <a:r>
              <a:rPr lang="ru-RU" b="1" dirty="0"/>
              <a:t> </a:t>
            </a:r>
            <a:endParaRPr lang="ru-RU" b="1" dirty="0" smtClean="0"/>
          </a:p>
          <a:p>
            <a:pPr>
              <a:buNone/>
            </a:pPr>
            <a:r>
              <a:rPr lang="ru-RU" b="1" dirty="0" smtClean="0"/>
              <a:t>=  </a:t>
            </a:r>
            <a:r>
              <a:rPr lang="ru-RU" b="1" dirty="0"/>
              <a:t>Приморском (где на него приходится более 1/3 промышленной продукции) </a:t>
            </a:r>
            <a:endParaRPr lang="ru-RU" b="1" dirty="0" smtClean="0"/>
          </a:p>
          <a:p>
            <a:pPr>
              <a:buNone/>
            </a:pPr>
            <a:r>
              <a:rPr lang="ru-RU" b="1" dirty="0" smtClean="0"/>
              <a:t>=  Хабаровском </a:t>
            </a:r>
            <a:r>
              <a:rPr lang="ru-RU" b="1" dirty="0"/>
              <a:t>краях </a:t>
            </a:r>
            <a:endParaRPr lang="ru-RU" b="1" dirty="0" smtClean="0"/>
          </a:p>
          <a:p>
            <a:pPr>
              <a:buNone/>
            </a:pPr>
            <a:r>
              <a:rPr lang="ru-RU" b="1" dirty="0" smtClean="0"/>
              <a:t>= </a:t>
            </a:r>
            <a:r>
              <a:rPr lang="ru-RU" b="1" dirty="0"/>
              <a:t>Еврейской АО</a:t>
            </a:r>
            <a:r>
              <a:rPr lang="ru-RU" b="1" dirty="0" smtClean="0"/>
              <a:t>.</a:t>
            </a:r>
          </a:p>
          <a:p>
            <a:pPr>
              <a:buNone/>
            </a:pPr>
            <a:r>
              <a:rPr lang="ru-RU" b="1" dirty="0" smtClean="0"/>
              <a:t> </a:t>
            </a:r>
            <a:r>
              <a:rPr lang="ru-RU" b="1" dirty="0"/>
              <a:t>В остальных регионах налажены ремонтное производство и выпуск запасных частей для машин и оборудования.</a:t>
            </a:r>
          </a:p>
          <a:p>
            <a:pPr>
              <a:buNone/>
            </a:pPr>
            <a:r>
              <a:rPr lang="ru-RU" b="1" dirty="0"/>
              <a:t> </a:t>
            </a:r>
          </a:p>
          <a:p>
            <a:pPr>
              <a:buNone/>
            </a:pPr>
            <a:r>
              <a:rPr lang="ru-RU" b="1" dirty="0"/>
              <a:t>Наибольшее развитие получили судостроение и судоремонт, связанные с рыбной промышленностью, морским и речным транспортом и флотом</a:t>
            </a:r>
            <a:r>
              <a:rPr lang="ru-RU" b="1" dirty="0" smtClean="0"/>
              <a:t>.</a:t>
            </a:r>
          </a:p>
          <a:p>
            <a:pPr>
              <a:buNone/>
            </a:pPr>
            <a:r>
              <a:rPr lang="ru-RU" b="1" dirty="0" smtClean="0"/>
              <a:t> </a:t>
            </a:r>
            <a:r>
              <a:rPr lang="ru-RU" b="1" i="1" dirty="0">
                <a:solidFill>
                  <a:srgbClr val="00B050"/>
                </a:solidFill>
              </a:rPr>
              <a:t>Центры морского судостроения </a:t>
            </a:r>
            <a:endParaRPr lang="ru-RU" b="1" i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ru-RU" b="1" i="1" dirty="0" smtClean="0"/>
              <a:t>= </a:t>
            </a:r>
            <a:r>
              <a:rPr lang="ru-RU" b="1" dirty="0" smtClean="0"/>
              <a:t> Николаевске-на-Амуре</a:t>
            </a:r>
            <a:r>
              <a:rPr lang="ru-RU" b="1" dirty="0"/>
              <a:t>, Хабаровске, Владивостоке, Находке, Петропавловске-Камчатском, </a:t>
            </a:r>
            <a:endParaRPr lang="ru-RU" b="1" dirty="0" smtClean="0"/>
          </a:p>
          <a:p>
            <a:pPr>
              <a:buNone/>
            </a:pPr>
            <a:r>
              <a:rPr lang="ru-RU" b="1" i="1" dirty="0" smtClean="0">
                <a:solidFill>
                  <a:srgbClr val="00B050"/>
                </a:solidFill>
              </a:rPr>
              <a:t>Речного</a:t>
            </a:r>
            <a:r>
              <a:rPr lang="ru-RU" b="1" dirty="0" smtClean="0"/>
              <a:t> </a:t>
            </a:r>
            <a:r>
              <a:rPr lang="ru-RU" b="1" dirty="0"/>
              <a:t>— в Благовещенске.</a:t>
            </a:r>
          </a:p>
          <a:p>
            <a:pPr>
              <a:buNone/>
            </a:pPr>
            <a:r>
              <a:rPr lang="ru-RU" b="1" dirty="0"/>
              <a:t> </a:t>
            </a:r>
          </a:p>
          <a:p>
            <a:pPr>
              <a:buNone/>
            </a:pPr>
            <a:r>
              <a:rPr lang="ru-RU" b="1" i="1" dirty="0">
                <a:solidFill>
                  <a:srgbClr val="00B050"/>
                </a:solidFill>
              </a:rPr>
              <a:t>Авиастроение</a:t>
            </a:r>
            <a:r>
              <a:rPr lang="ru-RU" b="1" dirty="0"/>
              <a:t> </a:t>
            </a:r>
            <a:endParaRPr lang="ru-RU" b="1" dirty="0" smtClean="0"/>
          </a:p>
          <a:p>
            <a:pPr>
              <a:buNone/>
            </a:pPr>
            <a:r>
              <a:rPr lang="ru-RU" b="1" dirty="0" smtClean="0"/>
              <a:t>= Уссурийск</a:t>
            </a:r>
          </a:p>
          <a:p>
            <a:pPr>
              <a:buNone/>
            </a:pPr>
            <a:r>
              <a:rPr lang="ru-RU" b="1" dirty="0" smtClean="0"/>
              <a:t>=  </a:t>
            </a:r>
            <a:r>
              <a:rPr lang="ru-RU" b="1" dirty="0"/>
              <a:t>Приморского края </a:t>
            </a:r>
            <a:endParaRPr lang="ru-RU" b="1" dirty="0" smtClean="0"/>
          </a:p>
          <a:p>
            <a:pPr>
              <a:buNone/>
            </a:pPr>
            <a:r>
              <a:rPr lang="ru-RU" b="1" dirty="0" smtClean="0"/>
              <a:t>=  </a:t>
            </a:r>
            <a:r>
              <a:rPr lang="ru-RU" b="1" dirty="0"/>
              <a:t>Комсомольске-на-Амуре </a:t>
            </a:r>
            <a:endParaRPr lang="ru-RU" b="1" dirty="0" smtClean="0"/>
          </a:p>
          <a:p>
            <a:pPr>
              <a:buNone/>
            </a:pPr>
            <a:r>
              <a:rPr lang="ru-RU" b="1" dirty="0" smtClean="0"/>
              <a:t>= Хабаровского </a:t>
            </a:r>
            <a:r>
              <a:rPr lang="ru-RU" b="1" dirty="0"/>
              <a:t>края.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214290"/>
            <a:ext cx="7862150" cy="664371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sz="3600" b="1" i="1" dirty="0">
                <a:solidFill>
                  <a:srgbClr val="00B050"/>
                </a:solidFill>
              </a:rPr>
              <a:t>Сельскохозяйственное машиностроение </a:t>
            </a:r>
            <a:r>
              <a:rPr lang="ru-RU" sz="3600" b="1" dirty="0"/>
              <a:t>является отраслью специализации </a:t>
            </a:r>
            <a:r>
              <a:rPr lang="ru-RU" sz="3600" b="1" dirty="0">
                <a:solidFill>
                  <a:srgbClr val="FF0000"/>
                </a:solidFill>
              </a:rPr>
              <a:t>Еврейской автономной обл. — «АО </a:t>
            </a:r>
            <a:r>
              <a:rPr lang="ru-RU" sz="3600" b="1" dirty="0" err="1">
                <a:solidFill>
                  <a:srgbClr val="FF0000"/>
                </a:solidFill>
              </a:rPr>
              <a:t>Дальсельмаш</a:t>
            </a:r>
            <a:r>
              <a:rPr lang="ru-RU" sz="3600" b="1" dirty="0">
                <a:solidFill>
                  <a:srgbClr val="FF0000"/>
                </a:solidFill>
              </a:rPr>
              <a:t>» в г. Биробиджане</a:t>
            </a:r>
            <a:r>
              <a:rPr lang="ru-RU" sz="3600" b="1" dirty="0" smtClean="0">
                <a:solidFill>
                  <a:srgbClr val="FF0000"/>
                </a:solidFill>
              </a:rPr>
              <a:t>.</a:t>
            </a:r>
            <a:endParaRPr lang="ru-RU" sz="3600" b="1" dirty="0"/>
          </a:p>
          <a:p>
            <a:pPr>
              <a:buNone/>
            </a:pPr>
            <a:r>
              <a:rPr lang="ru-RU" sz="3600" b="1" i="1" dirty="0" smtClean="0">
                <a:solidFill>
                  <a:srgbClr val="00B050"/>
                </a:solidFill>
              </a:rPr>
              <a:t>Электротехническая </a:t>
            </a:r>
            <a:r>
              <a:rPr lang="ru-RU" sz="3600" b="1" i="1" dirty="0">
                <a:solidFill>
                  <a:srgbClr val="00B050"/>
                </a:solidFill>
              </a:rPr>
              <a:t>и электроэнергетическая промышленности</a:t>
            </a:r>
            <a:r>
              <a:rPr lang="ru-RU" sz="3600" b="1" dirty="0"/>
              <a:t>, </a:t>
            </a:r>
            <a:r>
              <a:rPr lang="ru-RU" sz="3600" b="1" dirty="0" smtClean="0"/>
              <a:t>станкостроение </a:t>
            </a:r>
            <a:r>
              <a:rPr lang="ru-RU" sz="3600" b="1" dirty="0"/>
              <a:t>и приборостроение в </a:t>
            </a:r>
            <a:r>
              <a:rPr lang="ru-RU" sz="3600" b="1" i="1" dirty="0">
                <a:solidFill>
                  <a:srgbClr val="FF0000"/>
                </a:solidFill>
              </a:rPr>
              <a:t>Хабаровске, Комсомольске-на-Амуре, Уссурийске, Биробиджане</a:t>
            </a:r>
            <a:r>
              <a:rPr lang="ru-RU" sz="3600" b="1" i="1" dirty="0" smtClean="0">
                <a:solidFill>
                  <a:srgbClr val="FF0000"/>
                </a:solidFill>
              </a:rPr>
              <a:t>.</a:t>
            </a:r>
            <a:endParaRPr lang="ru-RU" sz="3600" b="1" i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3600" b="1" dirty="0"/>
              <a:t>В районе представлены предприятия ВПК, включающие </a:t>
            </a:r>
            <a:r>
              <a:rPr lang="ru-RU" sz="3600" b="1" i="1" dirty="0" smtClean="0">
                <a:solidFill>
                  <a:srgbClr val="00B050"/>
                </a:solidFill>
              </a:rPr>
              <a:t>высокотехнологичные </a:t>
            </a:r>
            <a:r>
              <a:rPr lang="ru-RU" sz="3600" b="1" i="1" dirty="0">
                <a:solidFill>
                  <a:srgbClr val="00B050"/>
                </a:solidFill>
              </a:rPr>
              <a:t>производства</a:t>
            </a:r>
            <a:r>
              <a:rPr lang="ru-RU" sz="3600" b="1" dirty="0"/>
              <a:t>, </a:t>
            </a:r>
            <a:endParaRPr lang="ru-RU" sz="3600" b="1" dirty="0" smtClean="0"/>
          </a:p>
          <a:p>
            <a:pPr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= морских </a:t>
            </a:r>
            <a:r>
              <a:rPr lang="ru-RU" sz="3600" b="1" dirty="0">
                <a:solidFill>
                  <a:srgbClr val="FF0000"/>
                </a:solidFill>
              </a:rPr>
              <a:t>судов — </a:t>
            </a:r>
            <a:r>
              <a:rPr lang="ru-RU" sz="3600" b="1" dirty="0" smtClean="0">
                <a:solidFill>
                  <a:srgbClr val="FF0000"/>
                </a:solidFill>
              </a:rPr>
              <a:t>завод </a:t>
            </a:r>
            <a:r>
              <a:rPr lang="ru-RU" sz="3600" b="1" dirty="0">
                <a:solidFill>
                  <a:srgbClr val="FF0000"/>
                </a:solidFill>
              </a:rPr>
              <a:t>«Звезда» </a:t>
            </a:r>
            <a:endParaRPr lang="ru-RU" sz="36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= </a:t>
            </a:r>
            <a:r>
              <a:rPr lang="ru-RU" sz="3600" b="1" dirty="0">
                <a:solidFill>
                  <a:srgbClr val="FF0000"/>
                </a:solidFill>
              </a:rPr>
              <a:t>вертолетов «Черная акула» — завод «Прогресс» </a:t>
            </a:r>
            <a:r>
              <a:rPr lang="ru-RU" sz="3600" b="1" dirty="0" err="1">
                <a:solidFill>
                  <a:srgbClr val="FF0000"/>
                </a:solidFill>
              </a:rPr>
              <a:t>вУссурийске</a:t>
            </a:r>
            <a:r>
              <a:rPr lang="ru-RU" sz="3600" b="1" dirty="0" smtClean="0">
                <a:solidFill>
                  <a:srgbClr val="FF0000"/>
                </a:solidFill>
              </a:rPr>
              <a:t>.</a:t>
            </a:r>
            <a:endParaRPr lang="ru-RU" sz="3600" b="1" dirty="0"/>
          </a:p>
          <a:p>
            <a:pPr>
              <a:buNone/>
            </a:pPr>
            <a:r>
              <a:rPr lang="ru-RU" sz="3600" b="1" i="1" dirty="0">
                <a:solidFill>
                  <a:srgbClr val="00B050"/>
                </a:solidFill>
              </a:rPr>
              <a:t>Предприятия лесного комплекса ДВЭР. </a:t>
            </a:r>
            <a:endParaRPr lang="ru-RU" sz="3600" b="1" i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ru-RU" sz="3600" b="1" dirty="0" smtClean="0"/>
              <a:t>Основные </a:t>
            </a:r>
            <a:r>
              <a:rPr lang="ru-RU" sz="3600" b="1" dirty="0"/>
              <a:t>лесозаготовительные базы расположены </a:t>
            </a:r>
            <a:endParaRPr lang="ru-RU" sz="3600" b="1" dirty="0" smtClean="0"/>
          </a:p>
          <a:p>
            <a:pPr>
              <a:buNone/>
            </a:pPr>
            <a:r>
              <a:rPr lang="ru-RU" sz="3600" b="1" dirty="0" smtClean="0"/>
              <a:t>= нижнему </a:t>
            </a:r>
            <a:r>
              <a:rPr lang="ru-RU" sz="3600" b="1" dirty="0"/>
              <a:t>и среднему Амуру и всей Уссури </a:t>
            </a:r>
            <a:endParaRPr lang="ru-RU" sz="3600" b="1" dirty="0" smtClean="0"/>
          </a:p>
          <a:p>
            <a:pPr>
              <a:buNone/>
            </a:pPr>
            <a:r>
              <a:rPr lang="ru-RU" sz="3600" b="1" dirty="0" smtClean="0"/>
              <a:t>=  </a:t>
            </a:r>
            <a:r>
              <a:rPr lang="ru-RU" sz="3600" b="1" dirty="0"/>
              <a:t>Приморском и Хабаровском краях и Амурской обл</a:t>
            </a:r>
            <a:r>
              <a:rPr lang="ru-RU" sz="3600" b="1" dirty="0" smtClean="0"/>
              <a:t>.</a:t>
            </a:r>
          </a:p>
          <a:p>
            <a:pPr>
              <a:buNone/>
            </a:pPr>
            <a:r>
              <a:rPr lang="ru-RU" sz="3600" b="1" dirty="0" smtClean="0"/>
              <a:t> </a:t>
            </a:r>
            <a:r>
              <a:rPr lang="ru-RU" sz="3600" b="1" dirty="0"/>
              <a:t>Также заготовка леса ведется в центре и на юге Сахалина, в верховьях Лены (Якутия). </a:t>
            </a:r>
            <a:endParaRPr lang="ru-RU" sz="3600" b="1" dirty="0" smtClean="0"/>
          </a:p>
          <a:p>
            <a:pPr>
              <a:buNone/>
            </a:pPr>
            <a:r>
              <a:rPr lang="ru-RU" sz="3600" b="1" dirty="0" smtClean="0"/>
              <a:t>Новая </a:t>
            </a:r>
            <a:r>
              <a:rPr lang="ru-RU" sz="3600" b="1" dirty="0"/>
              <a:t>лесопромышленная база создается в зоне </a:t>
            </a:r>
            <a:r>
              <a:rPr lang="ru-RU" sz="3600" b="1" dirty="0" err="1"/>
              <a:t>БАМа</a:t>
            </a:r>
            <a:r>
              <a:rPr lang="ru-RU" sz="3600" b="1" dirty="0"/>
              <a:t>. </a:t>
            </a:r>
            <a:endParaRPr lang="ru-RU" sz="3600" b="1" dirty="0" smtClean="0"/>
          </a:p>
          <a:p>
            <a:pPr>
              <a:buNone/>
            </a:pPr>
            <a:r>
              <a:rPr lang="ru-RU" sz="3600" b="1" i="1" dirty="0" smtClean="0">
                <a:solidFill>
                  <a:srgbClr val="FF0000"/>
                </a:solidFill>
              </a:rPr>
              <a:t>Больше </a:t>
            </a:r>
            <a:r>
              <a:rPr lang="ru-RU" sz="3600" b="1" i="1" dirty="0">
                <a:solidFill>
                  <a:srgbClr val="FF0000"/>
                </a:solidFill>
              </a:rPr>
              <a:t>всего древесины — свыше 50% — заготавливает Хабаровский край, почти 25% — Приморский. </a:t>
            </a:r>
            <a:r>
              <a:rPr lang="ru-RU" sz="3600" b="1" dirty="0"/>
              <a:t>Там же наиболее развито лесопиление, продукция которого направляется на экспорт.</a:t>
            </a:r>
          </a:p>
          <a:p>
            <a:pPr>
              <a:buNone/>
            </a:pPr>
            <a:r>
              <a:rPr lang="ru-RU" sz="3600" b="1" dirty="0"/>
              <a:t> </a:t>
            </a:r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428604"/>
            <a:ext cx="7786742" cy="574835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/>
              <a:t>Дальнейшее развитие лесозаготовок сдерживается отсутствием в районе комплексной глубокой переработки леса. Круглый лес оказывается малотранспортабельным для внутренних перевозок и невыгоден для экспорта</a:t>
            </a:r>
            <a:r>
              <a:rPr lang="ru-RU" b="1" dirty="0" smtClean="0"/>
              <a:t>.</a:t>
            </a:r>
            <a:endParaRPr lang="ru-RU" dirty="0"/>
          </a:p>
          <a:p>
            <a:pPr>
              <a:buNone/>
            </a:pPr>
            <a:r>
              <a:rPr lang="ru-RU" b="1" dirty="0"/>
              <a:t>Агропромышленный комплекс Дальнего Востока очень мал и сосредоточен (основные производства) в </a:t>
            </a:r>
            <a:endParaRPr lang="ru-RU" b="1" dirty="0" smtClean="0"/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= Амурской </a:t>
            </a:r>
            <a:r>
              <a:rPr lang="ru-RU" b="1" dirty="0">
                <a:solidFill>
                  <a:srgbClr val="FF0000"/>
                </a:solidFill>
              </a:rPr>
              <a:t>обл. — </a:t>
            </a:r>
            <a:r>
              <a:rPr lang="ru-RU" b="1" dirty="0" err="1">
                <a:solidFill>
                  <a:srgbClr val="FF0000"/>
                </a:solidFill>
              </a:rPr>
              <a:t>Зейско-Буреинской</a:t>
            </a:r>
            <a:r>
              <a:rPr lang="ru-RU" b="1" dirty="0">
                <a:solidFill>
                  <a:srgbClr val="FF0000"/>
                </a:solidFill>
              </a:rPr>
              <a:t> низменности </a:t>
            </a:r>
            <a:endParaRPr lang="ru-RU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=  </a:t>
            </a:r>
            <a:r>
              <a:rPr lang="ru-RU" b="1" dirty="0">
                <a:solidFill>
                  <a:srgbClr val="FF0000"/>
                </a:solidFill>
              </a:rPr>
              <a:t>Приморском крае — долине р. </a:t>
            </a:r>
            <a:r>
              <a:rPr lang="ru-RU" b="1" dirty="0" smtClean="0">
                <a:solidFill>
                  <a:srgbClr val="FF0000"/>
                </a:solidFill>
              </a:rPr>
              <a:t>Уссури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=  </a:t>
            </a:r>
            <a:r>
              <a:rPr lang="ru-RU" b="1" dirty="0" err="1">
                <a:solidFill>
                  <a:srgbClr val="FF0000"/>
                </a:solidFill>
              </a:rPr>
              <a:t>Приханкайской</a:t>
            </a:r>
            <a:r>
              <a:rPr lang="ru-RU" b="1" dirty="0">
                <a:solidFill>
                  <a:srgbClr val="FF0000"/>
                </a:solidFill>
              </a:rPr>
              <a:t> низменности</a:t>
            </a:r>
            <a:r>
              <a:rPr lang="ru-RU" b="1" dirty="0"/>
              <a:t>, где для этого имеются лучшие природно-климатические условия.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0"/>
            <a:ext cx="7933588" cy="68580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b="1" dirty="0"/>
              <a:t> </a:t>
            </a:r>
          </a:p>
          <a:p>
            <a:pPr>
              <a:buNone/>
            </a:pPr>
            <a:r>
              <a:rPr lang="ru-RU" sz="3600" b="1" dirty="0"/>
              <a:t>Морской транспорт имеет большое значение не только для Дальнего Востока, но и всей России, поскольку он обеспечивает внешнеэкономические связи со странами </a:t>
            </a:r>
            <a:r>
              <a:rPr lang="ru-RU" sz="3600" b="1" dirty="0" smtClean="0"/>
              <a:t>Азиатско-Тихоокеанского </a:t>
            </a:r>
            <a:r>
              <a:rPr lang="ru-RU" sz="3600" b="1" dirty="0"/>
              <a:t>региона. Здесь находятся самые мощные (по грузообороту) порты России, </a:t>
            </a:r>
            <a:endParaRPr lang="ru-RU" sz="3600" b="1" dirty="0" smtClean="0"/>
          </a:p>
          <a:p>
            <a:pPr>
              <a:buNone/>
            </a:pPr>
            <a:r>
              <a:rPr lang="ru-RU" sz="3600" b="1" dirty="0" smtClean="0"/>
              <a:t>=  </a:t>
            </a:r>
            <a:r>
              <a:rPr lang="ru-RU" sz="3600" b="1" dirty="0"/>
              <a:t>Восточный (в Находке), </a:t>
            </a:r>
            <a:r>
              <a:rPr lang="ru-RU" sz="3600" b="1" dirty="0" smtClean="0"/>
              <a:t>, способных перерабатывать более 40 </a:t>
            </a:r>
            <a:r>
              <a:rPr lang="ru-RU" sz="3600" b="1" dirty="0" err="1" smtClean="0"/>
              <a:t>млн</a:t>
            </a:r>
            <a:r>
              <a:rPr lang="ru-RU" sz="3600" b="1" dirty="0" smtClean="0"/>
              <a:t> т грузов в год, перерабатывает лесные и нефтеналивные грузы и уголь.</a:t>
            </a:r>
          </a:p>
          <a:p>
            <a:pPr>
              <a:buNone/>
            </a:pPr>
            <a:r>
              <a:rPr lang="ru-RU" sz="3600" b="1" dirty="0" smtClean="0"/>
              <a:t>= Владивосток, обладает мощностями для обработки нефтеналивных, лесных, хлебных и прочих грузов</a:t>
            </a:r>
          </a:p>
          <a:p>
            <a:pPr>
              <a:buNone/>
            </a:pPr>
            <a:r>
              <a:rPr lang="ru-RU" sz="3600" b="1" dirty="0" smtClean="0"/>
              <a:t>=  </a:t>
            </a:r>
            <a:r>
              <a:rPr lang="ru-RU" sz="3600" b="1" dirty="0"/>
              <a:t>Холмск</a:t>
            </a:r>
            <a:r>
              <a:rPr lang="ru-RU" sz="3600" b="1" dirty="0" smtClean="0"/>
              <a:t>,</a:t>
            </a:r>
          </a:p>
          <a:p>
            <a:pPr>
              <a:buNone/>
            </a:pPr>
            <a:r>
              <a:rPr lang="ru-RU" sz="3600" b="1" dirty="0" smtClean="0"/>
              <a:t>=  Ванино,</a:t>
            </a:r>
          </a:p>
          <a:p>
            <a:pPr>
              <a:buNone/>
            </a:pPr>
            <a:r>
              <a:rPr lang="ru-RU" sz="3600" b="1" dirty="0" smtClean="0"/>
              <a:t>=  Багаевский </a:t>
            </a:r>
            <a:r>
              <a:rPr lang="ru-RU" sz="3600" b="1" dirty="0"/>
              <a:t>в Магадане </a:t>
            </a:r>
            <a:r>
              <a:rPr lang="ru-RU" sz="3600" b="1" dirty="0" smtClean="0"/>
              <a:t>- преимущественно нефтеналивной, лесной и рудный</a:t>
            </a:r>
            <a:endParaRPr lang="ru-RU" sz="3600" b="1" dirty="0"/>
          </a:p>
          <a:p>
            <a:pPr>
              <a:buNone/>
            </a:pPr>
            <a:r>
              <a:rPr lang="ru-RU" sz="3600" b="1" dirty="0"/>
              <a:t> </a:t>
            </a:r>
          </a:p>
          <a:p>
            <a:pPr>
              <a:buNone/>
            </a:pPr>
            <a:r>
              <a:rPr lang="ru-RU" sz="3600" b="1" dirty="0" smtClean="0"/>
              <a:t>Вспомогательные </a:t>
            </a:r>
            <a:r>
              <a:rPr lang="ru-RU" sz="3600" b="1" dirty="0"/>
              <a:t>порты </a:t>
            </a:r>
            <a:r>
              <a:rPr lang="ru-RU" sz="3600" b="1" dirty="0">
                <a:solidFill>
                  <a:srgbClr val="FF0000"/>
                </a:solidFill>
              </a:rPr>
              <a:t>Тикси, </a:t>
            </a:r>
            <a:r>
              <a:rPr lang="ru-RU" sz="3600" b="1" dirty="0" err="1">
                <a:solidFill>
                  <a:srgbClr val="FF0000"/>
                </a:solidFill>
              </a:rPr>
              <a:t>Певек</a:t>
            </a:r>
            <a:r>
              <a:rPr lang="ru-RU" sz="3600" b="1" dirty="0">
                <a:solidFill>
                  <a:srgbClr val="FF0000"/>
                </a:solidFill>
              </a:rPr>
              <a:t>, Анадырь </a:t>
            </a:r>
            <a:r>
              <a:rPr lang="ru-RU" sz="3600" b="1" dirty="0"/>
              <a:t>обслуживают навигацию по Северному морскому пути. Южные незамерзающие порты района являются основными экспортными портами. Они осуществляют внешнеторговые связи со странами Азии, Австралией, США, Канадой и Латинской Америкой. Здесь базируется до одной четверти российского торгового флота, в том числе большая часть рефрижераторного и контейнеровозов.</a:t>
            </a:r>
          </a:p>
          <a:p>
            <a:pPr>
              <a:buNone/>
            </a:pPr>
            <a:r>
              <a:rPr lang="ru-RU" sz="3600" b="1" dirty="0"/>
              <a:t> </a:t>
            </a:r>
          </a:p>
          <a:p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285728"/>
            <a:ext cx="7862150" cy="65722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b="1" i="1" dirty="0">
                <a:solidFill>
                  <a:srgbClr val="FF0000"/>
                </a:solidFill>
              </a:rPr>
              <a:t>Железные дороги ДВЭР </a:t>
            </a:r>
            <a:endParaRPr lang="ru-RU" sz="3600" b="1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3600" b="1" i="1" dirty="0" smtClean="0">
                <a:solidFill>
                  <a:srgbClr val="00B050"/>
                </a:solidFill>
              </a:rPr>
              <a:t>= Транссибом </a:t>
            </a:r>
            <a:r>
              <a:rPr lang="ru-RU" sz="3600" b="1" i="1" dirty="0">
                <a:solidFill>
                  <a:srgbClr val="00B050"/>
                </a:solidFill>
              </a:rPr>
              <a:t>и </a:t>
            </a:r>
            <a:r>
              <a:rPr lang="ru-RU" sz="3600" b="1" i="1" dirty="0" err="1">
                <a:solidFill>
                  <a:srgbClr val="00B050"/>
                </a:solidFill>
              </a:rPr>
              <a:t>БАМом</a:t>
            </a:r>
            <a:r>
              <a:rPr lang="ru-RU" sz="3600" b="1" i="1" dirty="0">
                <a:solidFill>
                  <a:srgbClr val="00B050"/>
                </a:solidFill>
              </a:rPr>
              <a:t> </a:t>
            </a:r>
            <a:r>
              <a:rPr lang="ru-RU" sz="3600" dirty="0"/>
              <a:t>(со строящимся </a:t>
            </a:r>
            <a:r>
              <a:rPr lang="ru-RU" sz="3600" dirty="0" smtClean="0"/>
              <a:t>ответвлением </a:t>
            </a:r>
            <a:r>
              <a:rPr lang="ru-RU" sz="3600" dirty="0"/>
              <a:t>на Якутск — АЯМ), </a:t>
            </a:r>
            <a:endParaRPr lang="ru-RU" sz="3600" dirty="0" smtClean="0"/>
          </a:p>
          <a:p>
            <a:pPr>
              <a:buNone/>
            </a:pPr>
            <a:r>
              <a:rPr lang="ru-RU" sz="3600" b="1" i="1" dirty="0" smtClean="0">
                <a:solidFill>
                  <a:srgbClr val="00B050"/>
                </a:solidFill>
              </a:rPr>
              <a:t>= железнодорожной </a:t>
            </a:r>
            <a:r>
              <a:rPr lang="ru-RU" sz="3600" b="1" i="1" dirty="0">
                <a:solidFill>
                  <a:srgbClr val="00B050"/>
                </a:solidFill>
              </a:rPr>
              <a:t>переправой на острове Сахалин Ванино—Холмск, </a:t>
            </a:r>
            <a:r>
              <a:rPr lang="ru-RU" sz="3600" dirty="0"/>
              <a:t>обслуживаемой морскими паромами. На Сахалине имеется островная железнодорожная сеть, сохраняющая узкую японскую колею.</a:t>
            </a:r>
          </a:p>
          <a:p>
            <a:pPr>
              <a:buNone/>
            </a:pP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14290"/>
            <a:ext cx="7498080" cy="603411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i="1" dirty="0">
                <a:solidFill>
                  <a:srgbClr val="00B050"/>
                </a:solidFill>
              </a:rPr>
              <a:t>Автомобильный транспорт </a:t>
            </a:r>
            <a:endParaRPr lang="ru-RU" b="1" i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ru-RU" dirty="0" smtClean="0"/>
              <a:t> = </a:t>
            </a:r>
            <a:r>
              <a:rPr lang="ru-RU" b="1" i="1" dirty="0" smtClean="0">
                <a:solidFill>
                  <a:srgbClr val="FF0000"/>
                </a:solidFill>
              </a:rPr>
              <a:t>автомагистралью </a:t>
            </a:r>
            <a:r>
              <a:rPr lang="ru-RU" b="1" i="1" dirty="0">
                <a:solidFill>
                  <a:srgbClr val="FF0000"/>
                </a:solidFill>
              </a:rPr>
              <a:t>Невер — Тында — Якутск — Магадан</a:t>
            </a:r>
            <a:r>
              <a:rPr lang="ru-RU" dirty="0"/>
              <a:t>, обеспечивающей доставку жизненно важных грузов в северные районы ДВЭР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dirty="0" smtClean="0"/>
              <a:t>= </a:t>
            </a:r>
            <a:r>
              <a:rPr lang="ru-RU" b="1" i="1" dirty="0" smtClean="0">
                <a:solidFill>
                  <a:srgbClr val="FF0000"/>
                </a:solidFill>
              </a:rPr>
              <a:t>Действующая </a:t>
            </a:r>
            <a:r>
              <a:rPr lang="ru-RU" b="1" i="1" dirty="0">
                <a:solidFill>
                  <a:srgbClr val="FF0000"/>
                </a:solidFill>
              </a:rPr>
              <a:t>шоссейная автодорога от Владивостока до Благовещенска </a:t>
            </a:r>
            <a:r>
              <a:rPr lang="ru-RU" dirty="0"/>
              <a:t>в ближайшие годы должна соединиться с территорией Забайкалья (Читинской обл.), откуда имеется прямое автодорожное сообщение с европейскими регионами </a:t>
            </a:r>
            <a:r>
              <a:rPr lang="ru-RU"/>
              <a:t>страны</a:t>
            </a:r>
            <a:r>
              <a:rPr lang="ru-RU" smtClean="0"/>
              <a:t>.</a:t>
            </a:r>
            <a:endParaRPr lang="ru-RU" dirty="0"/>
          </a:p>
          <a:p>
            <a:pPr>
              <a:buNone/>
            </a:pPr>
            <a:r>
              <a:rPr lang="ru-RU" dirty="0"/>
              <a:t>Развитие транспортного комплекса Дальнего Востока имеет для России геополитическое значение, обеспечивая для нее позиции активного партнера со странами АТР. </a:t>
            </a:r>
          </a:p>
          <a:p>
            <a:pPr>
              <a:buNone/>
            </a:pP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642918"/>
            <a:ext cx="8143900" cy="560548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/>
              <a:t> </a:t>
            </a:r>
          </a:p>
          <a:p>
            <a:pPr>
              <a:buNone/>
            </a:pPr>
            <a:r>
              <a:rPr lang="ru-RU" b="1" dirty="0"/>
              <a:t>По удельному весу </a:t>
            </a:r>
            <a:r>
              <a:rPr lang="ru-RU" b="1" i="1" dirty="0">
                <a:solidFill>
                  <a:srgbClr val="FF0000"/>
                </a:solidFill>
              </a:rPr>
              <a:t>промышленного производства лидировали </a:t>
            </a:r>
            <a:r>
              <a:rPr lang="ru-RU" b="1" i="1" u="sng" dirty="0">
                <a:solidFill>
                  <a:srgbClr val="FF0000"/>
                </a:solidFill>
              </a:rPr>
              <a:t>Камчатская обл</a:t>
            </a:r>
            <a:r>
              <a:rPr lang="ru-RU" b="1" i="1" dirty="0">
                <a:solidFill>
                  <a:srgbClr val="FF0000"/>
                </a:solidFill>
              </a:rPr>
              <a:t>. — 37% и </a:t>
            </a:r>
            <a:r>
              <a:rPr lang="ru-RU" b="1" i="1" u="sng" dirty="0">
                <a:solidFill>
                  <a:srgbClr val="FF0000"/>
                </a:solidFill>
              </a:rPr>
              <a:t>Якутия</a:t>
            </a:r>
            <a:r>
              <a:rPr lang="ru-RU" b="1" i="1" dirty="0">
                <a:solidFill>
                  <a:srgbClr val="FF0000"/>
                </a:solidFill>
              </a:rPr>
              <a:t> — 36%, </a:t>
            </a:r>
            <a:r>
              <a:rPr lang="ru-RU" dirty="0" smtClean="0"/>
              <a:t> </a:t>
            </a:r>
            <a:r>
              <a:rPr lang="ru-RU" b="1" i="1" dirty="0">
                <a:solidFill>
                  <a:srgbClr val="002060"/>
                </a:solidFill>
              </a:rPr>
              <a:t>по удельному весу сельского хозяйства максимальный показатель отмечался в </a:t>
            </a:r>
            <a:r>
              <a:rPr lang="ru-RU" b="1" i="1" u="sng" dirty="0">
                <a:solidFill>
                  <a:srgbClr val="002060"/>
                </a:solidFill>
              </a:rPr>
              <a:t>Еврейской АО </a:t>
            </a:r>
            <a:r>
              <a:rPr lang="ru-RU" b="1" i="1" dirty="0">
                <a:solidFill>
                  <a:srgbClr val="002060"/>
                </a:solidFill>
              </a:rPr>
              <a:t>— 11%. </a:t>
            </a:r>
            <a:endParaRPr lang="ru-RU" dirty="0"/>
          </a:p>
          <a:p>
            <a:pPr>
              <a:buNone/>
            </a:pPr>
            <a:r>
              <a:rPr lang="ru-RU" b="1" dirty="0"/>
              <a:t>Хозяйственную специализацию ДВЭР на современном этапе определяют</a:t>
            </a:r>
            <a:r>
              <a:rPr lang="ru-RU" b="1" dirty="0" smtClean="0"/>
              <a:t>:</a:t>
            </a:r>
          </a:p>
          <a:p>
            <a:pPr>
              <a:buNone/>
            </a:pPr>
            <a:r>
              <a:rPr lang="ru-RU" b="1" dirty="0" smtClean="0"/>
              <a:t>=  </a:t>
            </a:r>
            <a:r>
              <a:rPr lang="ru-RU" b="1" dirty="0"/>
              <a:t>рыбное хозяйство (рыболовство и </a:t>
            </a:r>
            <a:r>
              <a:rPr lang="ru-RU" b="1" dirty="0" err="1" smtClean="0"/>
              <a:t>рыбоперерабатывающая</a:t>
            </a:r>
            <a:r>
              <a:rPr lang="ru-RU" b="1" dirty="0" smtClean="0"/>
              <a:t> </a:t>
            </a:r>
            <a:r>
              <a:rPr lang="ru-RU" b="1" dirty="0"/>
              <a:t>промышленность</a:t>
            </a:r>
            <a:r>
              <a:rPr lang="ru-RU" b="1" dirty="0" smtClean="0"/>
              <a:t>),</a:t>
            </a:r>
          </a:p>
          <a:p>
            <a:pPr>
              <a:buNone/>
            </a:pPr>
            <a:r>
              <a:rPr lang="ru-RU" b="1" dirty="0" smtClean="0"/>
              <a:t>= портово-транспортное </a:t>
            </a:r>
            <a:r>
              <a:rPr lang="ru-RU" b="1" dirty="0"/>
              <a:t>хозяйство (порты и морской транспорт), </a:t>
            </a:r>
            <a:endParaRPr lang="ru-RU" b="1" dirty="0" smtClean="0"/>
          </a:p>
          <a:p>
            <a:pPr>
              <a:buNone/>
            </a:pPr>
            <a:r>
              <a:rPr lang="ru-RU" b="1" dirty="0" smtClean="0"/>
              <a:t>= добывающие </a:t>
            </a:r>
            <a:r>
              <a:rPr lang="ru-RU" b="1" dirty="0"/>
              <a:t>отрасли </a:t>
            </a:r>
            <a:r>
              <a:rPr lang="ru-RU" b="1" dirty="0" smtClean="0"/>
              <a:t>промышленности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285728"/>
            <a:ext cx="7719274" cy="596267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Межрегиональные </a:t>
            </a:r>
            <a:r>
              <a:rPr lang="ru-RU" b="1" dirty="0"/>
              <a:t>и внешние рынки в настоящее время формируют рыбное хозяйство и цветная </a:t>
            </a:r>
            <a:r>
              <a:rPr lang="ru-RU" b="1" dirty="0" smtClean="0"/>
              <a:t>металлургия</a:t>
            </a:r>
            <a:r>
              <a:rPr lang="ru-RU" b="1" dirty="0"/>
              <a:t>, к которым в скором времени должна присоединиться топливная промышленность (нефтегазовый комплекс). </a:t>
            </a:r>
            <a:r>
              <a:rPr lang="ru-RU" b="1" dirty="0" smtClean="0"/>
              <a:t>Потребности </a:t>
            </a:r>
            <a:r>
              <a:rPr lang="ru-RU" b="1" dirty="0"/>
              <a:t>регионального рынка </a:t>
            </a:r>
            <a:r>
              <a:rPr lang="ru-RU" b="1" dirty="0" smtClean="0"/>
              <a:t>обеспечивают:</a:t>
            </a:r>
          </a:p>
          <a:p>
            <a:pPr>
              <a:buNone/>
            </a:pPr>
            <a:r>
              <a:rPr lang="ru-RU" b="1" dirty="0" smtClean="0"/>
              <a:t>=  </a:t>
            </a:r>
            <a:r>
              <a:rPr lang="ru-RU" b="1" dirty="0"/>
              <a:t>электроэнергетика, </a:t>
            </a:r>
            <a:endParaRPr lang="ru-RU" b="1" dirty="0" smtClean="0"/>
          </a:p>
          <a:p>
            <a:pPr>
              <a:buNone/>
            </a:pPr>
            <a:r>
              <a:rPr lang="ru-RU" b="1" dirty="0" smtClean="0"/>
              <a:t>= лесной </a:t>
            </a:r>
          </a:p>
          <a:p>
            <a:pPr>
              <a:buNone/>
            </a:pPr>
            <a:r>
              <a:rPr lang="ru-RU" b="1" dirty="0" smtClean="0"/>
              <a:t>=  </a:t>
            </a:r>
            <a:r>
              <a:rPr lang="ru-RU" b="1" dirty="0"/>
              <a:t>машиностроительный комплексы (часть высокотехнологичной продукции последнего также ориентирована на другие регионы и экспорт).</a:t>
            </a:r>
          </a:p>
          <a:p>
            <a:pPr>
              <a:buNone/>
            </a:pPr>
            <a:r>
              <a:rPr lang="ru-RU" b="1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285728"/>
            <a:ext cx="7858148" cy="6215106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dirty="0"/>
              <a:t>Лучшая динамика развития в последние годы была характерна для </a:t>
            </a:r>
            <a:r>
              <a:rPr lang="ru-RU" b="1" i="1" u="sng" dirty="0">
                <a:solidFill>
                  <a:srgbClr val="002060"/>
                </a:solidFill>
              </a:rPr>
              <a:t>цветной металлургии </a:t>
            </a:r>
            <a:r>
              <a:rPr lang="ru-RU" b="1" dirty="0"/>
              <a:t>и в меньшей степени для </a:t>
            </a:r>
            <a:r>
              <a:rPr lang="ru-RU" b="1" dirty="0" smtClean="0"/>
              <a:t>машиностроения</a:t>
            </a:r>
            <a:r>
              <a:rPr lang="ru-RU" b="1" dirty="0"/>
              <a:t>. Топливная промышленность начала увеличивать удельный вес, имеет высокую потенцию развития. Некоторый </a:t>
            </a:r>
            <a:r>
              <a:rPr lang="ru-RU" b="1" i="1" dirty="0">
                <a:solidFill>
                  <a:srgbClr val="002060"/>
                </a:solidFill>
              </a:rPr>
              <a:t>спад отмечен в лесном комплексе и пищевой промышленности (рыбном хозяйстве), </a:t>
            </a:r>
            <a:r>
              <a:rPr lang="ru-RU" b="1" dirty="0"/>
              <a:t>не сумевших в полной мере использовать свой высокий потенциал</a:t>
            </a:r>
            <a:r>
              <a:rPr lang="ru-RU" b="1" dirty="0" smtClean="0"/>
              <a:t>.</a:t>
            </a:r>
            <a:endParaRPr lang="ru-RU" b="1" dirty="0"/>
          </a:p>
          <a:p>
            <a:pPr>
              <a:buNone/>
            </a:pPr>
            <a:r>
              <a:rPr lang="ru-RU" b="1" i="1" dirty="0">
                <a:solidFill>
                  <a:srgbClr val="002060"/>
                </a:solidFill>
              </a:rPr>
              <a:t>Цветная металлургия </a:t>
            </a:r>
            <a:r>
              <a:rPr lang="ru-RU" b="1" dirty="0"/>
              <a:t>ДВЭР представлена отраслями</a:t>
            </a:r>
            <a:r>
              <a:rPr lang="ru-RU" b="1" dirty="0" smtClean="0"/>
              <a:t>,</a:t>
            </a:r>
          </a:p>
          <a:p>
            <a:pPr>
              <a:buNone/>
            </a:pPr>
            <a:r>
              <a:rPr lang="ru-RU" b="1" dirty="0" smtClean="0"/>
              <a:t>=  добывающими </a:t>
            </a:r>
            <a:r>
              <a:rPr lang="ru-RU" b="1" dirty="0"/>
              <a:t>золото, серебро, алмазы, руды, содержащие олово, вольфрам, свинец и ряд других металлов, в том числе редкоземельных.</a:t>
            </a:r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285728"/>
            <a:ext cx="8072462" cy="635798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i="1" dirty="0"/>
              <a:t>Главные районы </a:t>
            </a:r>
            <a:r>
              <a:rPr lang="ru-RU" b="1" i="1" dirty="0" smtClean="0"/>
              <a:t>добычи</a:t>
            </a:r>
          </a:p>
          <a:p>
            <a:pPr>
              <a:buNone/>
            </a:pPr>
            <a:r>
              <a:rPr lang="ru-RU" b="1" i="1" dirty="0" smtClean="0"/>
              <a:t> </a:t>
            </a:r>
            <a:r>
              <a:rPr lang="ru-RU" b="1" i="1" dirty="0">
                <a:solidFill>
                  <a:schemeClr val="accent4">
                    <a:lumMod val="75000"/>
                  </a:schemeClr>
                </a:solidFill>
              </a:rPr>
              <a:t>золота</a:t>
            </a:r>
            <a:r>
              <a:rPr lang="ru-RU" b="1" i="1" dirty="0"/>
              <a:t> </a:t>
            </a:r>
            <a:r>
              <a:rPr lang="ru-RU" b="1" dirty="0"/>
              <a:t>— </a:t>
            </a:r>
            <a:r>
              <a:rPr lang="ru-RU" b="1" i="1" dirty="0">
                <a:solidFill>
                  <a:srgbClr val="FF0000"/>
                </a:solidFill>
              </a:rPr>
              <a:t>Магаданская обл., Респуб­лика Саха (Якутия), Чукотский, а в перспективе и Корякский АО. </a:t>
            </a:r>
            <a:endParaRPr lang="ru-RU" b="1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b="1" i="1" dirty="0" smtClean="0">
                <a:solidFill>
                  <a:schemeClr val="accent4">
                    <a:lumMod val="75000"/>
                  </a:schemeClr>
                </a:solidFill>
              </a:rPr>
              <a:t>Добыча </a:t>
            </a:r>
            <a:r>
              <a:rPr lang="ru-RU" b="1" i="1" dirty="0">
                <a:solidFill>
                  <a:schemeClr val="accent4">
                    <a:lumMod val="75000"/>
                  </a:schemeClr>
                </a:solidFill>
              </a:rPr>
              <a:t>серебра </a:t>
            </a:r>
            <a:r>
              <a:rPr lang="ru-RU" b="1" dirty="0"/>
              <a:t>осуществляется в </a:t>
            </a:r>
            <a:r>
              <a:rPr lang="ru-RU" b="1" i="1" dirty="0">
                <a:solidFill>
                  <a:srgbClr val="FF0000"/>
                </a:solidFill>
              </a:rPr>
              <a:t>Магаданской обл., </a:t>
            </a:r>
            <a:r>
              <a:rPr lang="ru-RU" b="1" dirty="0" smtClean="0"/>
              <a:t>располагающей </a:t>
            </a:r>
            <a:r>
              <a:rPr lang="ru-RU" b="1" dirty="0"/>
              <a:t>уникальной сырьевой базой </a:t>
            </a:r>
            <a:r>
              <a:rPr lang="ru-RU" b="1" i="1" dirty="0" err="1">
                <a:solidFill>
                  <a:srgbClr val="FF0000"/>
                </a:solidFill>
              </a:rPr>
              <a:t>Дукатского</a:t>
            </a:r>
            <a:r>
              <a:rPr lang="ru-RU" b="1" i="1" dirty="0">
                <a:solidFill>
                  <a:srgbClr val="FF0000"/>
                </a:solidFill>
              </a:rPr>
              <a:t> месторождения</a:t>
            </a:r>
            <a:r>
              <a:rPr lang="ru-RU" b="1" dirty="0"/>
              <a:t>, обеспечивающей до 60% общероссийского объема добычи этого благородного металла</a:t>
            </a:r>
            <a:r>
              <a:rPr lang="ru-RU" b="1" dirty="0" smtClean="0"/>
              <a:t>.</a:t>
            </a:r>
            <a:endParaRPr lang="ru-RU" b="1" dirty="0"/>
          </a:p>
          <a:p>
            <a:pPr>
              <a:buNone/>
            </a:pPr>
            <a:r>
              <a:rPr lang="ru-RU" b="1" i="1" dirty="0">
                <a:solidFill>
                  <a:srgbClr val="00B050"/>
                </a:solidFill>
              </a:rPr>
              <a:t>Добыча алмазов </a:t>
            </a:r>
            <a:r>
              <a:rPr lang="ru-RU" b="1" i="1" dirty="0">
                <a:solidFill>
                  <a:srgbClr val="FF0000"/>
                </a:solidFill>
              </a:rPr>
              <a:t>в Якутии </a:t>
            </a:r>
            <a:r>
              <a:rPr lang="ru-RU" b="1" dirty="0"/>
              <a:t>ныне сконцентрирована на трубке </a:t>
            </a:r>
            <a:r>
              <a:rPr lang="ru-RU" b="1" i="1" dirty="0">
                <a:solidFill>
                  <a:srgbClr val="FF0000"/>
                </a:solidFill>
              </a:rPr>
              <a:t>«Юбилейная», </a:t>
            </a:r>
            <a:r>
              <a:rPr lang="ru-RU" b="1" dirty="0"/>
              <a:t>расположенной у </a:t>
            </a:r>
            <a:r>
              <a:rPr lang="ru-RU" b="1" i="1" dirty="0">
                <a:solidFill>
                  <a:srgbClr val="FF0000"/>
                </a:solidFill>
              </a:rPr>
              <a:t>поселка </a:t>
            </a:r>
            <a:r>
              <a:rPr lang="ru-RU" b="1" i="1" dirty="0" err="1">
                <a:solidFill>
                  <a:srgbClr val="FF0000"/>
                </a:solidFill>
              </a:rPr>
              <a:t>Айхал</a:t>
            </a:r>
            <a:r>
              <a:rPr lang="ru-RU" b="1" dirty="0"/>
              <a:t>, где действует один из крупнейших в России </a:t>
            </a:r>
            <a:r>
              <a:rPr lang="ru-RU" b="1" dirty="0" err="1" smtClean="0"/>
              <a:t>горнообогатительных</a:t>
            </a:r>
            <a:r>
              <a:rPr lang="ru-RU" b="1" dirty="0" smtClean="0"/>
              <a:t> </a:t>
            </a:r>
            <a:r>
              <a:rPr lang="ru-RU" b="1" dirty="0"/>
              <a:t>комплексов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428604"/>
            <a:ext cx="7790712" cy="5819796"/>
          </a:xfrm>
        </p:spPr>
        <p:txBody>
          <a:bodyPr/>
          <a:lstStyle/>
          <a:p>
            <a:pPr>
              <a:buNone/>
            </a:pPr>
            <a:r>
              <a:rPr lang="ru-RU" b="1" dirty="0"/>
              <a:t>Разработка </a:t>
            </a:r>
            <a:r>
              <a:rPr lang="ru-RU" b="1" i="1" dirty="0">
                <a:solidFill>
                  <a:srgbClr val="FF0000"/>
                </a:solidFill>
              </a:rPr>
              <a:t>свинцово-цинковых руд </a:t>
            </a:r>
            <a:r>
              <a:rPr lang="ru-RU" b="1" dirty="0"/>
              <a:t>ведется на </a:t>
            </a:r>
            <a:r>
              <a:rPr lang="ru-RU" b="1" i="1" dirty="0">
                <a:solidFill>
                  <a:srgbClr val="00B050"/>
                </a:solidFill>
              </a:rPr>
              <a:t>юге </a:t>
            </a:r>
            <a:r>
              <a:rPr lang="ru-RU" b="1" i="1" dirty="0" smtClean="0">
                <a:solidFill>
                  <a:srgbClr val="00B050"/>
                </a:solidFill>
              </a:rPr>
              <a:t>Приморского </a:t>
            </a:r>
            <a:r>
              <a:rPr lang="ru-RU" b="1" i="1" dirty="0">
                <a:solidFill>
                  <a:srgbClr val="00B050"/>
                </a:solidFill>
              </a:rPr>
              <a:t>края, в районе г. Дальнегорска. </a:t>
            </a:r>
            <a:r>
              <a:rPr lang="ru-RU" b="1" i="1" dirty="0">
                <a:solidFill>
                  <a:srgbClr val="FF0000"/>
                </a:solidFill>
              </a:rPr>
              <a:t>Оловосодержащие руды </a:t>
            </a:r>
            <a:r>
              <a:rPr lang="ru-RU" b="1" dirty="0"/>
              <a:t>добываются на </a:t>
            </a:r>
            <a:r>
              <a:rPr lang="ru-RU" b="1" i="1" dirty="0">
                <a:solidFill>
                  <a:srgbClr val="00B050"/>
                </a:solidFill>
              </a:rPr>
              <a:t>севере — в Магаданской обл. и Чукотском АО </a:t>
            </a:r>
            <a:r>
              <a:rPr lang="ru-RU" b="1" dirty="0"/>
              <a:t>— и могут добываться на базе остающихся ресурсов Хабаровского и Приморского краев.</a:t>
            </a:r>
          </a:p>
          <a:p>
            <a:endParaRPr lang="ru-RU" b="1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285728"/>
            <a:ext cx="7790712" cy="596267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/>
              <a:t>Рыбное хозяйство Дальнего Востока базируется на уникальных ресурсах рыбы и морского зверя дальневосточных морей</a:t>
            </a:r>
            <a:r>
              <a:rPr lang="ru-RU" b="1" dirty="0" smtClean="0"/>
              <a:t>.</a:t>
            </a:r>
          </a:p>
          <a:p>
            <a:pPr>
              <a:buNone/>
            </a:pPr>
            <a:r>
              <a:rPr lang="ru-RU" b="1" dirty="0" smtClean="0"/>
              <a:t> </a:t>
            </a:r>
            <a:r>
              <a:rPr lang="ru-RU" b="1" i="1" dirty="0">
                <a:solidFill>
                  <a:srgbClr val="00B050"/>
                </a:solidFill>
              </a:rPr>
              <a:t>Главные морские порты и центры </a:t>
            </a:r>
            <a:r>
              <a:rPr lang="ru-RU" b="1" i="1" dirty="0" err="1">
                <a:solidFill>
                  <a:srgbClr val="00B050"/>
                </a:solidFill>
              </a:rPr>
              <a:t>рыбоперерабатывающей</a:t>
            </a:r>
            <a:r>
              <a:rPr lang="ru-RU" b="1" i="1" dirty="0">
                <a:solidFill>
                  <a:srgbClr val="00B050"/>
                </a:solidFill>
              </a:rPr>
              <a:t> промышленности</a:t>
            </a:r>
            <a:r>
              <a:rPr lang="ru-RU" b="1" dirty="0"/>
              <a:t>: </a:t>
            </a:r>
            <a:r>
              <a:rPr lang="ru-RU" b="1" i="1" dirty="0">
                <a:solidFill>
                  <a:srgbClr val="FF0000"/>
                </a:solidFill>
              </a:rPr>
              <a:t>Владивосток, Находка, Корсаков, Невельск, Холмск, Южно-Курильск, Петропавловск-Камчатский.</a:t>
            </a:r>
            <a:r>
              <a:rPr lang="ru-RU" b="1" dirty="0"/>
              <a:t> Часть рыбы перерабатывается непосредственно на плавучих рыбозаводах.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357166"/>
            <a:ext cx="7790712" cy="635798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i="1" dirty="0">
                <a:solidFill>
                  <a:srgbClr val="FF0000"/>
                </a:solidFill>
              </a:rPr>
              <a:t>Топливно-энергетический комплекс Дальнего Востока </a:t>
            </a:r>
            <a:r>
              <a:rPr lang="ru-RU" b="1" dirty="0" smtClean="0"/>
              <a:t>представлен </a:t>
            </a:r>
            <a:r>
              <a:rPr lang="ru-RU" b="1" dirty="0"/>
              <a:t>электроэнергетикой и тесно связанной с ней угледобывающей промышленностью. </a:t>
            </a:r>
            <a:r>
              <a:rPr lang="ru-RU" b="1" dirty="0" smtClean="0"/>
              <a:t>Основные </a:t>
            </a:r>
            <a:r>
              <a:rPr lang="ru-RU" b="1" dirty="0"/>
              <a:t>электроэнергетические мощности района сосредоточены в его южной части, где они образуют общую энергосистему. </a:t>
            </a:r>
          </a:p>
          <a:p>
            <a:pPr>
              <a:buNone/>
            </a:pPr>
            <a:r>
              <a:rPr lang="ru-RU" b="1" i="1" dirty="0">
                <a:solidFill>
                  <a:srgbClr val="FF0000"/>
                </a:solidFill>
              </a:rPr>
              <a:t>Крупные ГЭС </a:t>
            </a:r>
            <a:endParaRPr lang="ru-RU" b="1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b="1" i="1" dirty="0" smtClean="0"/>
              <a:t>= </a:t>
            </a:r>
            <a:r>
              <a:rPr lang="ru-RU" b="1" dirty="0" smtClean="0"/>
              <a:t>Амурской </a:t>
            </a:r>
            <a:r>
              <a:rPr lang="ru-RU" b="1" dirty="0"/>
              <a:t>обл.: </a:t>
            </a:r>
            <a:r>
              <a:rPr lang="ru-RU" b="1" dirty="0" err="1" smtClean="0"/>
              <a:t>Зейская</a:t>
            </a:r>
            <a:r>
              <a:rPr lang="ru-RU" b="1" dirty="0" smtClean="0"/>
              <a:t> </a:t>
            </a:r>
            <a:r>
              <a:rPr lang="ru-RU" b="1" dirty="0"/>
              <a:t>и готовятся к вводу </a:t>
            </a:r>
            <a:r>
              <a:rPr lang="ru-RU" b="1" dirty="0" err="1" smtClean="0"/>
              <a:t>Бурейская</a:t>
            </a:r>
            <a:r>
              <a:rPr lang="ru-RU" b="1" dirty="0" smtClean="0"/>
              <a:t>,</a:t>
            </a:r>
          </a:p>
          <a:p>
            <a:pPr>
              <a:buNone/>
            </a:pPr>
            <a:r>
              <a:rPr lang="ru-RU" b="1" dirty="0" smtClean="0"/>
              <a:t>=  </a:t>
            </a:r>
            <a:r>
              <a:rPr lang="ru-RU" b="1" dirty="0"/>
              <a:t>Якутии — </a:t>
            </a:r>
            <a:r>
              <a:rPr lang="ru-RU" b="1" dirty="0" smtClean="0"/>
              <a:t>Вилюйская </a:t>
            </a:r>
            <a:r>
              <a:rPr lang="ru-RU" b="1" dirty="0"/>
              <a:t>и Колымская ГЭС</a:t>
            </a:r>
            <a:r>
              <a:rPr lang="ru-RU" b="1" dirty="0" smtClean="0"/>
              <a:t>.</a:t>
            </a:r>
          </a:p>
          <a:p>
            <a:pPr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ТЭЦ </a:t>
            </a:r>
          </a:p>
          <a:p>
            <a:pPr>
              <a:buNone/>
            </a:pPr>
            <a:r>
              <a:rPr lang="ru-RU" b="1" dirty="0" smtClean="0"/>
              <a:t>= работающие </a:t>
            </a:r>
            <a:r>
              <a:rPr lang="ru-RU" b="1" dirty="0"/>
              <a:t>на местном угле Приморская и </a:t>
            </a:r>
            <a:r>
              <a:rPr lang="ru-RU" b="1" dirty="0" err="1"/>
              <a:t>Лучегорская</a:t>
            </a:r>
            <a:r>
              <a:rPr lang="ru-RU" b="1" dirty="0"/>
              <a:t> </a:t>
            </a:r>
            <a:r>
              <a:rPr lang="ru-RU" b="1" dirty="0" smtClean="0"/>
              <a:t>ГРЭС.</a:t>
            </a:r>
          </a:p>
          <a:p>
            <a:pPr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АЭС</a:t>
            </a:r>
          </a:p>
          <a:p>
            <a:pPr>
              <a:buNone/>
            </a:pPr>
            <a:r>
              <a:rPr lang="ru-RU" b="1" dirty="0" smtClean="0"/>
              <a:t>= В </a:t>
            </a:r>
            <a:r>
              <a:rPr lang="ru-RU" b="1" dirty="0"/>
              <a:t>Чукотском </a:t>
            </a:r>
            <a:r>
              <a:rPr lang="ru-RU" b="1" dirty="0" smtClean="0"/>
              <a:t>АО. </a:t>
            </a:r>
          </a:p>
          <a:p>
            <a:pPr>
              <a:buNone/>
            </a:pPr>
            <a:r>
              <a:rPr lang="ru-RU" b="1" dirty="0" smtClean="0"/>
              <a:t>В </a:t>
            </a:r>
            <a:r>
              <a:rPr lang="ru-RU" b="1" dirty="0"/>
              <a:t>Камчатской обл. работает </a:t>
            </a:r>
            <a:r>
              <a:rPr lang="ru-RU" b="1" dirty="0" err="1"/>
              <a:t>Паужетская</a:t>
            </a:r>
            <a:r>
              <a:rPr lang="ru-RU" b="1" dirty="0"/>
              <a:t> и строится более мощная </a:t>
            </a:r>
            <a:r>
              <a:rPr lang="ru-RU" b="1" dirty="0" err="1"/>
              <a:t>Мутновская</a:t>
            </a:r>
            <a:r>
              <a:rPr lang="ru-RU" b="1" dirty="0"/>
              <a:t> геотермальная </a:t>
            </a:r>
            <a:r>
              <a:rPr lang="ru-RU" b="1" dirty="0" smtClean="0"/>
              <a:t>электростанция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428604"/>
            <a:ext cx="8643966" cy="621510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b="1" dirty="0"/>
              <a:t>Современная добыча угля в ДВЭР около 28 </a:t>
            </a:r>
            <a:r>
              <a:rPr lang="ru-RU" b="1" dirty="0" err="1"/>
              <a:t>млн</a:t>
            </a:r>
            <a:r>
              <a:rPr lang="ru-RU" b="1" dirty="0"/>
              <a:t> т, в том числе </a:t>
            </a:r>
            <a:r>
              <a:rPr lang="ru-RU" b="1" i="1" dirty="0">
                <a:solidFill>
                  <a:srgbClr val="FF0000"/>
                </a:solidFill>
              </a:rPr>
              <a:t>1/3 в Якутии, 1/3 в Приморском крае, а остальное — в Амурской и Сахалинской обл. и немного в северных регионах. </a:t>
            </a:r>
            <a:r>
              <a:rPr lang="ru-RU" b="1" dirty="0"/>
              <a:t>В основном</a:t>
            </a:r>
            <a:r>
              <a:rPr lang="ru-RU" b="1" dirty="0" smtClean="0"/>
              <a:t>, уголь </a:t>
            </a:r>
            <a:r>
              <a:rPr lang="ru-RU" b="1" dirty="0"/>
              <a:t>добывается для местных энергетических нужд (выработки </a:t>
            </a:r>
            <a:r>
              <a:rPr lang="ru-RU" b="1" dirty="0" err="1"/>
              <a:t>электро</a:t>
            </a:r>
            <a:r>
              <a:rPr lang="ru-RU" b="1" dirty="0"/>
              <a:t>- и </a:t>
            </a:r>
            <a:r>
              <a:rPr lang="ru-RU" b="1" dirty="0" err="1"/>
              <a:t>теплоэнергии</a:t>
            </a:r>
            <a:r>
              <a:rPr lang="ru-RU" b="1" dirty="0"/>
              <a:t>). Часть </a:t>
            </a:r>
            <a:r>
              <a:rPr lang="ru-RU" b="1" dirty="0" err="1"/>
              <a:t>южноякутских</a:t>
            </a:r>
            <a:r>
              <a:rPr lang="ru-RU" b="1" dirty="0"/>
              <a:t> углей отправляется на экспорт в Японию</a:t>
            </a:r>
            <a:r>
              <a:rPr lang="ru-RU" b="1" dirty="0" smtClean="0"/>
              <a:t>.</a:t>
            </a:r>
            <a:endParaRPr lang="ru-RU" b="1" dirty="0"/>
          </a:p>
          <a:p>
            <a:pPr>
              <a:buNone/>
            </a:pPr>
            <a:r>
              <a:rPr lang="ru-RU" b="1" dirty="0"/>
              <a:t>Небольшие по масштабам </a:t>
            </a:r>
            <a:r>
              <a:rPr lang="ru-RU" b="1" i="1" dirty="0">
                <a:solidFill>
                  <a:srgbClr val="FF0000"/>
                </a:solidFill>
              </a:rPr>
              <a:t>нефтегазовые комплексы </a:t>
            </a:r>
            <a:r>
              <a:rPr lang="ru-RU" b="1" dirty="0"/>
              <a:t>действуют на </a:t>
            </a:r>
            <a:r>
              <a:rPr lang="ru-RU" b="1" i="1" dirty="0">
                <a:solidFill>
                  <a:srgbClr val="00B050"/>
                </a:solidFill>
              </a:rPr>
              <a:t>северо-востоке острова Сахалин и в Якутии</a:t>
            </a:r>
            <a:r>
              <a:rPr lang="ru-RU" b="1" dirty="0"/>
              <a:t>. Сахалинская нефть из г. Охи передается по трубопроводам на </a:t>
            </a:r>
            <a:r>
              <a:rPr lang="ru-RU" b="1" dirty="0" smtClean="0"/>
              <a:t>нефтепереработку </a:t>
            </a:r>
            <a:r>
              <a:rPr lang="ru-RU" b="1" dirty="0"/>
              <a:t>в Хабаровский край. </a:t>
            </a:r>
          </a:p>
          <a:p>
            <a:pPr>
              <a:buNone/>
            </a:pP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73</TotalTime>
  <Words>836</Words>
  <Application>Microsoft Office PowerPoint</Application>
  <PresentationFormat>Экран (4:3)</PresentationFormat>
  <Paragraphs>85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Солнцестояние</vt:lpstr>
      <vt:lpstr>Хозяйственное развитие Дальнего Востока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Хозяйственное развитие Дальнего Востока</dc:title>
  <dc:creator>Света</dc:creator>
  <cp:lastModifiedBy>Света</cp:lastModifiedBy>
  <cp:revision>9</cp:revision>
  <dcterms:created xsi:type="dcterms:W3CDTF">2011-05-11T09:49:44Z</dcterms:created>
  <dcterms:modified xsi:type="dcterms:W3CDTF">2011-05-12T08:30:36Z</dcterms:modified>
</cp:coreProperties>
</file>