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5" r:id="rId23"/>
    <p:sldId id="276" r:id="rId24"/>
    <p:sldId id="279" r:id="rId2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660033"/>
    <a:srgbClr val="CCFF33"/>
    <a:srgbClr val="CC6600"/>
    <a:srgbClr val="003300"/>
    <a:srgbClr val="003399"/>
    <a:srgbClr val="CC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4" autoAdjust="0"/>
    <p:restoredTop sz="94660"/>
  </p:normalViewPr>
  <p:slideViewPr>
    <p:cSldViewPr>
      <p:cViewPr varScale="1">
        <p:scale>
          <a:sx n="61" d="100"/>
          <a:sy n="61" d="100"/>
        </p:scale>
        <p:origin x="-4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43D87E-0F1C-4A93-8E20-A4E8D5A3A1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79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3CD00-BEF2-4199-90BD-0BE253BCD7FD}" type="slidenum">
              <a:rPr lang="ru-RU"/>
              <a:pPr/>
              <a:t>1</a:t>
            </a:fld>
            <a:endParaRPr lang="ru-R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41558-2165-46EB-87AB-DA1F5974F4FC}" type="slidenum">
              <a:rPr lang="ru-RU"/>
              <a:pPr/>
              <a:t>10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BDC2E-B65F-418F-8641-60EFCC7C971C}" type="slidenum">
              <a:rPr lang="ru-RU"/>
              <a:pPr/>
              <a:t>11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49E41-5873-49BD-8D23-8FF93147134B}" type="slidenum">
              <a:rPr lang="ru-RU"/>
              <a:pPr/>
              <a:t>12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0DFE9-AD14-4BC8-B9F5-690ECC7CA58D}" type="slidenum">
              <a:rPr lang="ru-RU"/>
              <a:pPr/>
              <a:t>13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BCCD7-7549-450B-93BB-248D5CFDD6F2}" type="slidenum">
              <a:rPr lang="ru-RU"/>
              <a:pPr/>
              <a:t>14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41CA1-19F7-4912-8CED-B79F64818C5C}" type="slidenum">
              <a:rPr lang="ru-RU"/>
              <a:pPr/>
              <a:t>15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BB219-2389-41C7-A792-2A9624F7C7FB}" type="slidenum">
              <a:rPr lang="ru-RU"/>
              <a:pPr/>
              <a:t>16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15402-2813-4A90-A0F6-75BADCED38B8}" type="slidenum">
              <a:rPr lang="ru-RU"/>
              <a:pPr/>
              <a:t>17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E95CF-3E8F-4309-B4EA-CACB35B9B799}" type="slidenum">
              <a:rPr lang="ru-RU"/>
              <a:pPr/>
              <a:t>18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6CBC7-FD5E-4F61-86CD-AB9784395129}" type="slidenum">
              <a:rPr lang="ru-RU"/>
              <a:pPr/>
              <a:t>19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7A5D6-83B9-48A9-AE80-65275D4DEA85}" type="slidenum">
              <a:rPr lang="ru-RU"/>
              <a:pPr/>
              <a:t>2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18D45-ADE9-482C-BB55-4E42AE6094BE}" type="slidenum">
              <a:rPr lang="ru-RU"/>
              <a:pPr/>
              <a:t>20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303FA-5E9F-48B1-A917-2CC6BB8C5CAC}" type="slidenum">
              <a:rPr lang="ru-RU"/>
              <a:pPr/>
              <a:t>21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344D4-86B8-4E63-AC23-7A6A4FF761E1}" type="slidenum">
              <a:rPr lang="ru-RU"/>
              <a:pPr/>
              <a:t>22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DA10F-DAD6-4B42-81D6-645366E94CEA}" type="slidenum">
              <a:rPr lang="ru-RU"/>
              <a:pPr/>
              <a:t>23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661A1-1FDE-48B2-81C5-282ADEEA8BAB}" type="slidenum">
              <a:rPr lang="ru-RU"/>
              <a:pPr/>
              <a:t>3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71A0C-0485-401E-B897-36999830264A}" type="slidenum">
              <a:rPr lang="ru-RU"/>
              <a:pPr/>
              <a:t>4</a:t>
            </a:fld>
            <a:endParaRPr 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76EB5-CC18-4516-BAB0-E021952B17B1}" type="slidenum">
              <a:rPr lang="ru-RU"/>
              <a:pPr/>
              <a:t>5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4ABD2-9728-4C32-8442-3B1CCF34A0C9}" type="slidenum">
              <a:rPr lang="ru-RU"/>
              <a:pPr/>
              <a:t>6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964811-08EA-4AAB-8A88-0180EE01680A}" type="slidenum">
              <a:rPr lang="ru-RU"/>
              <a:pPr/>
              <a:t>7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1F918-74AB-464A-9B12-B7DA4CC32335}" type="slidenum">
              <a:rPr lang="ru-RU"/>
              <a:pPr/>
              <a:t>8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9C37F-F8A3-4608-865A-E750500CA7EA}" type="slidenum">
              <a:rPr lang="ru-RU"/>
              <a:pPr/>
              <a:t>9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A58F2-0828-40CD-96F4-78001B7AB8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D75F7-8E98-44DF-A8A9-479A21600E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3B9DC-FC68-4FB1-B81C-2554F78C1C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CB088-AC17-4E75-87EB-83D9AD0486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314E5-8C5C-4C8B-828C-E6BC5F6ECA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263AC-0F01-4AD2-83F5-BCEEA790CD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A5BA3-7220-41C6-A9BB-01D394CF92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B1620-8FDD-4E9F-A7CE-CDAB4372E7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36DD4-10CB-434A-B481-98752A817A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00584-3D24-4872-A3AF-8C90C866AB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AF411-2460-4826-B578-C042BBAEB6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10FAE3-CF49-48E5-B23A-5D1FC64E6AA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http://www.biathlonrus.com/content/persons/1505/preview_0.jpg" TargetMode="External"/><Relationship Id="rId13" Type="http://schemas.openxmlformats.org/officeDocument/2006/relationships/image" Target="../media/image33.jpeg"/><Relationship Id="rId18" Type="http://schemas.openxmlformats.org/officeDocument/2006/relationships/image" Target="http://www.biathlonrus.com/content/persons/1423/preview_0.jp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12" Type="http://schemas.openxmlformats.org/officeDocument/2006/relationships/image" Target="http://www.biathlonrus.com/content/persons/24035/preview_0.jpg" TargetMode="External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6" Type="http://schemas.openxmlformats.org/officeDocument/2006/relationships/image" Target="http://www.biathlonrus.com/content/persons/1427/preview_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biathlonrus.com/content/persons/1407/preview_0.jpg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9.jpeg"/><Relationship Id="rId15" Type="http://schemas.openxmlformats.org/officeDocument/2006/relationships/image" Target="../media/image34.jpeg"/><Relationship Id="rId10" Type="http://schemas.openxmlformats.org/officeDocument/2006/relationships/image" Target="http://www.biathlonrus.com/content/persons/1531/preview_0.jpg" TargetMode="External"/><Relationship Id="rId19" Type="http://schemas.openxmlformats.org/officeDocument/2006/relationships/slide" Target="slide2.xml"/><Relationship Id="rId4" Type="http://schemas.openxmlformats.org/officeDocument/2006/relationships/image" Target="http://www.biathlonrus.com/content/persons/1405/preview_0.jpg" TargetMode="External"/><Relationship Id="rId9" Type="http://schemas.openxmlformats.org/officeDocument/2006/relationships/image" Target="../media/image31.jpeg"/><Relationship Id="rId14" Type="http://schemas.openxmlformats.org/officeDocument/2006/relationships/image" Target="http://www.biathlonrus.com/content/persons/1413/preview_0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http://www.biathlonrus.com/content/persons/1391/preview_0.jpg" TargetMode="External"/><Relationship Id="rId13" Type="http://schemas.openxmlformats.org/officeDocument/2006/relationships/image" Target="../media/image41.jpeg"/><Relationship Id="rId18" Type="http://schemas.openxmlformats.org/officeDocument/2006/relationships/image" Target="http://www.biathlonrus.com/content/persons/26811/preview_0.jpg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12" Type="http://schemas.openxmlformats.org/officeDocument/2006/relationships/image" Target="http://www.biathlonrus.com/content/persons/1395/preview_0.jpg" TargetMode="External"/><Relationship Id="rId17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6" Type="http://schemas.openxmlformats.org/officeDocument/2006/relationships/image" Target="http://www.biathlonrus.com/content/persons/1381/preview_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biathlonrus.com/content/persons/1393/preview_0.jpg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5" Type="http://schemas.openxmlformats.org/officeDocument/2006/relationships/image" Target="../media/image42.jpeg"/><Relationship Id="rId10" Type="http://schemas.openxmlformats.org/officeDocument/2006/relationships/image" Target="http://www.biathlonrus.com/content/persons/1379/preview_0.jpg" TargetMode="External"/><Relationship Id="rId19" Type="http://schemas.openxmlformats.org/officeDocument/2006/relationships/slide" Target="slide2.xml"/><Relationship Id="rId4" Type="http://schemas.openxmlformats.org/officeDocument/2006/relationships/image" Target="http://www.biathlonrus.com/content/persons/1387/preview_0.jpg" TargetMode="External"/><Relationship Id="rId9" Type="http://schemas.openxmlformats.org/officeDocument/2006/relationships/image" Target="../media/image39.jpeg"/><Relationship Id="rId14" Type="http://schemas.openxmlformats.org/officeDocument/2006/relationships/image" Target="http://www.biathlonrus.com/content/persons/1664/preview_0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image" Target="../media/image3.jpe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0/Ivan_Tcherezov_10km_sprint_Kontiolahti_winner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upload.wikimedia.org/wikipedia/commons/thumb/a/a0/Ivan_Tcherezov_10km_sprint_Kontiolahti_winner.jpg/330px-Ivan_Tcherezov_10km_sprint_Kontiolahti_winner.jpg" TargetMode="Externa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058.radikal.ru/1001/cb/ee16be570087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i058.radikal.ru/1001/cb/ee16be570087.jpg" TargetMode="Externa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7%D0%B5%D0%BC%D0%BF%D0%B8%D0%BE%D0%BD%D0%B0%D1%82_%D0%BC%D0%B8%D1%80%D0%B0_%D0%BF%D0%BE_%D0%B1%D0%B8%D0%B0%D1%82%D0%BB%D0%BE%D0%BD%D1%83" TargetMode="External"/><Relationship Id="rId3" Type="http://schemas.openxmlformats.org/officeDocument/2006/relationships/image" Target="../media/image46.png"/><Relationship Id="rId7" Type="http://schemas.openxmlformats.org/officeDocument/2006/relationships/hyperlink" Target="http://ru.wikipedia.org/wiki/%D0%97%D0%B8%D0%BC%D0%BD%D0%B8%D0%B5_%D0%9E%D0%BB%D0%B8%D0%BC%D0%BF%D0%B8%D0%B9%D1%81%D0%BA%D0%B8%D0%B5_%D0%B8%D0%B3%D1%80%D1%8B_201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8%D0%BC%D0%BD%D0%B8%D0%B5_%D0%9E%D0%BB%D0%B8%D0%BC%D0%BF%D0%B8%D0%B9%D1%81%D0%BA%D0%B8%D0%B5_%D0%B8%D0%B3%D1%80%D1%8B_2006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" TargetMode="External"/><Relationship Id="rId10" Type="http://schemas.openxmlformats.org/officeDocument/2006/relationships/hyperlink" Target="http://ru.wikipedia.org/wiki/%D0%A7%D0%B5%D0%BC%D0%BF%D0%B8%D0%BE%D0%BD%D0%B0%D1%82_%D0%BC%D0%B8%D1%80%D0%B0_%D0%BF%D0%BE_%D0%B1%D0%B8%D0%B0%D1%82%D0%BB%D0%BE%D0%BD%D1%83_2009" TargetMode="External"/><Relationship Id="rId4" Type="http://schemas.openxmlformats.org/officeDocument/2006/relationships/image" Target="http://upload.wikimedia.org/wikipedia/commons/thumb/f/fc/Olympic_flag_transparent.svg/35px-Olympic_flag_transparent.svg.png" TargetMode="External"/><Relationship Id="rId9" Type="http://schemas.openxmlformats.org/officeDocument/2006/relationships/hyperlink" Target="http://ru.wikipedia.org/wiki/%D0%A7%D0%B5%D0%BC%D0%BF%D0%B8%D0%BE%D0%BD%D0%B0%D1%82_%D0%BC%D0%B8%D1%80%D0%B0_%D0%BF%D0%BE_%D0%B1%D0%B8%D0%B0%D1%82%D0%BB%D0%BE%D0%BD%D1%83_200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3384550" cy="1989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Биатлон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5724128" y="3789040"/>
            <a:ext cx="3168352" cy="22322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50"/>
              </a:avLst>
            </a:prstTxWarp>
          </a:bodyPr>
          <a:lstStyle/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Презентация по уроку</a:t>
            </a:r>
          </a:p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Физической Культуры</a:t>
            </a:r>
          </a:p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МАОУ гимназии №93</a:t>
            </a:r>
          </a:p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Кордов Виктор Васильевич</a:t>
            </a:r>
          </a:p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/учитель физической культуры/</a:t>
            </a:r>
          </a:p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 Челябинск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8929718" cy="446489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200" dirty="0"/>
              <a:t>Для стрельбы применяются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винтовки </a:t>
            </a:r>
            <a:r>
              <a:rPr lang="ru-RU" sz="2200" dirty="0"/>
              <a:t>с минимальным весом 3,5 кг, которые во время гонки транспортируются на спине. Запрещено автоматическое и полуавтоматическое оружие. При спуске крючка указательный палец должен преодолевать усилие как минимум 500 г. Прицелу винтовки не разрешено иметь эффект увеличения цели, вместо используется кольцевая мушка и диоптрический прицел, которые при стрельбе нужно совместить с чёрным кружком мишени. Калибр патронов составляет 5,6 мм. Скорость пули при выстреле на расстоянии 1 м от среза ствола не должна превышать 380 м/с.</a:t>
            </a:r>
          </a:p>
        </p:txBody>
      </p:sp>
      <p:pic>
        <p:nvPicPr>
          <p:cNvPr id="19460" name="Picture 4" descr="1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4357686" cy="3214686"/>
          </a:xfrm>
          <a:prstGeom prst="rect">
            <a:avLst/>
          </a:prstGeom>
          <a:noFill/>
        </p:spPr>
      </p:pic>
      <p:pic>
        <p:nvPicPr>
          <p:cNvPr id="19461" name="Picture 5" descr="big_pic_276719_thumb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14686"/>
            <a:ext cx="428628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839" y="3356992"/>
            <a:ext cx="8676456" cy="321297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стрельбище расстояние до мишеней составляет 50 метров (до 1977 года — 100 метров). Мишени, используемые на соревнованиях, традиционно чёрного цвета, в количестве пяти штук на одной белой пластине. По мере попадания мишени закрываются белым клапаном, что позволяет биатлонисту сразу видеть результат своей стрельбы. </a:t>
            </a:r>
          </a:p>
        </p:txBody>
      </p:sp>
      <p:pic>
        <p:nvPicPr>
          <p:cNvPr id="21508" name="Picture 4" descr="54ffc367eb7fa4f8_2010-02-21t194029z_01_olyim108_rtridsp_3_olympics-biathl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4419600" cy="2613025"/>
          </a:xfrm>
          <a:prstGeom prst="rect">
            <a:avLst/>
          </a:prstGeom>
          <a:noFill/>
        </p:spPr>
      </p:pic>
      <p:pic>
        <p:nvPicPr>
          <p:cNvPr id="21509" name="Picture 5" descr="4d45876c72823a910ee18694da260e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04"/>
            <a:ext cx="3960813" cy="264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122" y="260648"/>
            <a:ext cx="8316416" cy="6381328"/>
          </a:xfrm>
        </p:spPr>
        <p:txBody>
          <a:bodyPr/>
          <a:lstStyle/>
          <a:p>
            <a:pPr algn="just"/>
            <a:r>
              <a:rPr lang="ru-RU" sz="2400" dirty="0"/>
              <a:t>Каждая мишень представляет собой чёрный кружок в углублении пластины, диаметром 115 мм. При стрельбе стоя засчитывается попадание в любую зону кружка, а при стрельбе лёжа — только в чёрный же кружок диаметром 45 мм, центр которого совпадает с центром кружка 115 мм. </a:t>
            </a:r>
          </a:p>
        </p:txBody>
      </p:sp>
      <p:pic>
        <p:nvPicPr>
          <p:cNvPr id="23556" name="Picture 4" descr="1872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143248"/>
            <a:ext cx="5473700" cy="310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biatl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2613" y="1052513"/>
            <a:ext cx="3481387" cy="5805487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50825" y="1889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800"/>
              <a:t>На сегодняшний день в рамках крупнейших международных биатлонных соревнований проводится шесть видов гонок: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rgbClr val="CC0000"/>
                </a:solidFill>
              </a:rPr>
              <a:t>индивидуальная гонка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rgbClr val="CC0000"/>
                </a:solidFill>
              </a:rPr>
              <a:t>спринт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rgbClr val="CC0000"/>
                </a:solidFill>
              </a:rPr>
              <a:t>пасьют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rgbClr val="CC0000"/>
                </a:solidFill>
              </a:rPr>
              <a:t>масс-старт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rgbClr val="CC0000"/>
                </a:solidFill>
              </a:rPr>
              <a:t>эстафета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rgbClr val="CC0000"/>
                </a:solidFill>
              </a:rPr>
              <a:t>смешанная эстафета.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ru-RU" sz="28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404664"/>
            <a:ext cx="5220072" cy="6453336"/>
          </a:xfrm>
        </p:spPr>
        <p:txBody>
          <a:bodyPr/>
          <a:lstStyle/>
          <a:p>
            <a:pPr algn="just"/>
            <a:r>
              <a:rPr lang="ru-RU" sz="2400" dirty="0"/>
              <a:t>Самыми успешными на сегодняшний день является, носящий неофициальный титул «короля биатлона», норвежский биатлонист </a:t>
            </a:r>
          </a:p>
          <a:p>
            <a:pPr algn="just">
              <a:buFontTx/>
              <a:buNone/>
            </a:pPr>
            <a:r>
              <a:rPr lang="ru-RU" sz="2400" dirty="0">
                <a:solidFill>
                  <a:srgbClr val="CC0000"/>
                </a:solidFill>
              </a:rPr>
              <a:t>  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Уле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Эйнар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Бьёрндален</a:t>
            </a:r>
            <a:r>
              <a:rPr lang="ru-RU" sz="2400" dirty="0"/>
              <a:t> —             6-кратный олимпийский чемпион, продолжающий свои выступления на международных соревнованиях, — и немецкая </a:t>
            </a:r>
            <a:r>
              <a:rPr lang="ru-RU" sz="2400" dirty="0" err="1"/>
              <a:t>биатлонистка</a:t>
            </a:r>
            <a:r>
              <a:rPr lang="ru-RU" sz="2400" dirty="0"/>
              <a:t> </a:t>
            </a:r>
          </a:p>
          <a:p>
            <a:pPr algn="just">
              <a:buFontTx/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Кати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Вильхельм</a:t>
            </a:r>
            <a:r>
              <a:rPr lang="ru-RU" sz="2400" dirty="0"/>
              <a:t> — 3х-кратная олимпийская </a:t>
            </a:r>
            <a:r>
              <a:rPr lang="ru-RU" sz="2400" dirty="0" smtClean="0"/>
              <a:t>чемпионка.</a:t>
            </a:r>
            <a:endParaRPr lang="ru-RU" sz="2400" dirty="0"/>
          </a:p>
        </p:txBody>
      </p:sp>
      <p:pic>
        <p:nvPicPr>
          <p:cNvPr id="27653" name="Picture 5" descr="object_28_1266182836_617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0"/>
            <a:ext cx="4419600" cy="3013075"/>
          </a:xfrm>
          <a:prstGeom prst="rect">
            <a:avLst/>
          </a:prstGeom>
          <a:noFill/>
        </p:spPr>
      </p:pic>
      <p:pic>
        <p:nvPicPr>
          <p:cNvPr id="27654" name="Picture 6" descr="1622550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141663"/>
            <a:ext cx="3127375" cy="352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0388" y="404664"/>
            <a:ext cx="4536826" cy="6048970"/>
          </a:xfrm>
        </p:spPr>
        <p:txBody>
          <a:bodyPr/>
          <a:lstStyle/>
          <a:p>
            <a:pPr algn="just"/>
            <a:r>
              <a:rPr lang="ru-RU" sz="2800" dirty="0"/>
              <a:t>Среди продолжающих своё выступление </a:t>
            </a:r>
            <a:r>
              <a:rPr lang="ru-RU" sz="2800" dirty="0" err="1"/>
              <a:t>биатлонисток</a:t>
            </a:r>
            <a:r>
              <a:rPr lang="ru-RU" sz="2800" dirty="0"/>
              <a:t> больше всего побед на зимних Олимпийских играх имеют сразу четыре </a:t>
            </a:r>
            <a:r>
              <a:rPr lang="ru-RU" sz="2800" dirty="0" err="1"/>
              <a:t>биатлонистки</a:t>
            </a:r>
            <a:r>
              <a:rPr lang="ru-RU" sz="2800" dirty="0"/>
              <a:t> — по две победы каждая.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 немки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Андреа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Хенкель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Магдалена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Нойнер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также российские спортсменки Ольга Зайцева и Анна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Богалий-Титовец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pic>
        <p:nvPicPr>
          <p:cNvPr id="29700" name="Picture 4" descr="342ca04db7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173288" cy="2781300"/>
          </a:xfrm>
          <a:prstGeom prst="rect">
            <a:avLst/>
          </a:prstGeom>
          <a:noFill/>
        </p:spPr>
      </p:pic>
      <p:pic>
        <p:nvPicPr>
          <p:cNvPr id="29702" name="Picture 6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928934"/>
            <a:ext cx="2424113" cy="3627438"/>
          </a:xfrm>
          <a:prstGeom prst="rect">
            <a:avLst/>
          </a:prstGeom>
          <a:noFill/>
        </p:spPr>
      </p:pic>
      <p:pic>
        <p:nvPicPr>
          <p:cNvPr id="29703" name="Picture 7" descr="c10485d23e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620713"/>
            <a:ext cx="2101850" cy="3071812"/>
          </a:xfrm>
          <a:prstGeom prst="rect">
            <a:avLst/>
          </a:prstGeom>
          <a:noFill/>
        </p:spPr>
      </p:pic>
      <p:pic>
        <p:nvPicPr>
          <p:cNvPr id="29704" name="Picture 8" descr="124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4076700"/>
            <a:ext cx="2447925" cy="1633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3212976"/>
            <a:ext cx="8604448" cy="335699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 dirty="0"/>
              <a:t>В 1999 году Международный союз биатлонистов основал так называемый Клуб «Зеро» — это символический элитный спортивный клуб, в который входят биатлонисты и биатлонистки, выигравшие золотую медаль зимних Олимпийских игр или Чемпионатов мира в личных гонках (индивидуальной гонке, спринте, </a:t>
            </a:r>
            <a:r>
              <a:rPr lang="ru-RU" sz="2400" dirty="0" err="1"/>
              <a:t>пасьюте</a:t>
            </a:r>
            <a:r>
              <a:rPr lang="ru-RU" sz="2400" dirty="0"/>
              <a:t> или масс-старте) с нулевым (то есть без единого промаха) результатом в стрельбе.</a:t>
            </a:r>
          </a:p>
        </p:txBody>
      </p:sp>
      <p:pic>
        <p:nvPicPr>
          <p:cNvPr id="31748" name="Picture 4" descr="4912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5595968" cy="2805135"/>
          </a:xfrm>
          <a:prstGeom prst="rect">
            <a:avLst/>
          </a:prstGeom>
          <a:noFill/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6084888" y="549275"/>
            <a:ext cx="2447925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Клуб 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«Зеро»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48823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Сборная России</a:t>
            </a:r>
          </a:p>
        </p:txBody>
      </p:sp>
      <p:pic>
        <p:nvPicPr>
          <p:cNvPr id="46091" name="Picture 11" descr="russborw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643314"/>
            <a:ext cx="4859337" cy="3033712"/>
          </a:xfrm>
          <a:prstGeom prst="rect">
            <a:avLst/>
          </a:prstGeom>
          <a:noFill/>
        </p:spPr>
      </p:pic>
      <p:pic>
        <p:nvPicPr>
          <p:cNvPr id="46092" name="Picture 12" descr="5abf9527a5e6febdcb51e92d78c97474_f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1"/>
            <a:ext cx="377667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http://www.biathlonrus.com/content/persons/1405/preview_0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411413" y="0"/>
            <a:ext cx="2047875" cy="2857500"/>
          </a:xfrm>
          <a:prstGeom prst="rect">
            <a:avLst/>
          </a:prstGeom>
          <a:noFill/>
        </p:spPr>
      </p:pic>
      <p:pic>
        <p:nvPicPr>
          <p:cNvPr id="33799" name="Picture 7" descr="http://www.biathlonrus.com/content/persons/1407/preview_0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787900" y="0"/>
            <a:ext cx="2047875" cy="2857500"/>
          </a:xfrm>
          <a:prstGeom prst="rect">
            <a:avLst/>
          </a:prstGeom>
          <a:noFill/>
        </p:spPr>
      </p:pic>
      <p:pic>
        <p:nvPicPr>
          <p:cNvPr id="33797" name="Picture 5" descr="http://www.biathlonrus.com/content/persons/1505/preview_0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0" y="3357563"/>
            <a:ext cx="2047875" cy="2857500"/>
          </a:xfrm>
          <a:prstGeom prst="rect">
            <a:avLst/>
          </a:prstGeom>
          <a:noFill/>
        </p:spPr>
      </p:pic>
      <p:pic>
        <p:nvPicPr>
          <p:cNvPr id="33796" name="Picture 4" descr="http://www.biathlonrus.com/content/persons/1531/preview_0.jp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2339975" y="3357563"/>
            <a:ext cx="2047875" cy="2857500"/>
          </a:xfrm>
          <a:prstGeom prst="rect">
            <a:avLst/>
          </a:prstGeom>
          <a:noFill/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548063" y="-77549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hangingPunct="0"/>
            <a:endParaRPr lang="ru-RU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2268538" y="2636838"/>
            <a:ext cx="2316162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700">
                <a:solidFill>
                  <a:srgbClr val="000000"/>
                </a:solidFill>
                <a:cs typeface="Times New Roman" pitchFamily="18" charset="0"/>
              </a:rPr>
              <a:t>Анна Богалий-Титовец</a:t>
            </a:r>
            <a:endParaRPr lang="ru-RU" sz="1400"/>
          </a:p>
          <a:p>
            <a:pPr algn="l" eaLnBrk="0" hangingPunct="0"/>
            <a:endParaRPr lang="ru-RU" sz="2800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5076825" y="2636838"/>
            <a:ext cx="145573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500">
                <a:solidFill>
                  <a:srgbClr val="000000"/>
                </a:solidFill>
                <a:cs typeface="Times New Roman" pitchFamily="18" charset="0"/>
              </a:rPr>
              <a:t>Анна Булыгина</a:t>
            </a:r>
            <a:endParaRPr lang="ru-RU" sz="1200"/>
          </a:p>
          <a:p>
            <a:pPr algn="l" eaLnBrk="0" hangingPunct="0"/>
            <a:endParaRPr lang="ru-RU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5988050"/>
            <a:ext cx="19796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500">
                <a:solidFill>
                  <a:srgbClr val="000000"/>
                </a:solidFill>
                <a:cs typeface="Times New Roman" pitchFamily="18" charset="0"/>
              </a:rPr>
              <a:t>Екатерина Глазырина</a:t>
            </a:r>
            <a:endParaRPr lang="ru-RU" sz="1200"/>
          </a:p>
          <a:p>
            <a:pPr algn="l" eaLnBrk="0" hangingPunct="0"/>
            <a:endParaRPr lang="ru-RU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2484438" y="6021388"/>
            <a:ext cx="17335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500">
                <a:solidFill>
                  <a:srgbClr val="000000"/>
                </a:solidFill>
                <a:cs typeface="Times New Roman" pitchFamily="18" charset="0"/>
              </a:rPr>
              <a:t>Екатерина Юрлова</a:t>
            </a:r>
            <a:endParaRPr lang="ru-RU" sz="2400"/>
          </a:p>
        </p:txBody>
      </p:sp>
      <p:pic>
        <p:nvPicPr>
          <p:cNvPr id="33814" name="Picture 22" descr="http://www.biathlonrus.com/content/persons/24035/preview_0.jpg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0" y="0"/>
            <a:ext cx="2047875" cy="2857500"/>
          </a:xfrm>
          <a:prstGeom prst="rect">
            <a:avLst/>
          </a:prstGeom>
          <a:noFill/>
        </p:spPr>
      </p:pic>
      <p:pic>
        <p:nvPicPr>
          <p:cNvPr id="33812" name="Picture 20" descr="http://www.biathlonrus.com/content/persons/1413/preview_0.jp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7096125" y="0"/>
            <a:ext cx="2047875" cy="2857500"/>
          </a:xfrm>
          <a:prstGeom prst="rect">
            <a:avLst/>
          </a:prstGeom>
          <a:noFill/>
        </p:spPr>
      </p:pic>
      <p:pic>
        <p:nvPicPr>
          <p:cNvPr id="33811" name="Picture 19" descr="http://www.biathlonrus.com/content/persons/1427/preview_0.jpg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4787900" y="3357563"/>
            <a:ext cx="2047875" cy="2857500"/>
          </a:xfrm>
          <a:prstGeom prst="rect">
            <a:avLst/>
          </a:prstGeom>
          <a:noFill/>
        </p:spPr>
      </p:pic>
      <p:pic>
        <p:nvPicPr>
          <p:cNvPr id="33809" name="Picture 17" descr="http://www.biathlonrus.com/content/persons/1423/preview_0.jpg"/>
          <p:cNvPicPr>
            <a:picLocks noChangeAspect="1" noChangeArrowheads="1"/>
          </p:cNvPicPr>
          <p:nvPr/>
        </p:nvPicPr>
        <p:blipFill>
          <a:blip r:embed="rId17" r:link="rId18" cstate="print"/>
          <a:srcRect/>
          <a:stretch>
            <a:fillRect/>
          </a:stretch>
        </p:blipFill>
        <p:spPr bwMode="auto">
          <a:xfrm>
            <a:off x="7096125" y="3357563"/>
            <a:ext cx="2047875" cy="2857500"/>
          </a:xfrm>
          <a:prstGeom prst="rect">
            <a:avLst/>
          </a:prstGeom>
          <a:noFill/>
        </p:spPr>
      </p:pic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548063" y="-77549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hangingPunct="0"/>
            <a:endParaRPr lang="ru-RU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250825" y="2636838"/>
            <a:ext cx="16113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700">
                <a:solidFill>
                  <a:srgbClr val="000000"/>
                </a:solidFill>
                <a:cs typeface="Times New Roman" pitchFamily="18" charset="0"/>
              </a:rPr>
              <a:t>Наталья Гусева</a:t>
            </a:r>
            <a:endParaRPr lang="ru-RU" sz="1400"/>
          </a:p>
          <a:p>
            <a:pPr algn="l" eaLnBrk="0" hangingPunct="0"/>
            <a:endParaRPr lang="ru-RU" sz="2800"/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7380288" y="2636838"/>
            <a:ext cx="15176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700">
                <a:solidFill>
                  <a:srgbClr val="000000"/>
                </a:solidFill>
                <a:cs typeface="Times New Roman" pitchFamily="18" charset="0"/>
              </a:rPr>
              <a:t>Ольга Зайцева</a:t>
            </a:r>
            <a:endParaRPr lang="ru-RU" sz="1400"/>
          </a:p>
          <a:p>
            <a:pPr algn="l" eaLnBrk="0" hangingPunct="0"/>
            <a:endParaRPr lang="ru-RU" sz="2800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859338" y="6021388"/>
            <a:ext cx="19780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700">
                <a:solidFill>
                  <a:srgbClr val="000000"/>
                </a:solidFill>
                <a:cs typeface="Times New Roman" pitchFamily="18" charset="0"/>
              </a:rPr>
              <a:t>Светлана Слепцова</a:t>
            </a:r>
            <a:endParaRPr lang="ru-RU" sz="1400"/>
          </a:p>
          <a:p>
            <a:pPr algn="l" eaLnBrk="0" hangingPunct="0"/>
            <a:endParaRPr lang="ru-RU" sz="2800"/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7451725" y="6021388"/>
            <a:ext cx="1327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500">
                <a:cs typeface="Times New Roman" pitchFamily="18" charset="0"/>
              </a:rPr>
              <a:t>Яна Романова</a:t>
            </a:r>
            <a:endParaRPr lang="ru-RU" sz="2400"/>
          </a:p>
        </p:txBody>
      </p:sp>
      <p:sp>
        <p:nvSpPr>
          <p:cNvPr id="33823" name="AutoShape 3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885113" y="5949950"/>
            <a:ext cx="574675" cy="360363"/>
          </a:xfrm>
          <a:prstGeom prst="flowChartMultidocument">
            <a:avLst/>
          </a:prstGeom>
          <a:gradFill rotWithShape="1">
            <a:gsLst>
              <a:gs pos="0">
                <a:schemeClr val="accent2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24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5949950"/>
            <a:ext cx="395287" cy="287338"/>
          </a:xfrm>
          <a:prstGeom prst="actionButtonForwardNext">
            <a:avLst/>
          </a:prstGeom>
          <a:gradFill rotWithShape="1">
            <a:gsLst>
              <a:gs pos="0">
                <a:schemeClr val="accent2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25" name="AutoShape 3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08850" y="5949950"/>
            <a:ext cx="431800" cy="287338"/>
          </a:xfrm>
          <a:prstGeom prst="actionButtonBackPrevious">
            <a:avLst/>
          </a:prstGeom>
          <a:gradFill rotWithShape="1">
            <a:gsLst>
              <a:gs pos="0">
                <a:schemeClr val="accent2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548063" y="14128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hangingPunct="0"/>
            <a:endParaRPr lang="ru-RU"/>
          </a:p>
        </p:txBody>
      </p:sp>
      <p:pic>
        <p:nvPicPr>
          <p:cNvPr id="35844" name="Picture 4" descr="http://www.biathlonrus.com/content/persons/1387/preview_0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2047875" cy="2857500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68313" y="2608263"/>
            <a:ext cx="16176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500">
                <a:solidFill>
                  <a:srgbClr val="000000"/>
                </a:solidFill>
                <a:cs typeface="Times New Roman" pitchFamily="18" charset="0"/>
              </a:rPr>
              <a:t>Евгений Устюгов</a:t>
            </a:r>
            <a:endParaRPr lang="ru-RU" sz="240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548063" y="14128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hangingPunct="0"/>
            <a:endParaRPr lang="ru-RU"/>
          </a:p>
        </p:txBody>
      </p:sp>
      <p:pic>
        <p:nvPicPr>
          <p:cNvPr id="35847" name="Picture 7" descr="http://www.biathlonrus.com/content/persons/1393/preview_0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411413" y="0"/>
            <a:ext cx="2047875" cy="2857500"/>
          </a:xfrm>
          <a:prstGeom prst="rect">
            <a:avLst/>
          </a:prstGeom>
          <a:noFill/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700338" y="2636838"/>
            <a:ext cx="13906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500">
                <a:solidFill>
                  <a:srgbClr val="000000"/>
                </a:solidFill>
                <a:cs typeface="Times New Roman" pitchFamily="18" charset="0"/>
              </a:rPr>
              <a:t>Максим Чудов</a:t>
            </a:r>
            <a:endParaRPr lang="ru-RU" sz="2400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548063" y="14128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hangingPunct="0"/>
            <a:endParaRPr lang="ru-RU"/>
          </a:p>
        </p:txBody>
      </p:sp>
      <p:pic>
        <p:nvPicPr>
          <p:cNvPr id="35850" name="Picture 10" descr="http://www.biathlonrus.com/content/persons/1391/preview_0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787900" y="0"/>
            <a:ext cx="2047875" cy="2857500"/>
          </a:xfrm>
          <a:prstGeom prst="rect">
            <a:avLst/>
          </a:prstGeom>
          <a:noFill/>
        </p:spPr>
      </p:pic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5219700" y="2679700"/>
            <a:ext cx="12985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500">
                <a:solidFill>
                  <a:srgbClr val="000000"/>
                </a:solidFill>
                <a:cs typeface="Times New Roman" pitchFamily="18" charset="0"/>
              </a:rPr>
              <a:t>Иван Черезов</a:t>
            </a:r>
            <a:endParaRPr lang="ru-RU" sz="2400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3548063" y="14128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hangingPunct="0"/>
            <a:endParaRPr lang="ru-RU"/>
          </a:p>
        </p:txBody>
      </p:sp>
      <p:pic>
        <p:nvPicPr>
          <p:cNvPr id="35853" name="Picture 13" descr="http://www.biathlonrus.com/content/persons/1379/preview_0.jp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7096125" y="0"/>
            <a:ext cx="2047875" cy="2857500"/>
          </a:xfrm>
          <a:prstGeom prst="rect">
            <a:avLst/>
          </a:prstGeom>
          <a:noFill/>
        </p:spPr>
      </p:pic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7235825" y="2708275"/>
            <a:ext cx="16446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500">
                <a:solidFill>
                  <a:srgbClr val="000000"/>
                </a:solidFill>
                <a:cs typeface="Times New Roman" pitchFamily="18" charset="0"/>
              </a:rPr>
              <a:t>Андрей Маковеев</a:t>
            </a:r>
            <a:endParaRPr lang="ru-RU" sz="2400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3548063" y="14128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hangingPunct="0"/>
            <a:endParaRPr lang="ru-RU"/>
          </a:p>
        </p:txBody>
      </p:sp>
      <p:pic>
        <p:nvPicPr>
          <p:cNvPr id="35856" name="Picture 16" descr="http://www.biathlonrus.com/content/persons/1395/preview_0.jpg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0" y="3284538"/>
            <a:ext cx="2047875" cy="2857500"/>
          </a:xfrm>
          <a:prstGeom prst="rect">
            <a:avLst/>
          </a:prstGeom>
          <a:noFill/>
        </p:spPr>
      </p:pic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23850" y="5949950"/>
            <a:ext cx="15446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500">
                <a:solidFill>
                  <a:srgbClr val="000000"/>
                </a:solidFill>
                <a:cs typeface="Times New Roman" pitchFamily="18" charset="0"/>
              </a:rPr>
              <a:t>Антон Шипулин</a:t>
            </a:r>
            <a:endParaRPr lang="ru-RU" sz="2400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3548063" y="14128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hangingPunct="0"/>
            <a:endParaRPr lang="ru-RU"/>
          </a:p>
        </p:txBody>
      </p:sp>
      <p:pic>
        <p:nvPicPr>
          <p:cNvPr id="35859" name="Picture 19" descr="http://www.biathlonrus.com/content/persons/1664/preview_0.jp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2411413" y="3284538"/>
            <a:ext cx="2047875" cy="2857500"/>
          </a:xfrm>
          <a:prstGeom prst="rect">
            <a:avLst/>
          </a:prstGeom>
          <a:noFill/>
        </p:spPr>
      </p:pic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2627313" y="5949950"/>
            <a:ext cx="15843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500">
                <a:solidFill>
                  <a:srgbClr val="000000"/>
                </a:solidFill>
                <a:cs typeface="Times New Roman" pitchFamily="18" charset="0"/>
              </a:rPr>
              <a:t>Виктор Васильев</a:t>
            </a:r>
            <a:endParaRPr lang="ru-RU" sz="2400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3548063" y="14128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hangingPunct="0"/>
            <a:endParaRPr lang="ru-RU"/>
          </a:p>
        </p:txBody>
      </p:sp>
      <p:pic>
        <p:nvPicPr>
          <p:cNvPr id="35862" name="Picture 22" descr="http://www.biathlonrus.com/content/persons/1381/preview_0.jpg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4787900" y="3284538"/>
            <a:ext cx="2047875" cy="2857500"/>
          </a:xfrm>
          <a:prstGeom prst="rect">
            <a:avLst/>
          </a:prstGeom>
          <a:noFill/>
        </p:spPr>
      </p:pic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932363" y="6021388"/>
            <a:ext cx="1727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500">
                <a:solidFill>
                  <a:srgbClr val="000000"/>
                </a:solidFill>
                <a:cs typeface="Times New Roman" pitchFamily="18" charset="0"/>
              </a:rPr>
              <a:t>Максим Максимов</a:t>
            </a:r>
            <a:endParaRPr lang="ru-RU" sz="2400"/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3548063" y="14128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hangingPunct="0"/>
            <a:endParaRPr lang="ru-RU"/>
          </a:p>
        </p:txBody>
      </p:sp>
      <p:pic>
        <p:nvPicPr>
          <p:cNvPr id="35865" name="Picture 25" descr="http://www.biathlonrus.com/content/persons/26811/preview_0.jpg"/>
          <p:cNvPicPr>
            <a:picLocks noChangeAspect="1" noChangeArrowheads="1"/>
          </p:cNvPicPr>
          <p:nvPr/>
        </p:nvPicPr>
        <p:blipFill>
          <a:blip r:embed="rId17" r:link="rId18" cstate="print"/>
          <a:srcRect/>
          <a:stretch>
            <a:fillRect/>
          </a:stretch>
        </p:blipFill>
        <p:spPr bwMode="auto">
          <a:xfrm>
            <a:off x="7096125" y="3284538"/>
            <a:ext cx="2047875" cy="2857500"/>
          </a:xfrm>
          <a:prstGeom prst="rect">
            <a:avLst/>
          </a:prstGeom>
          <a:noFill/>
        </p:spPr>
      </p:pic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7164388" y="6021388"/>
            <a:ext cx="17557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  <a:p>
            <a:pPr algn="l" eaLnBrk="0" fontAlgn="b" hangingPunct="0"/>
            <a:r>
              <a:rPr lang="ru-RU" sz="1500">
                <a:solidFill>
                  <a:srgbClr val="000000"/>
                </a:solidFill>
                <a:cs typeface="Times New Roman" pitchFamily="18" charset="0"/>
              </a:rPr>
              <a:t>Евгений Гараничев</a:t>
            </a:r>
            <a:endParaRPr lang="ru-RU" sz="2400"/>
          </a:p>
        </p:txBody>
      </p:sp>
      <p:sp>
        <p:nvSpPr>
          <p:cNvPr id="35868" name="AutoShape 28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956550" y="5949950"/>
            <a:ext cx="574675" cy="360363"/>
          </a:xfrm>
          <a:prstGeom prst="flowChartMultidocument">
            <a:avLst/>
          </a:prstGeom>
          <a:gradFill rotWithShape="1">
            <a:gsLst>
              <a:gs pos="0">
                <a:schemeClr val="accent2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69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5949950"/>
            <a:ext cx="395287" cy="287338"/>
          </a:xfrm>
          <a:prstGeom prst="actionButtonForwardNext">
            <a:avLst/>
          </a:prstGeom>
          <a:gradFill rotWithShape="1">
            <a:gsLst>
              <a:gs pos="0">
                <a:schemeClr val="accent2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70" name="AutoShape 3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08850" y="5949950"/>
            <a:ext cx="431800" cy="287338"/>
          </a:xfrm>
          <a:prstGeom prst="actionButtonBackPrevious">
            <a:avLst/>
          </a:prstGeom>
          <a:gradFill rotWithShape="1">
            <a:gsLst>
              <a:gs pos="0">
                <a:schemeClr val="accent2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75" y="1484313"/>
            <a:ext cx="8229600" cy="5040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hlinkClick r:id="rId3" action="ppaction://hlinksldjump"/>
              </a:rPr>
              <a:t>Понятие «биатлон»</a:t>
            </a:r>
            <a:endParaRPr lang="ru-RU" sz="2000"/>
          </a:p>
          <a:p>
            <a:pPr>
              <a:lnSpc>
                <a:spcPct val="80000"/>
              </a:lnSpc>
            </a:pPr>
            <a:r>
              <a:rPr lang="ru-RU" sz="2000">
                <a:hlinkClick r:id="rId4" action="ppaction://hlinksldjump"/>
              </a:rPr>
              <a:t>Первые официальные соревнования</a:t>
            </a:r>
            <a:endParaRPr lang="ru-RU" sz="2000"/>
          </a:p>
          <a:p>
            <a:pPr>
              <a:lnSpc>
                <a:spcPct val="80000"/>
              </a:lnSpc>
            </a:pPr>
            <a:r>
              <a:rPr lang="ru-RU" sz="2000">
                <a:hlinkClick r:id="rId5" action="ppaction://hlinksldjump"/>
              </a:rPr>
              <a:t>Соревнования военных патрулей</a:t>
            </a:r>
            <a:endParaRPr lang="ru-RU" sz="2000"/>
          </a:p>
          <a:p>
            <a:pPr>
              <a:lnSpc>
                <a:spcPct val="80000"/>
              </a:lnSpc>
            </a:pPr>
            <a:r>
              <a:rPr lang="ru-RU" sz="2000">
                <a:hlinkClick r:id="rId6" action="ppaction://hlinksldjump"/>
              </a:rPr>
              <a:t>Биатлон как вид спорта</a:t>
            </a:r>
            <a:endParaRPr lang="ru-RU" sz="2000"/>
          </a:p>
          <a:p>
            <a:pPr>
              <a:lnSpc>
                <a:spcPct val="80000"/>
              </a:lnSpc>
            </a:pPr>
            <a:r>
              <a:rPr lang="ru-RU" sz="2000">
                <a:hlinkClick r:id="rId7" action="ppaction://hlinksldjump"/>
              </a:rPr>
              <a:t>Международные организации</a:t>
            </a:r>
            <a:endParaRPr lang="ru-RU" sz="2000"/>
          </a:p>
          <a:p>
            <a:pPr>
              <a:lnSpc>
                <a:spcPct val="80000"/>
              </a:lnSpc>
            </a:pPr>
            <a:r>
              <a:rPr lang="ru-RU" sz="2000">
                <a:hlinkClick r:id="rId8" action="ppaction://hlinksldjump"/>
              </a:rPr>
              <a:t>Союз Биатлонистов России</a:t>
            </a:r>
            <a:endParaRPr lang="ru-RU" sz="2000"/>
          </a:p>
          <a:p>
            <a:pPr>
              <a:lnSpc>
                <a:spcPct val="80000"/>
              </a:lnSpc>
            </a:pPr>
            <a:r>
              <a:rPr lang="ru-RU" sz="2000">
                <a:hlinkClick r:id="rId9" action="ppaction://hlinksldjump"/>
              </a:rPr>
              <a:t>Лыжи и лыжные палки</a:t>
            </a:r>
            <a:endParaRPr lang="ru-RU" sz="2000"/>
          </a:p>
          <a:p>
            <a:pPr>
              <a:lnSpc>
                <a:spcPct val="80000"/>
              </a:lnSpc>
            </a:pPr>
            <a:r>
              <a:rPr lang="ru-RU" sz="2000">
                <a:hlinkClick r:id="rId10" action="ppaction://hlinksldjump"/>
              </a:rPr>
              <a:t>Винтовки</a:t>
            </a:r>
            <a:endParaRPr lang="ru-RU" sz="2000"/>
          </a:p>
          <a:p>
            <a:pPr>
              <a:lnSpc>
                <a:spcPct val="80000"/>
              </a:lnSpc>
            </a:pPr>
            <a:r>
              <a:rPr lang="ru-RU" sz="2000">
                <a:hlinkClick r:id="rId11" action="ppaction://hlinksldjump"/>
              </a:rPr>
              <a:t>Стрельбище</a:t>
            </a:r>
            <a:endParaRPr lang="ru-RU" sz="2000"/>
          </a:p>
          <a:p>
            <a:pPr>
              <a:lnSpc>
                <a:spcPct val="80000"/>
              </a:lnSpc>
            </a:pPr>
            <a:r>
              <a:rPr lang="ru-RU" sz="2000">
                <a:hlinkClick r:id="rId12" action="ppaction://hlinksldjump"/>
              </a:rPr>
              <a:t>Мишени</a:t>
            </a:r>
            <a:endParaRPr lang="ru-RU" sz="2000"/>
          </a:p>
          <a:p>
            <a:pPr>
              <a:lnSpc>
                <a:spcPct val="80000"/>
              </a:lnSpc>
            </a:pPr>
            <a:r>
              <a:rPr lang="ru-RU" sz="2000">
                <a:hlinkClick r:id="rId13" action="ppaction://hlinksldjump"/>
              </a:rPr>
              <a:t>Виды гонок</a:t>
            </a:r>
            <a:endParaRPr lang="ru-RU" sz="2000"/>
          </a:p>
          <a:p>
            <a:pPr>
              <a:lnSpc>
                <a:spcPct val="80000"/>
              </a:lnSpc>
            </a:pPr>
            <a:r>
              <a:rPr lang="ru-RU" sz="2000">
                <a:hlinkClick r:id="rId14" action="ppaction://hlinksldjump"/>
              </a:rPr>
              <a:t>Самые успешные</a:t>
            </a:r>
            <a:endParaRPr lang="ru-RU" sz="2000"/>
          </a:p>
          <a:p>
            <a:pPr>
              <a:lnSpc>
                <a:spcPct val="80000"/>
              </a:lnSpc>
            </a:pPr>
            <a:r>
              <a:rPr lang="ru-RU" sz="2000">
                <a:hlinkClick r:id="rId15" action="ppaction://hlinksldjump"/>
              </a:rPr>
              <a:t>Клуб «Зеро»</a:t>
            </a:r>
            <a:endParaRPr lang="ru-RU" sz="2000"/>
          </a:p>
          <a:p>
            <a:pPr>
              <a:lnSpc>
                <a:spcPct val="80000"/>
              </a:lnSpc>
            </a:pPr>
            <a:r>
              <a:rPr lang="ru-RU" sz="2000">
                <a:hlinkClick r:id="rId16" action="ppaction://hlinksldjump"/>
              </a:rPr>
              <a:t>Сборная России</a:t>
            </a:r>
            <a:endParaRPr lang="ru-RU" sz="2000"/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</p:txBody>
      </p:sp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1547813" y="188913"/>
            <a:ext cx="597693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Содержание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68313" y="1484313"/>
            <a:ext cx="8229600" cy="5040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Понятие «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биатлон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Первые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соревнования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Соревнования военных патрулей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Биатлон как вид спорта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Международные организации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Союз Биатлонистов России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Лыжи и лыжные палки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Винтовки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Стрельбище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Мишени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Виды гонок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Самые успешные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Клуб «Зеро»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Сборная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России</a:t>
            </a:r>
            <a:endParaRPr lang="ru-RU" dirty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dirty="0"/>
          </a:p>
        </p:txBody>
      </p:sp>
      <p:pic>
        <p:nvPicPr>
          <p:cNvPr id="48137" name="Picture 9" descr="000_Par2376644c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86248" y="3714752"/>
            <a:ext cx="4667250" cy="2609850"/>
          </a:xfrm>
          <a:prstGeom prst="rect">
            <a:avLst/>
          </a:prstGeom>
          <a:noFill/>
        </p:spPr>
      </p:pic>
      <p:pic>
        <p:nvPicPr>
          <p:cNvPr id="48138" name="Picture 10" descr="1_5166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0694" y="1214422"/>
            <a:ext cx="3459163" cy="228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5508625" cy="62642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Ива́н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Ю́рьевич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Че́резов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(18 ноября 1980, Ижевск) — российский биатлонист, заслуженный </a:t>
            </a:r>
            <a:r>
              <a:rPr lang="ru-RU" sz="2400" dirty="0"/>
              <a:t>мастер спорта России. Двукратный призёр олимпийских игр в эстафете (серебро XX Зимних Олимпийских игр в Турине 2006 года и бронза XXI Зимних Олимпийских игр в Ванкувере 2010 года), чемпион мира 2005 года в смешанной эстафете, чемпион мира 2007 года и 2008 года в мужской эстафете, серебряный призер чемпионата мира 2011 года в мужской эстафете, бронзовый призёр чемпионата мира-2009 в </a:t>
            </a:r>
            <a:r>
              <a:rPr lang="ru-RU" sz="2400" dirty="0" err="1"/>
              <a:t>масс-старте</a:t>
            </a:r>
            <a:r>
              <a:rPr lang="ru-RU" sz="2400" dirty="0"/>
              <a:t>.</a:t>
            </a:r>
          </a:p>
        </p:txBody>
      </p:sp>
      <p:pic>
        <p:nvPicPr>
          <p:cNvPr id="37892" name="Picture 4" descr="Файл:Ivan Tcherezov 10km sprint Kontiolahti winn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373688" y="0"/>
            <a:ext cx="3770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260350"/>
            <a:ext cx="5651500" cy="65976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Евге́ний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Рома́нович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Устю́гов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(4 июня 1985), Красноярск, РСФСР, СССР) — российский биатлонист, олимпийский чемпион 2010 года 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масс-старте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бронзовый призёр Олимпийских игр в составе эстафеты, заслуженный мастер спорта России (2010), победитель 3 этапов Кубка мира, победитель малого зачета Кубка мира 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масс-старте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(2009-2010), двукратный серебряный призёр чемпионата мира-2011, двукратный вице-чемпион Европы. В биатлон пришёл в 1997 году. В сборной России дебютировал в сезоне 2006—2007, выступал на Кубке Международного союза биатлонистов, с сезона 2008—2009 выступает в Кубке мира.</a:t>
            </a:r>
          </a:p>
        </p:txBody>
      </p:sp>
      <p:pic>
        <p:nvPicPr>
          <p:cNvPr id="39940" name="i-main-pic" descr="Картинка 16 из 57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404813"/>
            <a:ext cx="374491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84163" y="1506538"/>
            <a:ext cx="9072563" cy="0"/>
          </a:xfrm>
          <a:prstGeom prst="rect">
            <a:avLst/>
          </a:prstGeom>
          <a:solidFill>
            <a:srgbClr val="B0E0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988" name="Picture 4" descr="Olympic flag transparent.sv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-284163" y="1506538"/>
            <a:ext cx="333376" cy="219075"/>
          </a:xfrm>
          <a:prstGeom prst="rect">
            <a:avLst/>
          </a:prstGeom>
          <a:noFill/>
        </p:spPr>
      </p:pic>
      <p:graphicFrame>
        <p:nvGraphicFramePr>
          <p:cNvPr id="42097" name="Group 113"/>
          <p:cNvGraphicFramePr>
            <a:graphicFrameLocks noGrp="1"/>
          </p:cNvGraphicFramePr>
          <p:nvPr/>
        </p:nvGraphicFramePr>
        <p:xfrm>
          <a:off x="214282" y="214298"/>
          <a:ext cx="8643998" cy="6143659"/>
        </p:xfrm>
        <a:graphic>
          <a:graphicData uri="http://schemas.openxmlformats.org/drawingml/2006/table">
            <a:tbl>
              <a:tblPr/>
              <a:tblGrid>
                <a:gridCol w="1810059"/>
                <a:gridCol w="2330477"/>
                <a:gridCol w="305861"/>
                <a:gridCol w="4197601"/>
              </a:tblGrid>
              <a:tr h="42092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Медали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92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tooltip="Летние Олимпийские игры"/>
                        </a:rPr>
                        <a:t>Олимпийские игры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E0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tooltip="Зимние Олимпийские игры 2006"/>
                        </a:rPr>
                        <a:t>Турин 2006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эстафета 4x6 км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tooltip="Зимние Олимпийские игры 2010"/>
                        </a:rPr>
                        <a:t>Ванкувер 2010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эстафета 4x6 км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Серебро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tooltip="Зимние Олимпийские игры 2010"/>
                        </a:rPr>
                        <a:t>Ванкувер 2010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масс-старт 12,5 км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92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tooltip="Чемпионат мира по биатлону"/>
                        </a:rPr>
                        <a:t>Чемпионаты мира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E0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Серебро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tooltip="Чемпионат мира по биатлону 2005"/>
                        </a:rPr>
                        <a:t>Хохфильцен 2005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спринт 7,5 км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Бронза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tooltip="Чемпионат мира по биатлону 2005"/>
                        </a:rPr>
                        <a:t>Хохфильцен 2005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преследование 10 км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tooltip="Чемпионат мира по биатлону 2005"/>
                        </a:rPr>
                        <a:t>Хохфильцен 2005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эстафета 4x6 км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Серебро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tooltip="Чемпионат мира по биатлону 2005"/>
                        </a:rPr>
                        <a:t>Ханты-Мансийск 2005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смешанная эстафета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Бронза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tooltip="Чемпионат мира по биатлону 2009"/>
                        </a:rPr>
                        <a:t>Пхёнчхан 2009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спринт 7,5 км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Бронза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tooltip="Чемпионат мира по биатлону 2009"/>
                        </a:rPr>
                        <a:t>Пхёнчхан 2009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преследование 10 км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tooltip="Чемпионат мира по биатлону 2009"/>
                        </a:rPr>
                        <a:t>Пхёнчхан 2009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эстафета 4x6 км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tooltip="Чемпионат мира по биатлону 2009"/>
                        </a:rPr>
                        <a:t>Пхёнчхан 2009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масс-старт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12,5 км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9241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b="1" dirty="0" err="1">
                <a:solidFill>
                  <a:srgbClr val="003300"/>
                </a:solidFill>
              </a:rPr>
              <a:t>Светла́на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Ю́рьевна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Слепцо́ва</a:t>
            </a:r>
            <a:r>
              <a:rPr lang="ru-RU" dirty="0"/>
              <a:t>                  (31 июля 1986, Ханты-Мансийск) — российская биатлонистка, олимпийская чемпионка 2010 года в эстафете, чемпионка мира 2009 года в эстафете, заслуженный мастер спорта России.</a:t>
            </a:r>
          </a:p>
        </p:txBody>
      </p:sp>
      <p:pic>
        <p:nvPicPr>
          <p:cNvPr id="44036" name="i-main-pic" descr="Картинка 14 из 5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693988"/>
            <a:ext cx="5545137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37288"/>
            <a:ext cx="9144000" cy="3937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Материал взят с сайтов </a:t>
            </a:r>
            <a:r>
              <a:rPr lang="en-US" sz="2000"/>
              <a:t>www.</a:t>
            </a:r>
            <a:r>
              <a:rPr lang="ru-RU" sz="2000"/>
              <a:t>ru.wikipedia.org, www.biathlonrus.com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/>
          </a:p>
        </p:txBody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5651500" y="2997200"/>
            <a:ext cx="3241675" cy="2651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просмотр!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290"/>
            <a:ext cx="8966200" cy="2714620"/>
          </a:xfrm>
        </p:spPr>
        <p:txBody>
          <a:bodyPr/>
          <a:lstStyle/>
          <a:p>
            <a:r>
              <a:rPr lang="ru-RU" sz="2400" b="1" dirty="0" err="1"/>
              <a:t>Биатло́н</a:t>
            </a:r>
            <a:r>
              <a:rPr lang="ru-RU" sz="2400" dirty="0"/>
              <a:t> (от лат. </a:t>
            </a:r>
            <a:r>
              <a:rPr lang="ru-RU" sz="2400" dirty="0" err="1"/>
              <a:t>bis</a:t>
            </a:r>
            <a:r>
              <a:rPr lang="ru-RU" sz="2400" dirty="0"/>
              <a:t> — дважды и </a:t>
            </a:r>
            <a:r>
              <a:rPr lang="ru-RU" sz="2400" dirty="0" err="1"/>
              <a:t>др.-греч</a:t>
            </a:r>
            <a:r>
              <a:rPr lang="ru-RU" sz="2400" dirty="0"/>
              <a:t>. </a:t>
            </a:r>
            <a:r>
              <a:rPr lang="ru-RU" sz="2400" dirty="0" err="1"/>
              <a:t>ἆθλον </a:t>
            </a:r>
            <a:r>
              <a:rPr lang="ru-RU" sz="2400" dirty="0"/>
              <a:t>— состязание, борьба) — зимний олимпийский вид спорта, сочетающий лыжную гонку со стрельбой из </a:t>
            </a:r>
            <a:r>
              <a:rPr lang="ru-RU" sz="2400" dirty="0" smtClean="0"/>
              <a:t>винтовки. Биатлон </a:t>
            </a:r>
            <a:r>
              <a:rPr lang="ru-RU" sz="2400" dirty="0"/>
              <a:t>наиболее популярен в Германии, России, Австрии, Норвегии и Швеции. </a:t>
            </a:r>
          </a:p>
        </p:txBody>
      </p:sp>
      <p:pic>
        <p:nvPicPr>
          <p:cNvPr id="5124" name="Picture 4" descr="000_dv45302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428868"/>
            <a:ext cx="7104083" cy="3972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64613" cy="452596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Первые официальные соревнования</a:t>
            </a:r>
            <a:r>
              <a:rPr lang="ru-RU" dirty="0"/>
              <a:t>, отдалённо напоминавшие биатлон, прошли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1767 году</a:t>
            </a:r>
            <a:r>
              <a:rPr lang="ru-RU" dirty="0"/>
              <a:t>. Их организовали пограничники на шведско-норвежской границе. </a:t>
            </a:r>
          </a:p>
        </p:txBody>
      </p:sp>
      <p:pic>
        <p:nvPicPr>
          <p:cNvPr id="7172" name="Picture 4" descr="image_14071_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000241"/>
            <a:ext cx="6551613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5003800" cy="3600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Впервые на крупных международных соревнованиях состязания, напоминавшие современный биатлон, были включены в 1924 году на I зимних Олимпийских играх во французском </a:t>
            </a:r>
            <a:r>
              <a:rPr lang="ru-RU" sz="2800" dirty="0" err="1"/>
              <a:t>Шамони</a:t>
            </a:r>
            <a:r>
              <a:rPr lang="ru-RU" sz="2800" dirty="0"/>
              <a:t>. </a:t>
            </a:r>
          </a:p>
        </p:txBody>
      </p:sp>
      <p:pic>
        <p:nvPicPr>
          <p:cNvPr id="9220" name="Picture 4" descr="1vklgonkapatruley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3050"/>
            <a:ext cx="4500562" cy="2862263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9512" y="3789040"/>
            <a:ext cx="8676456" cy="28500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 b="1" dirty="0"/>
              <a:t>Назывались они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«соревнования военных патрулей» </a:t>
            </a:r>
            <a:r>
              <a:rPr lang="ru-RU" sz="2800" b="1" dirty="0"/>
              <a:t>и проходили как демонстрационные состязания, позже были представлены на зимних Олимпиадах 1928, 1936 и 1948 годов, после чего их исключили из официального календаря в связи с нараставшими пацифистскими настроениями в мире по окончании Второй мировой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93175" cy="220503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3300"/>
                </a:solidFill>
              </a:rPr>
              <a:t>3 августа 1948 года была создана Международная федерация современного пятиборья</a:t>
            </a:r>
            <a:r>
              <a:rPr lang="ru-RU" sz="2800" dirty="0"/>
              <a:t>, которая с 1953 года начинает курировать биатлон. </a:t>
            </a:r>
          </a:p>
        </p:txBody>
      </p:sp>
      <p:pic>
        <p:nvPicPr>
          <p:cNvPr id="11268" name="Picture 4" descr="1968W_biatl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2"/>
            <a:ext cx="4076700" cy="4038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071678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1954 году Международный олимпийский комитет признает биатлон как вид спорта. В 1958 году проходит первое крупное международное биатлонное соревнование — Чемпионат мира в австрийском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Зальфельдене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Через два года биатлон включается в официальную программу зимних Олимпийских игр.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290"/>
            <a:ext cx="9144000" cy="40052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До 1948 года не было организации, ответственной за развитие биатлона как вида спорта и за утверждение правил проведения биатлонных состязаний. С 1948 года биатлон курировался следующими международными организациями: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1948—1966 годы — </a:t>
            </a: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Международная федерация современного пятиборья (УИП);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1967—1992 годы — </a:t>
            </a: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Международная федерация современного пятиборья и биатлона (УИПБ);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1993—1998 годы — </a:t>
            </a: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Международный союз биатлонистов (формально курируется УИПБ);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с 1998 года — </a:t>
            </a: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Международный союз биатлонистов (МСБ) </a:t>
            </a:r>
            <a:r>
              <a:rPr lang="ru-RU" sz="1800" dirty="0"/>
              <a:t>является самостоятельной организацией, признанной Международным олимпийским комитетом, ответственной за проведение международных биатлонных мероприятий </a:t>
            </a:r>
          </a:p>
        </p:txBody>
      </p:sp>
      <p:pic>
        <p:nvPicPr>
          <p:cNvPr id="13317" name="Picture 5" descr="722px-IBU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857628"/>
            <a:ext cx="3597638" cy="2714644"/>
          </a:xfrm>
          <a:prstGeom prst="rect">
            <a:avLst/>
          </a:prstGeom>
          <a:noFill/>
        </p:spPr>
      </p:pic>
      <p:pic>
        <p:nvPicPr>
          <p:cNvPr id="13318" name="Picture 6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643314"/>
            <a:ext cx="4427537" cy="302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2060575"/>
          </a:xfrm>
        </p:spPr>
        <p:txBody>
          <a:bodyPr/>
          <a:lstStyle/>
          <a:p>
            <a:r>
              <a:rPr lang="ru-RU" dirty="0"/>
              <a:t>Национальной биатлонной федерацией в России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является Союз биатлонистов России (СБР), основанный в 1992 году. </a:t>
            </a:r>
          </a:p>
        </p:txBody>
      </p:sp>
      <p:pic>
        <p:nvPicPr>
          <p:cNvPr id="15365" name="Picture 5" descr="9ed4d5dec1ffca03fa21c292565e23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914400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13100"/>
            <a:ext cx="9144000" cy="3644900"/>
          </a:xfrm>
        </p:spPr>
        <p:txBody>
          <a:bodyPr/>
          <a:lstStyle/>
          <a:p>
            <a:r>
              <a:rPr lang="ru-RU" sz="2400" dirty="0"/>
              <a:t>В биатлоне используется свободный стиль передвижения на лыжах. Длина лыж зависит от роста спортсмена — они не должны быть короче, чем рост спортсмена минус 4 см, максимальная длина не ограничена. Минимальная ширина лыж — 40 мм, масса — не менее 750 граммов.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Используются обычные лыжи и лыжные палки для лыжных гонок </a:t>
            </a:r>
            <a:r>
              <a:rPr lang="ru-RU" sz="2400" dirty="0"/>
              <a:t>(длина палок не должна превышать рост спортсмена; не разрешаются палки изменяемой длины и усиливающие толчок).</a:t>
            </a:r>
          </a:p>
        </p:txBody>
      </p:sp>
      <p:pic>
        <p:nvPicPr>
          <p:cNvPr id="17412" name="Picture 4" descr="12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14290"/>
            <a:ext cx="4716462" cy="2925785"/>
          </a:xfrm>
          <a:prstGeom prst="rect">
            <a:avLst/>
          </a:prstGeom>
          <a:noFill/>
        </p:spPr>
      </p:pic>
      <p:pic>
        <p:nvPicPr>
          <p:cNvPr id="17413" name="Picture 5" descr="24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14290"/>
            <a:ext cx="2454275" cy="2998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/>
            </a:gs>
            <a:gs pos="100000">
              <a:srgbClr val="CC0000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B2B2B2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/>
            </a:gs>
            <a:gs pos="100000">
              <a:srgbClr val="CC0000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B2B2B2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568</Words>
  <Application>Microsoft Office PowerPoint</Application>
  <PresentationFormat>Экран (4:3)</PresentationFormat>
  <Paragraphs>166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Сестрички</dc:creator>
  <cp:lastModifiedBy>SauderPA</cp:lastModifiedBy>
  <cp:revision>17</cp:revision>
  <dcterms:created xsi:type="dcterms:W3CDTF">2011-04-25T10:15:04Z</dcterms:created>
  <dcterms:modified xsi:type="dcterms:W3CDTF">2013-12-02T05:01:00Z</dcterms:modified>
</cp:coreProperties>
</file>