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78" r:id="rId8"/>
    <p:sldId id="256" r:id="rId9"/>
    <p:sldId id="263" r:id="rId10"/>
    <p:sldId id="265" r:id="rId11"/>
    <p:sldId id="279" r:id="rId12"/>
    <p:sldId id="266" r:id="rId13"/>
    <p:sldId id="267" r:id="rId14"/>
    <p:sldId id="280" r:id="rId15"/>
    <p:sldId id="264" r:id="rId16"/>
    <p:sldId id="268" r:id="rId17"/>
    <p:sldId id="270" r:id="rId18"/>
    <p:sldId id="274" r:id="rId19"/>
    <p:sldId id="269" r:id="rId20"/>
    <p:sldId id="281" r:id="rId21"/>
    <p:sldId id="271" r:id="rId22"/>
    <p:sldId id="275" r:id="rId23"/>
    <p:sldId id="272" r:id="rId24"/>
    <p:sldId id="273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5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43EF-99AE-4320-9DF9-2259C24A7EC8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84665-FCAF-447D-86F5-316D3D3B1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8F4C-3002-4DFA-AB3C-BD36E2BECF9C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E00-080F-4823-A8C2-065E8F12D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C84C-3A80-49EC-B5B6-2045D0CE4B6B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D1D9-F5E4-4ADA-BB24-AC798F429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7183-B8F1-43BF-83E6-CAECE5CBFAEF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3384-050E-4319-A324-2609A760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BB2C-CAC9-4299-8624-249A8B810D2D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41FC-F775-48F0-8534-015F18C66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016F-ECDA-404E-BA3D-4B2568EC75CD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70D3-AA6A-43FE-8219-1441E0451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0039-0397-4C16-B6EC-09814408C57B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EFEC-29C7-482E-B30B-E3E7FB4AC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A908-C343-4250-A2C5-4DEA62106E0E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1F71-0A70-45E4-A761-63452B9E9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1208-B3E1-4E71-84EF-EFE01364AA09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CC3F-ECBE-4558-B5F5-717EE2A43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7B75-F8A9-487D-9107-220D3513D05F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C4D9-F472-48FA-92E1-306B0E95B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E39E-EF08-406D-8EFA-033F06859E0C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664B-7F0C-49D9-9B4D-677B5BF04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774F36-6598-4C22-ABFC-489CD40F7F50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4E35E1E-79A7-443C-A099-479153F1A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8" r:id="rId2"/>
    <p:sldLayoutId id="2147483756" r:id="rId3"/>
    <p:sldLayoutId id="2147483749" r:id="rId4"/>
    <p:sldLayoutId id="2147483750" r:id="rId5"/>
    <p:sldLayoutId id="2147483751" r:id="rId6"/>
    <p:sldLayoutId id="2147483752" r:id="rId7"/>
    <p:sldLayoutId id="2147483757" r:id="rId8"/>
    <p:sldLayoutId id="2147483758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trud.ru/userfiles/gallery/bc/b_bcaf063182587886fea2a3321666f84b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067944" y="3501008"/>
            <a:ext cx="4897437" cy="305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6" descr="http://900igr.net/datai/geografija/Evropejskij-Sever/0002-005-Evropejskij-Sever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 rot="770956">
            <a:off x="4764088" y="1066800"/>
            <a:ext cx="40116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http://ebftour.ru/images/load/Image/evropejskij%20sev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763" y="1556792"/>
            <a:ext cx="6304955" cy="388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48873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Роль Европейского Севера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в развитии русской культуры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395288" y="5589588"/>
            <a:ext cx="29751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 dirty="0">
                <a:latin typeface="+mn-lt"/>
              </a:rPr>
              <a:t>Учитель географии</a:t>
            </a:r>
          </a:p>
          <a:p>
            <a:r>
              <a:rPr lang="ru-RU" sz="1600" b="1" i="1" dirty="0">
                <a:latin typeface="+mn-lt"/>
              </a:rPr>
              <a:t> МОУ «Средняя школа  № 11»</a:t>
            </a:r>
          </a:p>
          <a:p>
            <a:r>
              <a:rPr lang="ru-RU" sz="1600" b="1" i="1" dirty="0">
                <a:latin typeface="+mn-lt"/>
              </a:rPr>
              <a:t>г. Кимры</a:t>
            </a:r>
          </a:p>
          <a:p>
            <a:r>
              <a:rPr lang="ru-RU" sz="1600" b="1" i="1" dirty="0" err="1">
                <a:latin typeface="+mn-lt"/>
              </a:rPr>
              <a:t>Обуховская</a:t>
            </a:r>
            <a:r>
              <a:rPr lang="ru-RU" sz="1600" b="1" i="1" dirty="0">
                <a:latin typeface="+mn-lt"/>
              </a:rPr>
              <a:t> </a:t>
            </a:r>
            <a:r>
              <a:rPr lang="ru-RU" sz="1600" b="1" i="1" dirty="0" smtClean="0">
                <a:latin typeface="+mn-lt"/>
              </a:rPr>
              <a:t> Ж.В</a:t>
            </a:r>
            <a:r>
              <a:rPr lang="ru-RU" sz="1600" b="1" i="1" dirty="0">
                <a:latin typeface="+mn-lt"/>
              </a:rPr>
              <a:t>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825873" y="2672603"/>
            <a:ext cx="1410821" cy="1459006"/>
          </a:xfrm>
          <a:custGeom>
            <a:avLst/>
            <a:gdLst>
              <a:gd name="connsiteX0" fmla="*/ 350745 w 1410821"/>
              <a:gd name="connsiteY0" fmla="*/ 534521 h 1459006"/>
              <a:gd name="connsiteX1" fmla="*/ 350745 w 1410821"/>
              <a:gd name="connsiteY1" fmla="*/ 447115 h 1459006"/>
              <a:gd name="connsiteX2" fmla="*/ 384362 w 1410821"/>
              <a:gd name="connsiteY2" fmla="*/ 366432 h 1459006"/>
              <a:gd name="connsiteX3" fmla="*/ 444874 w 1410821"/>
              <a:gd name="connsiteY3" fmla="*/ 332815 h 1459006"/>
              <a:gd name="connsiteX4" fmla="*/ 451598 w 1410821"/>
              <a:gd name="connsiteY4" fmla="*/ 238685 h 1459006"/>
              <a:gd name="connsiteX5" fmla="*/ 471768 w 1410821"/>
              <a:gd name="connsiteY5" fmla="*/ 359709 h 1459006"/>
              <a:gd name="connsiteX6" fmla="*/ 579345 w 1410821"/>
              <a:gd name="connsiteY6" fmla="*/ 467285 h 1459006"/>
              <a:gd name="connsiteX7" fmla="*/ 653303 w 1410821"/>
              <a:gd name="connsiteY7" fmla="*/ 453838 h 1459006"/>
              <a:gd name="connsiteX8" fmla="*/ 686921 w 1410821"/>
              <a:gd name="connsiteY8" fmla="*/ 379879 h 1459006"/>
              <a:gd name="connsiteX9" fmla="*/ 660027 w 1410821"/>
              <a:gd name="connsiteY9" fmla="*/ 279026 h 1459006"/>
              <a:gd name="connsiteX10" fmla="*/ 660027 w 1410821"/>
              <a:gd name="connsiteY10" fmla="*/ 184897 h 1459006"/>
              <a:gd name="connsiteX11" fmla="*/ 606239 w 1410821"/>
              <a:gd name="connsiteY11" fmla="*/ 104215 h 1459006"/>
              <a:gd name="connsiteX12" fmla="*/ 599515 w 1410821"/>
              <a:gd name="connsiteY12" fmla="*/ 57150 h 1459006"/>
              <a:gd name="connsiteX13" fmla="*/ 518833 w 1410821"/>
              <a:gd name="connsiteY13" fmla="*/ 3362 h 1459006"/>
              <a:gd name="connsiteX14" fmla="*/ 444874 w 1410821"/>
              <a:gd name="connsiteY14" fmla="*/ 36979 h 1459006"/>
              <a:gd name="connsiteX15" fmla="*/ 438151 w 1410821"/>
              <a:gd name="connsiteY15" fmla="*/ 110938 h 1459006"/>
              <a:gd name="connsiteX16" fmla="*/ 397809 w 1410821"/>
              <a:gd name="connsiteY16" fmla="*/ 131109 h 1459006"/>
              <a:gd name="connsiteX17" fmla="*/ 344021 w 1410821"/>
              <a:gd name="connsiteY17" fmla="*/ 178173 h 1459006"/>
              <a:gd name="connsiteX18" fmla="*/ 310403 w 1410821"/>
              <a:gd name="connsiteY18" fmla="*/ 231962 h 1459006"/>
              <a:gd name="connsiteX19" fmla="*/ 256615 w 1410821"/>
              <a:gd name="connsiteY19" fmla="*/ 272303 h 1459006"/>
              <a:gd name="connsiteX20" fmla="*/ 229721 w 1410821"/>
              <a:gd name="connsiteY20" fmla="*/ 326091 h 1459006"/>
              <a:gd name="connsiteX21" fmla="*/ 216274 w 1410821"/>
              <a:gd name="connsiteY21" fmla="*/ 359709 h 1459006"/>
              <a:gd name="connsiteX22" fmla="*/ 189380 w 1410821"/>
              <a:gd name="connsiteY22" fmla="*/ 366432 h 1459006"/>
              <a:gd name="connsiteX23" fmla="*/ 175933 w 1410821"/>
              <a:gd name="connsiteY23" fmla="*/ 366432 h 1459006"/>
              <a:gd name="connsiteX24" fmla="*/ 175933 w 1410821"/>
              <a:gd name="connsiteY24" fmla="*/ 413497 h 1459006"/>
              <a:gd name="connsiteX25" fmla="*/ 128868 w 1410821"/>
              <a:gd name="connsiteY25" fmla="*/ 460562 h 1459006"/>
              <a:gd name="connsiteX26" fmla="*/ 54909 w 1410821"/>
              <a:gd name="connsiteY26" fmla="*/ 480732 h 1459006"/>
              <a:gd name="connsiteX27" fmla="*/ 1121 w 1410821"/>
              <a:gd name="connsiteY27" fmla="*/ 467285 h 1459006"/>
              <a:gd name="connsiteX28" fmla="*/ 61633 w 1410821"/>
              <a:gd name="connsiteY28" fmla="*/ 682438 h 1459006"/>
              <a:gd name="connsiteX29" fmla="*/ 101974 w 1410821"/>
              <a:gd name="connsiteY29" fmla="*/ 722779 h 1459006"/>
              <a:gd name="connsiteX30" fmla="*/ 81803 w 1410821"/>
              <a:gd name="connsiteY30" fmla="*/ 769844 h 1459006"/>
              <a:gd name="connsiteX31" fmla="*/ 28015 w 1410821"/>
              <a:gd name="connsiteY31" fmla="*/ 803462 h 1459006"/>
              <a:gd name="connsiteX32" fmla="*/ 28015 w 1410821"/>
              <a:gd name="connsiteY32" fmla="*/ 863973 h 1459006"/>
              <a:gd name="connsiteX33" fmla="*/ 122145 w 1410821"/>
              <a:gd name="connsiteY33" fmla="*/ 924485 h 1459006"/>
              <a:gd name="connsiteX34" fmla="*/ 169209 w 1410821"/>
              <a:gd name="connsiteY34" fmla="*/ 951379 h 1459006"/>
              <a:gd name="connsiteX35" fmla="*/ 175933 w 1410821"/>
              <a:gd name="connsiteY35" fmla="*/ 1011891 h 1459006"/>
              <a:gd name="connsiteX36" fmla="*/ 263339 w 1410821"/>
              <a:gd name="connsiteY36" fmla="*/ 1005168 h 1459006"/>
              <a:gd name="connsiteX37" fmla="*/ 384362 w 1410821"/>
              <a:gd name="connsiteY37" fmla="*/ 1099297 h 1459006"/>
              <a:gd name="connsiteX38" fmla="*/ 451598 w 1410821"/>
              <a:gd name="connsiteY38" fmla="*/ 1126191 h 1459006"/>
              <a:gd name="connsiteX39" fmla="*/ 438151 w 1410821"/>
              <a:gd name="connsiteY39" fmla="*/ 1166532 h 1459006"/>
              <a:gd name="connsiteX40" fmla="*/ 370915 w 1410821"/>
              <a:gd name="connsiteY40" fmla="*/ 1193426 h 1459006"/>
              <a:gd name="connsiteX41" fmla="*/ 350745 w 1410821"/>
              <a:gd name="connsiteY41" fmla="*/ 1274109 h 1459006"/>
              <a:gd name="connsiteX42" fmla="*/ 317127 w 1410821"/>
              <a:gd name="connsiteY42" fmla="*/ 1280832 h 1459006"/>
              <a:gd name="connsiteX43" fmla="*/ 370915 w 1410821"/>
              <a:gd name="connsiteY43" fmla="*/ 1327897 h 1459006"/>
              <a:gd name="connsiteX44" fmla="*/ 431427 w 1410821"/>
              <a:gd name="connsiteY44" fmla="*/ 1368238 h 1459006"/>
              <a:gd name="connsiteX45" fmla="*/ 444874 w 1410821"/>
              <a:gd name="connsiteY45" fmla="*/ 1455644 h 1459006"/>
              <a:gd name="connsiteX46" fmla="*/ 505386 w 1410821"/>
              <a:gd name="connsiteY46" fmla="*/ 1388409 h 1459006"/>
              <a:gd name="connsiteX47" fmla="*/ 525556 w 1410821"/>
              <a:gd name="connsiteY47" fmla="*/ 1368238 h 1459006"/>
              <a:gd name="connsiteX48" fmla="*/ 572621 w 1410821"/>
              <a:gd name="connsiteY48" fmla="*/ 1321173 h 1459006"/>
              <a:gd name="connsiteX49" fmla="*/ 646580 w 1410821"/>
              <a:gd name="connsiteY49" fmla="*/ 1361515 h 1459006"/>
              <a:gd name="connsiteX50" fmla="*/ 680198 w 1410821"/>
              <a:gd name="connsiteY50" fmla="*/ 1314450 h 1459006"/>
              <a:gd name="connsiteX51" fmla="*/ 673474 w 1410821"/>
              <a:gd name="connsiteY51" fmla="*/ 1274109 h 1459006"/>
              <a:gd name="connsiteX52" fmla="*/ 707092 w 1410821"/>
              <a:gd name="connsiteY52" fmla="*/ 1220321 h 1459006"/>
              <a:gd name="connsiteX53" fmla="*/ 660027 w 1410821"/>
              <a:gd name="connsiteY53" fmla="*/ 1179979 h 1459006"/>
              <a:gd name="connsiteX54" fmla="*/ 653303 w 1410821"/>
              <a:gd name="connsiteY54" fmla="*/ 1146362 h 1459006"/>
              <a:gd name="connsiteX55" fmla="*/ 720539 w 1410821"/>
              <a:gd name="connsiteY55" fmla="*/ 1146362 h 1459006"/>
              <a:gd name="connsiteX56" fmla="*/ 794498 w 1410821"/>
              <a:gd name="connsiteY56" fmla="*/ 1186703 h 1459006"/>
              <a:gd name="connsiteX57" fmla="*/ 888627 w 1410821"/>
              <a:gd name="connsiteY57" fmla="*/ 1200150 h 1459006"/>
              <a:gd name="connsiteX58" fmla="*/ 955862 w 1410821"/>
              <a:gd name="connsiteY58" fmla="*/ 1233768 h 1459006"/>
              <a:gd name="connsiteX59" fmla="*/ 982756 w 1410821"/>
              <a:gd name="connsiteY59" fmla="*/ 1233768 h 1459006"/>
              <a:gd name="connsiteX60" fmla="*/ 1097056 w 1410821"/>
              <a:gd name="connsiteY60" fmla="*/ 958103 h 1459006"/>
              <a:gd name="connsiteX61" fmla="*/ 1157568 w 1410821"/>
              <a:gd name="connsiteY61" fmla="*/ 984997 h 1459006"/>
              <a:gd name="connsiteX62" fmla="*/ 1218080 w 1410821"/>
              <a:gd name="connsiteY62" fmla="*/ 931209 h 1459006"/>
              <a:gd name="connsiteX63" fmla="*/ 1318933 w 1410821"/>
              <a:gd name="connsiteY63" fmla="*/ 870697 h 1459006"/>
              <a:gd name="connsiteX64" fmla="*/ 1386168 w 1410821"/>
              <a:gd name="connsiteY64" fmla="*/ 823632 h 1459006"/>
              <a:gd name="connsiteX65" fmla="*/ 1365998 w 1410821"/>
              <a:gd name="connsiteY65" fmla="*/ 769844 h 1459006"/>
              <a:gd name="connsiteX66" fmla="*/ 1392892 w 1410821"/>
              <a:gd name="connsiteY66" fmla="*/ 729503 h 1459006"/>
              <a:gd name="connsiteX67" fmla="*/ 1386168 w 1410821"/>
              <a:gd name="connsiteY67" fmla="*/ 709332 h 1459006"/>
              <a:gd name="connsiteX68" fmla="*/ 1399615 w 1410821"/>
              <a:gd name="connsiteY68" fmla="*/ 662268 h 1459006"/>
              <a:gd name="connsiteX69" fmla="*/ 1318933 w 1410821"/>
              <a:gd name="connsiteY69" fmla="*/ 581585 h 1459006"/>
              <a:gd name="connsiteX70" fmla="*/ 1292039 w 1410821"/>
              <a:gd name="connsiteY70" fmla="*/ 615203 h 1459006"/>
              <a:gd name="connsiteX71" fmla="*/ 1285315 w 1410821"/>
              <a:gd name="connsiteY71" fmla="*/ 635373 h 1459006"/>
              <a:gd name="connsiteX72" fmla="*/ 1231527 w 1410821"/>
              <a:gd name="connsiteY72" fmla="*/ 682438 h 1459006"/>
              <a:gd name="connsiteX73" fmla="*/ 1211356 w 1410821"/>
              <a:gd name="connsiteY73" fmla="*/ 668991 h 1459006"/>
              <a:gd name="connsiteX74" fmla="*/ 1224803 w 1410821"/>
              <a:gd name="connsiteY74" fmla="*/ 628650 h 1459006"/>
              <a:gd name="connsiteX75" fmla="*/ 1157568 w 1410821"/>
              <a:gd name="connsiteY75" fmla="*/ 628650 h 1459006"/>
              <a:gd name="connsiteX76" fmla="*/ 1117227 w 1410821"/>
              <a:gd name="connsiteY76" fmla="*/ 595032 h 1459006"/>
              <a:gd name="connsiteX77" fmla="*/ 1076886 w 1410821"/>
              <a:gd name="connsiteY77" fmla="*/ 621926 h 1459006"/>
              <a:gd name="connsiteX78" fmla="*/ 1043268 w 1410821"/>
              <a:gd name="connsiteY78" fmla="*/ 601756 h 1459006"/>
              <a:gd name="connsiteX79" fmla="*/ 1076886 w 1410821"/>
              <a:gd name="connsiteY79" fmla="*/ 568138 h 1459006"/>
              <a:gd name="connsiteX80" fmla="*/ 1070162 w 1410821"/>
              <a:gd name="connsiteY80" fmla="*/ 547968 h 1459006"/>
              <a:gd name="connsiteX81" fmla="*/ 1002927 w 1410821"/>
              <a:gd name="connsiteY81" fmla="*/ 581585 h 1459006"/>
              <a:gd name="connsiteX82" fmla="*/ 962586 w 1410821"/>
              <a:gd name="connsiteY82" fmla="*/ 568138 h 1459006"/>
              <a:gd name="connsiteX83" fmla="*/ 902074 w 1410821"/>
              <a:gd name="connsiteY83" fmla="*/ 568138 h 1459006"/>
              <a:gd name="connsiteX84" fmla="*/ 861733 w 1410821"/>
              <a:gd name="connsiteY84" fmla="*/ 554691 h 1459006"/>
              <a:gd name="connsiteX85" fmla="*/ 807945 w 1410821"/>
              <a:gd name="connsiteY85" fmla="*/ 588309 h 1459006"/>
              <a:gd name="connsiteX86" fmla="*/ 794498 w 1410821"/>
              <a:gd name="connsiteY86" fmla="*/ 588309 h 1459006"/>
              <a:gd name="connsiteX87" fmla="*/ 747433 w 1410821"/>
              <a:gd name="connsiteY87" fmla="*/ 500903 h 1459006"/>
              <a:gd name="connsiteX88" fmla="*/ 828115 w 1410821"/>
              <a:gd name="connsiteY88" fmla="*/ 487456 h 1459006"/>
              <a:gd name="connsiteX89" fmla="*/ 861733 w 1410821"/>
              <a:gd name="connsiteY89" fmla="*/ 514350 h 1459006"/>
              <a:gd name="connsiteX90" fmla="*/ 855009 w 1410821"/>
              <a:gd name="connsiteY90" fmla="*/ 440391 h 1459006"/>
              <a:gd name="connsiteX91" fmla="*/ 794498 w 1410821"/>
              <a:gd name="connsiteY91" fmla="*/ 386603 h 1459006"/>
              <a:gd name="connsiteX92" fmla="*/ 801221 w 1410821"/>
              <a:gd name="connsiteY92" fmla="*/ 433668 h 1459006"/>
              <a:gd name="connsiteX93" fmla="*/ 754156 w 1410821"/>
              <a:gd name="connsiteY93" fmla="*/ 453838 h 1459006"/>
              <a:gd name="connsiteX94" fmla="*/ 727262 w 1410821"/>
              <a:gd name="connsiteY94" fmla="*/ 514350 h 1459006"/>
              <a:gd name="connsiteX95" fmla="*/ 720539 w 1410821"/>
              <a:gd name="connsiteY95" fmla="*/ 547968 h 1459006"/>
              <a:gd name="connsiteX96" fmla="*/ 666751 w 1410821"/>
              <a:gd name="connsiteY96" fmla="*/ 574862 h 1459006"/>
              <a:gd name="connsiteX97" fmla="*/ 666751 w 1410821"/>
              <a:gd name="connsiteY97" fmla="*/ 521073 h 1459006"/>
              <a:gd name="connsiteX98" fmla="*/ 646580 w 1410821"/>
              <a:gd name="connsiteY98" fmla="*/ 521073 h 1459006"/>
              <a:gd name="connsiteX99" fmla="*/ 579345 w 1410821"/>
              <a:gd name="connsiteY99" fmla="*/ 521073 h 1459006"/>
              <a:gd name="connsiteX100" fmla="*/ 545727 w 1410821"/>
              <a:gd name="connsiteY100" fmla="*/ 521073 h 1459006"/>
              <a:gd name="connsiteX101" fmla="*/ 518833 w 1410821"/>
              <a:gd name="connsiteY101" fmla="*/ 568138 h 1459006"/>
              <a:gd name="connsiteX102" fmla="*/ 498662 w 1410821"/>
              <a:gd name="connsiteY102" fmla="*/ 581585 h 1459006"/>
              <a:gd name="connsiteX103" fmla="*/ 465045 w 1410821"/>
              <a:gd name="connsiteY103" fmla="*/ 541244 h 1459006"/>
              <a:gd name="connsiteX104" fmla="*/ 438151 w 1410821"/>
              <a:gd name="connsiteY104" fmla="*/ 467285 h 1459006"/>
              <a:gd name="connsiteX105" fmla="*/ 417980 w 1410821"/>
              <a:gd name="connsiteY105" fmla="*/ 487456 h 1459006"/>
              <a:gd name="connsiteX106" fmla="*/ 431427 w 1410821"/>
              <a:gd name="connsiteY106" fmla="*/ 547968 h 1459006"/>
              <a:gd name="connsiteX107" fmla="*/ 411256 w 1410821"/>
              <a:gd name="connsiteY107" fmla="*/ 588309 h 1459006"/>
              <a:gd name="connsiteX108" fmla="*/ 350745 w 1410821"/>
              <a:gd name="connsiteY108" fmla="*/ 534521 h 145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410821" h="1459006">
                <a:moveTo>
                  <a:pt x="350745" y="534521"/>
                </a:moveTo>
                <a:cubicBezTo>
                  <a:pt x="340660" y="510989"/>
                  <a:pt x="345142" y="475130"/>
                  <a:pt x="350745" y="447115"/>
                </a:cubicBezTo>
                <a:cubicBezTo>
                  <a:pt x="356348" y="419100"/>
                  <a:pt x="368674" y="385482"/>
                  <a:pt x="384362" y="366432"/>
                </a:cubicBezTo>
                <a:cubicBezTo>
                  <a:pt x="400050" y="347382"/>
                  <a:pt x="433668" y="354106"/>
                  <a:pt x="444874" y="332815"/>
                </a:cubicBezTo>
                <a:cubicBezTo>
                  <a:pt x="456080" y="311524"/>
                  <a:pt x="447116" y="234203"/>
                  <a:pt x="451598" y="238685"/>
                </a:cubicBezTo>
                <a:cubicBezTo>
                  <a:pt x="456080" y="243167"/>
                  <a:pt x="450477" y="321609"/>
                  <a:pt x="471768" y="359709"/>
                </a:cubicBezTo>
                <a:cubicBezTo>
                  <a:pt x="493059" y="397809"/>
                  <a:pt x="549089" y="451597"/>
                  <a:pt x="579345" y="467285"/>
                </a:cubicBezTo>
                <a:cubicBezTo>
                  <a:pt x="609601" y="482973"/>
                  <a:pt x="635374" y="468406"/>
                  <a:pt x="653303" y="453838"/>
                </a:cubicBezTo>
                <a:cubicBezTo>
                  <a:pt x="671232" y="439270"/>
                  <a:pt x="685800" y="409014"/>
                  <a:pt x="686921" y="379879"/>
                </a:cubicBezTo>
                <a:cubicBezTo>
                  <a:pt x="688042" y="350744"/>
                  <a:pt x="664509" y="311523"/>
                  <a:pt x="660027" y="279026"/>
                </a:cubicBezTo>
                <a:cubicBezTo>
                  <a:pt x="655545" y="246529"/>
                  <a:pt x="668992" y="214032"/>
                  <a:pt x="660027" y="184897"/>
                </a:cubicBezTo>
                <a:cubicBezTo>
                  <a:pt x="651062" y="155762"/>
                  <a:pt x="616324" y="125506"/>
                  <a:pt x="606239" y="104215"/>
                </a:cubicBezTo>
                <a:cubicBezTo>
                  <a:pt x="596154" y="82924"/>
                  <a:pt x="614083" y="73959"/>
                  <a:pt x="599515" y="57150"/>
                </a:cubicBezTo>
                <a:cubicBezTo>
                  <a:pt x="584947" y="40341"/>
                  <a:pt x="544606" y="6724"/>
                  <a:pt x="518833" y="3362"/>
                </a:cubicBezTo>
                <a:cubicBezTo>
                  <a:pt x="493060" y="0"/>
                  <a:pt x="458321" y="19050"/>
                  <a:pt x="444874" y="36979"/>
                </a:cubicBezTo>
                <a:cubicBezTo>
                  <a:pt x="431427" y="54908"/>
                  <a:pt x="445995" y="95250"/>
                  <a:pt x="438151" y="110938"/>
                </a:cubicBezTo>
                <a:cubicBezTo>
                  <a:pt x="430307" y="126626"/>
                  <a:pt x="413497" y="119903"/>
                  <a:pt x="397809" y="131109"/>
                </a:cubicBezTo>
                <a:cubicBezTo>
                  <a:pt x="382121" y="142315"/>
                  <a:pt x="358589" y="161364"/>
                  <a:pt x="344021" y="178173"/>
                </a:cubicBezTo>
                <a:cubicBezTo>
                  <a:pt x="329453" y="194982"/>
                  <a:pt x="324971" y="216274"/>
                  <a:pt x="310403" y="231962"/>
                </a:cubicBezTo>
                <a:cubicBezTo>
                  <a:pt x="295835" y="247650"/>
                  <a:pt x="270062" y="256615"/>
                  <a:pt x="256615" y="272303"/>
                </a:cubicBezTo>
                <a:cubicBezTo>
                  <a:pt x="243168" y="287991"/>
                  <a:pt x="236444" y="311523"/>
                  <a:pt x="229721" y="326091"/>
                </a:cubicBezTo>
                <a:cubicBezTo>
                  <a:pt x="222998" y="340659"/>
                  <a:pt x="222997" y="352986"/>
                  <a:pt x="216274" y="359709"/>
                </a:cubicBezTo>
                <a:cubicBezTo>
                  <a:pt x="209551" y="366432"/>
                  <a:pt x="196104" y="365312"/>
                  <a:pt x="189380" y="366432"/>
                </a:cubicBezTo>
                <a:cubicBezTo>
                  <a:pt x="182657" y="367553"/>
                  <a:pt x="178174" y="358588"/>
                  <a:pt x="175933" y="366432"/>
                </a:cubicBezTo>
                <a:cubicBezTo>
                  <a:pt x="173692" y="374276"/>
                  <a:pt x="183777" y="397809"/>
                  <a:pt x="175933" y="413497"/>
                </a:cubicBezTo>
                <a:cubicBezTo>
                  <a:pt x="168089" y="429185"/>
                  <a:pt x="149039" y="449356"/>
                  <a:pt x="128868" y="460562"/>
                </a:cubicBezTo>
                <a:cubicBezTo>
                  <a:pt x="108697" y="471768"/>
                  <a:pt x="76200" y="479612"/>
                  <a:pt x="54909" y="480732"/>
                </a:cubicBezTo>
                <a:cubicBezTo>
                  <a:pt x="33618" y="481852"/>
                  <a:pt x="0" y="433667"/>
                  <a:pt x="1121" y="467285"/>
                </a:cubicBezTo>
                <a:cubicBezTo>
                  <a:pt x="2242" y="500903"/>
                  <a:pt x="44824" y="639856"/>
                  <a:pt x="61633" y="682438"/>
                </a:cubicBezTo>
                <a:cubicBezTo>
                  <a:pt x="78442" y="725020"/>
                  <a:pt x="98612" y="708211"/>
                  <a:pt x="101974" y="722779"/>
                </a:cubicBezTo>
                <a:cubicBezTo>
                  <a:pt x="105336" y="737347"/>
                  <a:pt x="94129" y="756397"/>
                  <a:pt x="81803" y="769844"/>
                </a:cubicBezTo>
                <a:cubicBezTo>
                  <a:pt x="69477" y="783291"/>
                  <a:pt x="36980" y="787774"/>
                  <a:pt x="28015" y="803462"/>
                </a:cubicBezTo>
                <a:cubicBezTo>
                  <a:pt x="19050" y="819150"/>
                  <a:pt x="12327" y="843803"/>
                  <a:pt x="28015" y="863973"/>
                </a:cubicBezTo>
                <a:cubicBezTo>
                  <a:pt x="43703" y="884144"/>
                  <a:pt x="98613" y="909917"/>
                  <a:pt x="122145" y="924485"/>
                </a:cubicBezTo>
                <a:cubicBezTo>
                  <a:pt x="145677" y="939053"/>
                  <a:pt x="160244" y="936811"/>
                  <a:pt x="169209" y="951379"/>
                </a:cubicBezTo>
                <a:cubicBezTo>
                  <a:pt x="178174" y="965947"/>
                  <a:pt x="160245" y="1002926"/>
                  <a:pt x="175933" y="1011891"/>
                </a:cubicBezTo>
                <a:cubicBezTo>
                  <a:pt x="191621" y="1020856"/>
                  <a:pt x="228601" y="990600"/>
                  <a:pt x="263339" y="1005168"/>
                </a:cubicBezTo>
                <a:cubicBezTo>
                  <a:pt x="298077" y="1019736"/>
                  <a:pt x="352986" y="1079127"/>
                  <a:pt x="384362" y="1099297"/>
                </a:cubicBezTo>
                <a:cubicBezTo>
                  <a:pt x="415738" y="1119467"/>
                  <a:pt x="442633" y="1114985"/>
                  <a:pt x="451598" y="1126191"/>
                </a:cubicBezTo>
                <a:cubicBezTo>
                  <a:pt x="460563" y="1137397"/>
                  <a:pt x="451598" y="1155326"/>
                  <a:pt x="438151" y="1166532"/>
                </a:cubicBezTo>
                <a:cubicBezTo>
                  <a:pt x="424704" y="1177738"/>
                  <a:pt x="385483" y="1175497"/>
                  <a:pt x="370915" y="1193426"/>
                </a:cubicBezTo>
                <a:cubicBezTo>
                  <a:pt x="356347" y="1211356"/>
                  <a:pt x="359710" y="1259541"/>
                  <a:pt x="350745" y="1274109"/>
                </a:cubicBezTo>
                <a:cubicBezTo>
                  <a:pt x="341780" y="1288677"/>
                  <a:pt x="313765" y="1271867"/>
                  <a:pt x="317127" y="1280832"/>
                </a:cubicBezTo>
                <a:cubicBezTo>
                  <a:pt x="320489" y="1289797"/>
                  <a:pt x="351865" y="1313329"/>
                  <a:pt x="370915" y="1327897"/>
                </a:cubicBezTo>
                <a:cubicBezTo>
                  <a:pt x="389965" y="1342465"/>
                  <a:pt x="419101" y="1346947"/>
                  <a:pt x="431427" y="1368238"/>
                </a:cubicBezTo>
                <a:cubicBezTo>
                  <a:pt x="443753" y="1389529"/>
                  <a:pt x="432548" y="1452282"/>
                  <a:pt x="444874" y="1455644"/>
                </a:cubicBezTo>
                <a:cubicBezTo>
                  <a:pt x="457201" y="1459006"/>
                  <a:pt x="491939" y="1402977"/>
                  <a:pt x="505386" y="1388409"/>
                </a:cubicBezTo>
                <a:cubicBezTo>
                  <a:pt x="518833" y="1373841"/>
                  <a:pt x="525556" y="1368238"/>
                  <a:pt x="525556" y="1368238"/>
                </a:cubicBezTo>
                <a:cubicBezTo>
                  <a:pt x="536762" y="1357032"/>
                  <a:pt x="552450" y="1322293"/>
                  <a:pt x="572621" y="1321173"/>
                </a:cubicBezTo>
                <a:cubicBezTo>
                  <a:pt x="592792" y="1320053"/>
                  <a:pt x="628651" y="1362635"/>
                  <a:pt x="646580" y="1361515"/>
                </a:cubicBezTo>
                <a:cubicBezTo>
                  <a:pt x="664509" y="1360395"/>
                  <a:pt x="675716" y="1329018"/>
                  <a:pt x="680198" y="1314450"/>
                </a:cubicBezTo>
                <a:cubicBezTo>
                  <a:pt x="684680" y="1299882"/>
                  <a:pt x="668992" y="1289797"/>
                  <a:pt x="673474" y="1274109"/>
                </a:cubicBezTo>
                <a:cubicBezTo>
                  <a:pt x="677956" y="1258421"/>
                  <a:pt x="709333" y="1236009"/>
                  <a:pt x="707092" y="1220321"/>
                </a:cubicBezTo>
                <a:cubicBezTo>
                  <a:pt x="704851" y="1204633"/>
                  <a:pt x="668992" y="1192306"/>
                  <a:pt x="660027" y="1179979"/>
                </a:cubicBezTo>
                <a:cubicBezTo>
                  <a:pt x="651062" y="1167653"/>
                  <a:pt x="643218" y="1151965"/>
                  <a:pt x="653303" y="1146362"/>
                </a:cubicBezTo>
                <a:cubicBezTo>
                  <a:pt x="663388" y="1140759"/>
                  <a:pt x="697007" y="1139639"/>
                  <a:pt x="720539" y="1146362"/>
                </a:cubicBezTo>
                <a:cubicBezTo>
                  <a:pt x="744071" y="1153085"/>
                  <a:pt x="766483" y="1177738"/>
                  <a:pt x="794498" y="1186703"/>
                </a:cubicBezTo>
                <a:cubicBezTo>
                  <a:pt x="822513" y="1195668"/>
                  <a:pt x="861733" y="1192306"/>
                  <a:pt x="888627" y="1200150"/>
                </a:cubicBezTo>
                <a:cubicBezTo>
                  <a:pt x="915521" y="1207994"/>
                  <a:pt x="940174" y="1228165"/>
                  <a:pt x="955862" y="1233768"/>
                </a:cubicBezTo>
                <a:cubicBezTo>
                  <a:pt x="971550" y="1239371"/>
                  <a:pt x="959224" y="1279712"/>
                  <a:pt x="982756" y="1233768"/>
                </a:cubicBezTo>
                <a:cubicBezTo>
                  <a:pt x="1006288" y="1187824"/>
                  <a:pt x="1067921" y="999565"/>
                  <a:pt x="1097056" y="958103"/>
                </a:cubicBezTo>
                <a:cubicBezTo>
                  <a:pt x="1126191" y="916641"/>
                  <a:pt x="1137397" y="989479"/>
                  <a:pt x="1157568" y="984997"/>
                </a:cubicBezTo>
                <a:cubicBezTo>
                  <a:pt x="1177739" y="980515"/>
                  <a:pt x="1191186" y="950259"/>
                  <a:pt x="1218080" y="931209"/>
                </a:cubicBezTo>
                <a:cubicBezTo>
                  <a:pt x="1244974" y="912159"/>
                  <a:pt x="1290918" y="888626"/>
                  <a:pt x="1318933" y="870697"/>
                </a:cubicBezTo>
                <a:cubicBezTo>
                  <a:pt x="1346948" y="852768"/>
                  <a:pt x="1378324" y="840441"/>
                  <a:pt x="1386168" y="823632"/>
                </a:cubicBezTo>
                <a:cubicBezTo>
                  <a:pt x="1394012" y="806823"/>
                  <a:pt x="1364877" y="785532"/>
                  <a:pt x="1365998" y="769844"/>
                </a:cubicBezTo>
                <a:cubicBezTo>
                  <a:pt x="1367119" y="754156"/>
                  <a:pt x="1389530" y="739588"/>
                  <a:pt x="1392892" y="729503"/>
                </a:cubicBezTo>
                <a:cubicBezTo>
                  <a:pt x="1396254" y="719418"/>
                  <a:pt x="1385048" y="720538"/>
                  <a:pt x="1386168" y="709332"/>
                </a:cubicBezTo>
                <a:cubicBezTo>
                  <a:pt x="1387289" y="698126"/>
                  <a:pt x="1410821" y="683559"/>
                  <a:pt x="1399615" y="662268"/>
                </a:cubicBezTo>
                <a:cubicBezTo>
                  <a:pt x="1388409" y="640977"/>
                  <a:pt x="1336862" y="589429"/>
                  <a:pt x="1318933" y="581585"/>
                </a:cubicBezTo>
                <a:cubicBezTo>
                  <a:pt x="1301004" y="573741"/>
                  <a:pt x="1297642" y="606238"/>
                  <a:pt x="1292039" y="615203"/>
                </a:cubicBezTo>
                <a:cubicBezTo>
                  <a:pt x="1286436" y="624168"/>
                  <a:pt x="1295400" y="624167"/>
                  <a:pt x="1285315" y="635373"/>
                </a:cubicBezTo>
                <a:cubicBezTo>
                  <a:pt x="1275230" y="646579"/>
                  <a:pt x="1243853" y="676835"/>
                  <a:pt x="1231527" y="682438"/>
                </a:cubicBezTo>
                <a:cubicBezTo>
                  <a:pt x="1219201" y="688041"/>
                  <a:pt x="1212477" y="677956"/>
                  <a:pt x="1211356" y="668991"/>
                </a:cubicBezTo>
                <a:cubicBezTo>
                  <a:pt x="1210235" y="660026"/>
                  <a:pt x="1233768" y="635373"/>
                  <a:pt x="1224803" y="628650"/>
                </a:cubicBezTo>
                <a:cubicBezTo>
                  <a:pt x="1215838" y="621927"/>
                  <a:pt x="1175497" y="634253"/>
                  <a:pt x="1157568" y="628650"/>
                </a:cubicBezTo>
                <a:cubicBezTo>
                  <a:pt x="1139639" y="623047"/>
                  <a:pt x="1130674" y="596153"/>
                  <a:pt x="1117227" y="595032"/>
                </a:cubicBezTo>
                <a:cubicBezTo>
                  <a:pt x="1103780" y="593911"/>
                  <a:pt x="1089212" y="620805"/>
                  <a:pt x="1076886" y="621926"/>
                </a:cubicBezTo>
                <a:cubicBezTo>
                  <a:pt x="1064560" y="623047"/>
                  <a:pt x="1043268" y="610721"/>
                  <a:pt x="1043268" y="601756"/>
                </a:cubicBezTo>
                <a:cubicBezTo>
                  <a:pt x="1043268" y="592791"/>
                  <a:pt x="1072404" y="577103"/>
                  <a:pt x="1076886" y="568138"/>
                </a:cubicBezTo>
                <a:cubicBezTo>
                  <a:pt x="1081368" y="559173"/>
                  <a:pt x="1082489" y="545727"/>
                  <a:pt x="1070162" y="547968"/>
                </a:cubicBezTo>
                <a:cubicBezTo>
                  <a:pt x="1057836" y="550209"/>
                  <a:pt x="1020856" y="578223"/>
                  <a:pt x="1002927" y="581585"/>
                </a:cubicBezTo>
                <a:cubicBezTo>
                  <a:pt x="984998" y="584947"/>
                  <a:pt x="979395" y="570379"/>
                  <a:pt x="962586" y="568138"/>
                </a:cubicBezTo>
                <a:cubicBezTo>
                  <a:pt x="945777" y="565897"/>
                  <a:pt x="918883" y="570379"/>
                  <a:pt x="902074" y="568138"/>
                </a:cubicBezTo>
                <a:cubicBezTo>
                  <a:pt x="885265" y="565897"/>
                  <a:pt x="877421" y="551329"/>
                  <a:pt x="861733" y="554691"/>
                </a:cubicBezTo>
                <a:cubicBezTo>
                  <a:pt x="846045" y="558053"/>
                  <a:pt x="819151" y="582706"/>
                  <a:pt x="807945" y="588309"/>
                </a:cubicBezTo>
                <a:cubicBezTo>
                  <a:pt x="796739" y="593912"/>
                  <a:pt x="804583" y="602877"/>
                  <a:pt x="794498" y="588309"/>
                </a:cubicBezTo>
                <a:cubicBezTo>
                  <a:pt x="784413" y="573741"/>
                  <a:pt x="741830" y="517712"/>
                  <a:pt x="747433" y="500903"/>
                </a:cubicBezTo>
                <a:cubicBezTo>
                  <a:pt x="753036" y="484094"/>
                  <a:pt x="809065" y="485215"/>
                  <a:pt x="828115" y="487456"/>
                </a:cubicBezTo>
                <a:cubicBezTo>
                  <a:pt x="847165" y="489697"/>
                  <a:pt x="857251" y="522194"/>
                  <a:pt x="861733" y="514350"/>
                </a:cubicBezTo>
                <a:cubicBezTo>
                  <a:pt x="866215" y="506506"/>
                  <a:pt x="866215" y="461682"/>
                  <a:pt x="855009" y="440391"/>
                </a:cubicBezTo>
                <a:cubicBezTo>
                  <a:pt x="843803" y="419100"/>
                  <a:pt x="803463" y="387723"/>
                  <a:pt x="794498" y="386603"/>
                </a:cubicBezTo>
                <a:cubicBezTo>
                  <a:pt x="785533" y="385483"/>
                  <a:pt x="807945" y="422462"/>
                  <a:pt x="801221" y="433668"/>
                </a:cubicBezTo>
                <a:cubicBezTo>
                  <a:pt x="794497" y="444874"/>
                  <a:pt x="766482" y="440391"/>
                  <a:pt x="754156" y="453838"/>
                </a:cubicBezTo>
                <a:cubicBezTo>
                  <a:pt x="741830" y="467285"/>
                  <a:pt x="732865" y="498662"/>
                  <a:pt x="727262" y="514350"/>
                </a:cubicBezTo>
                <a:cubicBezTo>
                  <a:pt x="721659" y="530038"/>
                  <a:pt x="730624" y="537883"/>
                  <a:pt x="720539" y="547968"/>
                </a:cubicBezTo>
                <a:cubicBezTo>
                  <a:pt x="710454" y="558053"/>
                  <a:pt x="675716" y="579345"/>
                  <a:pt x="666751" y="574862"/>
                </a:cubicBezTo>
                <a:cubicBezTo>
                  <a:pt x="657786" y="570380"/>
                  <a:pt x="670113" y="530038"/>
                  <a:pt x="666751" y="521073"/>
                </a:cubicBezTo>
                <a:cubicBezTo>
                  <a:pt x="663389" y="512108"/>
                  <a:pt x="646580" y="521073"/>
                  <a:pt x="646580" y="521073"/>
                </a:cubicBezTo>
                <a:lnTo>
                  <a:pt x="579345" y="521073"/>
                </a:lnTo>
                <a:cubicBezTo>
                  <a:pt x="562536" y="521073"/>
                  <a:pt x="555812" y="513229"/>
                  <a:pt x="545727" y="521073"/>
                </a:cubicBezTo>
                <a:cubicBezTo>
                  <a:pt x="535642" y="528917"/>
                  <a:pt x="526677" y="558053"/>
                  <a:pt x="518833" y="568138"/>
                </a:cubicBezTo>
                <a:cubicBezTo>
                  <a:pt x="510989" y="578223"/>
                  <a:pt x="507627" y="586067"/>
                  <a:pt x="498662" y="581585"/>
                </a:cubicBezTo>
                <a:cubicBezTo>
                  <a:pt x="489697" y="577103"/>
                  <a:pt x="475130" y="560294"/>
                  <a:pt x="465045" y="541244"/>
                </a:cubicBezTo>
                <a:cubicBezTo>
                  <a:pt x="454960" y="522194"/>
                  <a:pt x="445995" y="476249"/>
                  <a:pt x="438151" y="467285"/>
                </a:cubicBezTo>
                <a:cubicBezTo>
                  <a:pt x="430307" y="458321"/>
                  <a:pt x="419101" y="474009"/>
                  <a:pt x="417980" y="487456"/>
                </a:cubicBezTo>
                <a:cubicBezTo>
                  <a:pt x="416859" y="500903"/>
                  <a:pt x="432548" y="531159"/>
                  <a:pt x="431427" y="547968"/>
                </a:cubicBezTo>
                <a:cubicBezTo>
                  <a:pt x="430306" y="564777"/>
                  <a:pt x="425824" y="593912"/>
                  <a:pt x="411256" y="588309"/>
                </a:cubicBezTo>
                <a:cubicBezTo>
                  <a:pt x="396688" y="582706"/>
                  <a:pt x="360830" y="558053"/>
                  <a:pt x="350745" y="534521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934571" y="3671047"/>
            <a:ext cx="361950" cy="217394"/>
          </a:xfrm>
          <a:custGeom>
            <a:avLst/>
            <a:gdLst>
              <a:gd name="connsiteX0" fmla="*/ 0 w 361950"/>
              <a:gd name="connsiteY0" fmla="*/ 94129 h 217394"/>
              <a:gd name="connsiteX1" fmla="*/ 60511 w 361950"/>
              <a:gd name="connsiteY1" fmla="*/ 40341 h 217394"/>
              <a:gd name="connsiteX2" fmla="*/ 134470 w 361950"/>
              <a:gd name="connsiteY2" fmla="*/ 13447 h 217394"/>
              <a:gd name="connsiteX3" fmla="*/ 268941 w 361950"/>
              <a:gd name="connsiteY3" fmla="*/ 121024 h 217394"/>
              <a:gd name="connsiteX4" fmla="*/ 342900 w 361950"/>
              <a:gd name="connsiteY4" fmla="*/ 134471 h 217394"/>
              <a:gd name="connsiteX5" fmla="*/ 336176 w 361950"/>
              <a:gd name="connsiteY5" fmla="*/ 147918 h 217394"/>
              <a:gd name="connsiteX6" fmla="*/ 349623 w 361950"/>
              <a:gd name="connsiteY6" fmla="*/ 154641 h 217394"/>
              <a:gd name="connsiteX7" fmla="*/ 262217 w 361950"/>
              <a:gd name="connsiteY7" fmla="*/ 188259 h 217394"/>
              <a:gd name="connsiteX8" fmla="*/ 248770 w 361950"/>
              <a:gd name="connsiteY8" fmla="*/ 215153 h 217394"/>
              <a:gd name="connsiteX9" fmla="*/ 221876 w 361950"/>
              <a:gd name="connsiteY9" fmla="*/ 201706 h 217394"/>
              <a:gd name="connsiteX10" fmla="*/ 181535 w 361950"/>
              <a:gd name="connsiteY10" fmla="*/ 174812 h 217394"/>
              <a:gd name="connsiteX11" fmla="*/ 114300 w 361950"/>
              <a:gd name="connsiteY11" fmla="*/ 201706 h 217394"/>
              <a:gd name="connsiteX12" fmla="*/ 94129 w 361950"/>
              <a:gd name="connsiteY12" fmla="*/ 168088 h 217394"/>
              <a:gd name="connsiteX13" fmla="*/ 60511 w 361950"/>
              <a:gd name="connsiteY13" fmla="*/ 127747 h 217394"/>
              <a:gd name="connsiteX14" fmla="*/ 0 w 361950"/>
              <a:gd name="connsiteY14" fmla="*/ 94129 h 2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217394">
                <a:moveTo>
                  <a:pt x="0" y="94129"/>
                </a:moveTo>
                <a:cubicBezTo>
                  <a:pt x="0" y="79561"/>
                  <a:pt x="38099" y="53788"/>
                  <a:pt x="60511" y="40341"/>
                </a:cubicBezTo>
                <a:cubicBezTo>
                  <a:pt x="82923" y="26894"/>
                  <a:pt x="99732" y="0"/>
                  <a:pt x="134470" y="13447"/>
                </a:cubicBezTo>
                <a:cubicBezTo>
                  <a:pt x="169208" y="26894"/>
                  <a:pt x="234203" y="100853"/>
                  <a:pt x="268941" y="121024"/>
                </a:cubicBezTo>
                <a:cubicBezTo>
                  <a:pt x="303679" y="141195"/>
                  <a:pt x="331694" y="129989"/>
                  <a:pt x="342900" y="134471"/>
                </a:cubicBezTo>
                <a:cubicBezTo>
                  <a:pt x="354106" y="138953"/>
                  <a:pt x="335056" y="144556"/>
                  <a:pt x="336176" y="147918"/>
                </a:cubicBezTo>
                <a:cubicBezTo>
                  <a:pt x="337296" y="151280"/>
                  <a:pt x="361950" y="147918"/>
                  <a:pt x="349623" y="154641"/>
                </a:cubicBezTo>
                <a:cubicBezTo>
                  <a:pt x="337297" y="161365"/>
                  <a:pt x="279026" y="178174"/>
                  <a:pt x="262217" y="188259"/>
                </a:cubicBezTo>
                <a:cubicBezTo>
                  <a:pt x="245408" y="198344"/>
                  <a:pt x="255493" y="212912"/>
                  <a:pt x="248770" y="215153"/>
                </a:cubicBezTo>
                <a:cubicBezTo>
                  <a:pt x="242047" y="217394"/>
                  <a:pt x="233082" y="208430"/>
                  <a:pt x="221876" y="201706"/>
                </a:cubicBezTo>
                <a:cubicBezTo>
                  <a:pt x="210670" y="194983"/>
                  <a:pt x="199464" y="174812"/>
                  <a:pt x="181535" y="174812"/>
                </a:cubicBezTo>
                <a:cubicBezTo>
                  <a:pt x="163606" y="174812"/>
                  <a:pt x="128868" y="202827"/>
                  <a:pt x="114300" y="201706"/>
                </a:cubicBezTo>
                <a:cubicBezTo>
                  <a:pt x="99732" y="200585"/>
                  <a:pt x="103094" y="180415"/>
                  <a:pt x="94129" y="168088"/>
                </a:cubicBezTo>
                <a:cubicBezTo>
                  <a:pt x="85164" y="155762"/>
                  <a:pt x="77320" y="136712"/>
                  <a:pt x="60511" y="127747"/>
                </a:cubicBezTo>
                <a:cubicBezTo>
                  <a:pt x="43702" y="118782"/>
                  <a:pt x="0" y="108697"/>
                  <a:pt x="0" y="9412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cs1.livemaster.ru/foto/large/2fb4650374-aksessuary-sharf-kruzhevnoj-legk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1844675"/>
            <a:ext cx="22320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4978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Начало промысла относится к 1820г., когда близ Вологды в имениях помещиков крепостные стали выплетать отделки к платьям и белью, подражая западноевропейским. Скатерти, салфетки, занавески, разнообразные накидки, панно, перчатки, жилеты, косынки, шарфы, покрывала, мерные кружева и многое другое напоминает нам морозные узоры на зимнем окне и чудесную белизну березовых рощ</a:t>
            </a:r>
          </a:p>
        </p:txBody>
      </p:sp>
      <p:pic>
        <p:nvPicPr>
          <p:cNvPr id="15364" name="Picture 2" descr="http://cs2.livemaster.ru/foto/large/aef4668090-raboty-dlya-detej-kosynka-vologodskoe-kruzhevo-n0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89138"/>
            <a:ext cx="46799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wellnews.ru/uploads/posts/2012-02/1329163893_205165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7450" y="4149725"/>
            <a:ext cx="264636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ultinfo.ru/decor/material/krugi/img/3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http://pics.livejournal.com/lora2401/pic/000qpf5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4292600"/>
            <a:ext cx="209708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49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Среди других художественных промыслов далеко за пределами края известна</a:t>
            </a: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323850" y="692150"/>
            <a:ext cx="5327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mbria" pitchFamily="18" charset="0"/>
              </a:rPr>
              <a:t>Каргопольская глиняная игрушка</a:t>
            </a:r>
            <a:endParaRPr lang="ru-RU" sz="280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7413" name="Picture 2" descr="http://perunica.ru/uploads/posts/2009-12/1261323156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89138"/>
            <a:ext cx="31686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http://perunica.ru/uploads/posts/2009-12/1261323202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6325" y="692150"/>
            <a:ext cx="1352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musafirova.ucoz.ru/_pu/3/234776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573463"/>
            <a:ext cx="390683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Прямоугольник 6"/>
          <p:cNvSpPr>
            <a:spLocks noChangeArrowheads="1"/>
          </p:cNvSpPr>
          <p:nvPr/>
        </p:nvSpPr>
        <p:spPr bwMode="auto">
          <a:xfrm>
            <a:off x="3132138" y="1341438"/>
            <a:ext cx="43195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Каргопольские игрушки – это фигурки небольшого размера (8–14 см). Пропорции человеческого тела у персонажей несколько нарушены, что придает им грубовато-наивную выразительность. У них крупные головы, длинное туловище, а руки и ноги короткие.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art.1september.ru/2006/20/no20_135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716463" y="2420938"/>
            <a:ext cx="41767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468313" y="404813"/>
            <a:ext cx="83518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Примечательная особенность каргопольской игрушки заключается в том, что наряду с традиционными фигурками мастера лепили и фантастических животных. </a:t>
            </a:r>
          </a:p>
          <a:p>
            <a:pPr algn="just"/>
            <a:r>
              <a:rPr lang="ru-RU">
                <a:latin typeface="Cambria" pitchFamily="18" charset="0"/>
              </a:rPr>
              <a:t>Большинство изделий – отдельно стоящие фигурки. Но иногда создавались и несложные композиции с участием двух-трех персонажей, объединенных простым действием.</a:t>
            </a:r>
          </a:p>
        </p:txBody>
      </p:sp>
      <p:pic>
        <p:nvPicPr>
          <p:cNvPr id="18436" name="Picture 2" descr="http://perunica.ru/uploads/posts/2009-12/1261323247_3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051050" y="2205038"/>
            <a:ext cx="31686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perunica.ru/uploads/posts/2009-12/1261323198_1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68313" y="4292600"/>
            <a:ext cx="3024187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0/44/644/44644254_16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4213" y="-387350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Шемогодская резьба по бересте</a:t>
            </a:r>
            <a:r>
              <a:rPr lang="ru-RU" i="1" smtClean="0"/>
              <a:t> </a:t>
            </a:r>
            <a:endParaRPr lang="ru-RU" smtClean="0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9388" y="692150"/>
            <a:ext cx="66246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В деревнях, расположенных по берегам Шемогсы, еще в 18  веке крестьяне научились искусству сквозной прорези и тиснения по бересте. Художественные особенности резьбы по бересте обусловлены свойствами материала: береста от молодой березы, мягкая и податливая под ножом резчика, уверенная рука которого легко вырезает мотив рисунка по наметке, а иногда просто «по памяти». </a:t>
            </a:r>
          </a:p>
        </p:txBody>
      </p:sp>
      <p:pic>
        <p:nvPicPr>
          <p:cNvPr id="20484" name="Picture 2" descr="http://www.comgun.ru/uploads/posts/2012-09/1348600102_3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95288" y="2565400"/>
            <a:ext cx="8497887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articles.agronationale.ru/upload/stories/promysly/beresta-01.gif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6516688" y="620713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faska.ucoz.ru/bber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 rot="662134">
            <a:off x="1655763" y="1582738"/>
            <a:ext cx="2632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3534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Шемогодскую резьбу отличал традиционный растительный мотив: тонкая ветвь вместе с листвой, плавно изгибаясь, заполняла все поле резьбы узорным кружевом. Часто в растительные орнаменты мастера вводили геометрические узоры из кругов. Завершали рисунок каймой из листьев, треугольников, волнистых линей, сеточки. </a:t>
            </a:r>
          </a:p>
        </p:txBody>
      </p:sp>
      <p:pic>
        <p:nvPicPr>
          <p:cNvPr id="21508" name="Picture 2" descr="http://www.cultinfo.ru/decor/techic/rez/img/03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79388" y="3933825"/>
            <a:ext cx="45370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www.cultinfo.ru/decor/techic/rez/img/02.jpg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4859338" y="1557338"/>
            <a:ext cx="4056062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157788"/>
            <a:ext cx="5184775" cy="795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i="1" dirty="0" smtClean="0">
                <a:solidFill>
                  <a:srgbClr val="002060"/>
                </a:solidFill>
              </a:rPr>
              <a:t>Резьба по</a:t>
            </a:r>
            <a:br>
              <a:rPr lang="ru-RU" sz="4900" b="1" i="1" dirty="0" smtClean="0">
                <a:solidFill>
                  <a:srgbClr val="002060"/>
                </a:solidFill>
              </a:rPr>
            </a:br>
            <a:r>
              <a:rPr lang="ru-RU" sz="4900" b="1" i="1" dirty="0" smtClean="0">
                <a:solidFill>
                  <a:srgbClr val="002060"/>
                </a:solidFill>
              </a:rPr>
              <a:t> кости</a:t>
            </a:r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3348038" y="1600200"/>
            <a:ext cx="5338762" cy="449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2" name="Текст 3"/>
          <p:cNvSpPr>
            <a:spLocks noGrp="1"/>
          </p:cNvSpPr>
          <p:nvPr>
            <p:ph type="body" idx="2"/>
          </p:nvPr>
        </p:nvSpPr>
        <p:spPr>
          <a:xfrm>
            <a:off x="250825" y="908050"/>
            <a:ext cx="2952750" cy="5187950"/>
          </a:xfrm>
        </p:spPr>
        <p:txBody>
          <a:bodyPr/>
          <a:lstStyle/>
          <a:p>
            <a:pPr algn="just" eaLnBrk="1" hangingPunct="1"/>
            <a:r>
              <a:rPr lang="ru-RU" smtClean="0"/>
              <a:t> Ярким проявлением народной художественной культуры Европейского Севера является искусство резьбы по кости. </a:t>
            </a:r>
          </a:p>
          <a:p>
            <a:pPr algn="just" eaLnBrk="1" hangingPunct="1"/>
            <a:r>
              <a:rPr lang="ru-RU" smtClean="0"/>
              <a:t>Обработка кости имеет древние традиции.</a:t>
            </a:r>
          </a:p>
          <a:p>
            <a:pPr algn="just" eaLnBrk="1" hangingPunct="1"/>
            <a:r>
              <a:rPr lang="ru-RU" smtClean="0"/>
              <a:t> Всемирно известный центр косторезного искусства находится в г. Холмогоры.</a:t>
            </a:r>
          </a:p>
        </p:txBody>
      </p:sp>
      <p:pic>
        <p:nvPicPr>
          <p:cNvPr id="22533" name="Picture 2" descr="http://img1.liveinternet.ru/images/attach/c/1/50/130/50130223_image001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3276600" y="692150"/>
            <a:ext cx="5540375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rod.tomsk.ru/uploads/31439/1288582991/5555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i1.i.ua/prikol/pic/5/7/739475_844045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1194784">
            <a:off x="6059488" y="2849563"/>
            <a:ext cx="2617787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50825" y="333375"/>
            <a:ext cx="85693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Для произведения косторезных изделий применяют трубчатую кость крупного рогатого скота - "цевку" и рог. Форма кости, ее белый цвет и матовость поверхности дают возможность народным мастерам. Из кости делают различные бытовые предметы – ножи для разрезания бумаги, игольницы, карандашницы, шкатулки, вязальные крючки, гребни, заколки, шпильки. Также делают различные ювелирные украшения – серьги, кулоны, броши, бусы, браслеты и художественные плашки для ножей.</a:t>
            </a:r>
          </a:p>
        </p:txBody>
      </p:sp>
      <p:pic>
        <p:nvPicPr>
          <p:cNvPr id="24580" name="Picture 2" descr="http://i.allday.ru/uploads/posts/2009-05/1241703163_33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 rot="-926641">
            <a:off x="404813" y="2630488"/>
            <a:ext cx="2574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i1.i.ua/prikol/pic/4/4/591044_556248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3203575" y="2565400"/>
            <a:ext cx="27368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50825" y="260350"/>
            <a:ext cx="8893175" cy="2016125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Первыми русскими, поселившимися в этом крае, были переселенцы из Новгородских земель.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В 13-14 вв., спасаясь от татаро-монгольских набегов, люди подавались на север, за непроходимые болота и дремучие леса. Селились они вокруг монастырей, по долинам рек. Монастыри на Севере были центрами политической, хозяйственной и культурной жизни края.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img-fotki.yandex.ru/get/5409/37142718.11/0_60786_77462693_-3-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898650"/>
            <a:ext cx="8353425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arcadaspb.ru/uplfiles/%D0%B2%D0%B0%D0%BB%D0%B0%D0%B0%D0%BC%205%20%D0%B4%D0%BD%D0%B5%D0%B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989138"/>
            <a:ext cx="82804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file.mobilmusic.ru/50/1b/1e/573824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539750" y="1844675"/>
            <a:ext cx="83534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nifepuukko.com/wp-content/uploads/2011/11/rezba-po-kosti-nozh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-44450" y="26988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Еще одна гордость Севера и всей России – деревянная архитектура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50825" y="1412875"/>
            <a:ext cx="849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Мировую известность получил маленький островок в Онежском озере – Кижи. </a:t>
            </a:r>
          </a:p>
        </p:txBody>
      </p:sp>
      <p:pic>
        <p:nvPicPr>
          <p:cNvPr id="26628" name="Picture 2" descr="http://cs421225.userapi.com/v421225231/3015/9pfamcsuSsE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50825" y="1844675"/>
            <a:ext cx="87137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nice-places.com/data/articles/gallery/640/9544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95288" y="5949950"/>
            <a:ext cx="828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Вот уже два с половиной века здесь возвышается чудо деревянного зодчества – двадцатидвухглавый Преображенский собор.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http://www.toyota-rus.narod.ru/files/voyage2/07-10-20_voyage-596/33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563888" y="333375"/>
            <a:ext cx="54006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79512" y="260648"/>
            <a:ext cx="87129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" pitchFamily="18" charset="0"/>
              </a:rPr>
              <a:t>Преображенский собор был возведён в 1714 году в самый разгар Северной войны.</a:t>
            </a:r>
          </a:p>
          <a:p>
            <a:pPr algn="just"/>
            <a:r>
              <a:rPr lang="ru-RU" dirty="0">
                <a:latin typeface="Cambria" pitchFamily="18" charset="0"/>
              </a:rPr>
              <a:t> С</a:t>
            </a:r>
            <a:r>
              <a:rPr lang="ru-RU" dirty="0" smtClean="0">
                <a:latin typeface="Cambria" pitchFamily="18" charset="0"/>
              </a:rPr>
              <a:t>таринное </a:t>
            </a:r>
            <a:r>
              <a:rPr lang="ru-RU" dirty="0">
                <a:latin typeface="Cambria" pitchFamily="18" charset="0"/>
              </a:rPr>
              <a:t>предание 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связывает строительство Преображенского собора с личностью </a:t>
            </a:r>
            <a:r>
              <a:rPr lang="ru-RU" dirty="0" smtClean="0">
                <a:latin typeface="Cambria" pitchFamily="18" charset="0"/>
              </a:rPr>
              <a:t>Петра I</a:t>
            </a:r>
            <a:r>
              <a:rPr lang="ru-RU" dirty="0">
                <a:latin typeface="Cambria" pitchFamily="18" charset="0"/>
              </a:rPr>
              <a:t>: </a:t>
            </a:r>
            <a:endParaRPr lang="ru-RU" dirty="0" smtClean="0">
              <a:latin typeface="Cambria" pitchFamily="18" charset="0"/>
            </a:endParaRPr>
          </a:p>
          <a:p>
            <a:pPr algn="just"/>
            <a:endParaRPr lang="ru-RU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3312368" cy="3570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Cambria" pitchFamily="18" charset="0"/>
              </a:rPr>
              <a:t>«Петр Первый, путешествуя по Онежскому озеру, остановился у Рижского острова, заметил множество бревен срубленного леса и, узнав о постройке, собственноручно начертил план. Так ли это было, или нет, трудно сказать. Но в представлении народа сам факт сооружения собора и его идейно-художественный образ ассоциировались с личностью Великого Петра, с новой эпохой в истории Русского государства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otos.lifeisphoto.ru/2/0/27959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779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mbria" pitchFamily="18" charset="0"/>
              </a:rPr>
              <a:t>Церковь  построена </a:t>
            </a:r>
            <a:r>
              <a:rPr lang="ru-RU" sz="3200" b="1">
                <a:solidFill>
                  <a:schemeClr val="bg1"/>
                </a:solidFill>
                <a:latin typeface="Cambria" pitchFamily="18" charset="0"/>
              </a:rPr>
              <a:t>без единого гвоздя</a:t>
            </a:r>
            <a:r>
              <a:rPr lang="ru-RU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http://img-fotki.yandex.ru/get/4710/83560302.85/0_68e7a_8e4234e5_XL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-36937"/>
            <a:ext cx="9210764" cy="6894937"/>
          </a:xfrm>
          <a:prstGeom prst="rect">
            <a:avLst/>
          </a:prstGeom>
          <a:noFill/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251520" y="476672"/>
            <a:ext cx="568863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i="1" dirty="0" smtClean="0">
                <a:latin typeface="+mn-lt"/>
              </a:rPr>
              <a:t>По богатству и разнообразию культурного наследия Европейский Север занимает выдающее место в России. Насколько беднее были бы наша история и культура, наше национальное самосознание без этих храмов, городов и сёл, мастеров и традиций! Приобщение </a:t>
            </a:r>
            <a:r>
              <a:rPr lang="ru-RU" sz="1500" i="1" dirty="0">
                <a:latin typeface="+mn-lt"/>
              </a:rPr>
              <a:t>к наследию Севера, понимание его делает нас не «Иванами, не помнящими родства», а культурными людьми, истинными россиянами, сознательными гражданами своей страны.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650" y="0"/>
            <a:ext cx="7715250" cy="796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Архитектурные «жемчужины» России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50825" y="836613"/>
            <a:ext cx="8893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Нередко, монастыри Европейского Севера , называют архитектурными жемчужинами России. Величественные постройки, неповторимые пейзажи, гармония человека и природы, Побуждали к раздумьям о ценности и предназначении жизни, рождали творческие порывы</a:t>
            </a:r>
          </a:p>
        </p:txBody>
      </p:sp>
      <p:pic>
        <p:nvPicPr>
          <p:cNvPr id="8196" name="Picture 8" descr="Республика Карелия. Олонецкий район. Интерпоселок. Важеозерский монастырь. Фотография.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68313" y="4221163"/>
            <a:ext cx="3743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11"/>
          <p:cNvSpPr>
            <a:spLocks noChangeArrowheads="1"/>
          </p:cNvSpPr>
          <p:nvPr/>
        </p:nvSpPr>
        <p:spPr bwMode="auto">
          <a:xfrm>
            <a:off x="611188" y="5949950"/>
            <a:ext cx="3084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mbria" pitchFamily="18" charset="0"/>
              </a:rPr>
              <a:t>Важеозерский монастырь</a:t>
            </a:r>
          </a:p>
        </p:txBody>
      </p:sp>
      <p:pic>
        <p:nvPicPr>
          <p:cNvPr id="8198" name="Picture 10" descr="Архангельская область. Приморский район. Ершовка. Иоанно-Богословский монастырь. Фотография.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787900" y="4005263"/>
            <a:ext cx="3960813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Прямоугольник 13"/>
          <p:cNvSpPr>
            <a:spLocks noChangeArrowheads="1"/>
          </p:cNvSpPr>
          <p:nvPr/>
        </p:nvSpPr>
        <p:spPr bwMode="auto">
          <a:xfrm>
            <a:off x="5292725" y="4005263"/>
            <a:ext cx="3535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mbria" pitchFamily="18" charset="0"/>
              </a:rPr>
              <a:t>Иоанно-Богословский монастырь</a:t>
            </a:r>
          </a:p>
        </p:txBody>
      </p:sp>
      <p:pic>
        <p:nvPicPr>
          <p:cNvPr id="8200" name="Picture 16" descr="Вологда. Успенский Горний монастырь. Собор Успения Пресвятой Богородицы. Фотография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844675"/>
            <a:ext cx="35274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Прямоугольник 18"/>
          <p:cNvSpPr>
            <a:spLocks noChangeArrowheads="1"/>
          </p:cNvSpPr>
          <p:nvPr/>
        </p:nvSpPr>
        <p:spPr bwMode="auto">
          <a:xfrm>
            <a:off x="5435600" y="1916113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Cambria" pitchFamily="18" charset="0"/>
              </a:rPr>
              <a:t>Успенский собор в Успенском</a:t>
            </a:r>
          </a:p>
          <a:p>
            <a:r>
              <a:rPr lang="ru-RU" sz="1400" b="1">
                <a:solidFill>
                  <a:schemeClr val="bg1"/>
                </a:solidFill>
                <a:latin typeface="Cambria" pitchFamily="18" charset="0"/>
              </a:rPr>
              <a:t> Горнем монастыре Вологды</a:t>
            </a:r>
          </a:p>
        </p:txBody>
      </p:sp>
      <p:pic>
        <p:nvPicPr>
          <p:cNvPr id="8202" name="Picture 18" descr="Вологодская область. Кирилловский район. Кириллов. Кирилло-Белозерский монастырь. Сиверское озеро. Фотография.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468313" y="1989138"/>
            <a:ext cx="439102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Прямоугольник 20"/>
          <p:cNvSpPr>
            <a:spLocks noChangeArrowheads="1"/>
          </p:cNvSpPr>
          <p:nvPr/>
        </p:nvSpPr>
        <p:spPr bwMode="auto">
          <a:xfrm>
            <a:off x="468313" y="3500438"/>
            <a:ext cx="457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mbria" pitchFamily="18" charset="0"/>
              </a:rPr>
              <a:t>Кирилло-Белозерский мужской монастырь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8147050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 Широкую известность получил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Валаамский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Спасо-Преображенский</a:t>
            </a:r>
            <a:r>
              <a:rPr lang="ru-RU" sz="2800" b="1" i="1" dirty="0" smtClean="0">
                <a:solidFill>
                  <a:srgbClr val="002060"/>
                </a:solidFill>
              </a:rPr>
              <a:t> монастырь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219" name="Picture 2" descr="Республика Карелия. Сортавальский район. Валаам. Валаамский монастырь. Собор Преображения Господня. Церковь Успения Пресвятой Богородицы. Фотография.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23850" y="1700213"/>
            <a:ext cx="8569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827088" y="908050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Он расположен  северной части Ладожского озера, на острове Валаам. Название «Валаам» переводят с финского как «высокая земля». Монастырь находится на вершине довольно высокой утесистой горы.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68313" y="404813"/>
            <a:ext cx="3527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mbria" pitchFamily="18" charset="0"/>
              </a:rPr>
              <a:t>Монастырь был основан в 10 веке Преподобными Сергием и Германом Валаамскими. На рубеже 15-16 веков монастырь именовался «великою Лаврою». </a:t>
            </a:r>
          </a:p>
          <a:p>
            <a:pPr algn="just"/>
            <a:r>
              <a:rPr lang="ru-RU" sz="1600">
                <a:latin typeface="Cambria" pitchFamily="18" charset="0"/>
              </a:rPr>
              <a:t>Монастырь не раз был сжигаем шведами, и возобновляем. В последний раз возобновлен в 1756 году после пожара 1744 года.</a:t>
            </a:r>
          </a:p>
        </p:txBody>
      </p:sp>
      <p:pic>
        <p:nvPicPr>
          <p:cNvPr id="10243" name="Picture 4" descr="http://www.shigri.ru/izgotovlenie_ikonostasov/images/hram_staryi_valaam_700x92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211638" y="260350"/>
            <a:ext cx="45021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http://vpleny.ru/wp-content/uploads/2012/03/%D1%81%D0%BF%D0%B0%D1%81%D0%BE-%D0%BF%D1%80%D0%B5%D0%BE%D0%B1%D1%80%D0%B0%D0%B6%D0%B5%D0%BD%D1%81%D0%BA%D0%B8%D0%B9-%D0%B2%D0%B0%D0%BB%D0%B0%D0%B0%D0%BC%D1%81%D0%BA%D0%B8%D0%B9-%D0%BC%D0%BE%D0%BD%D0%B0%D1%81%D1%82%D1%8B%D1%80%D1%8C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781300"/>
            <a:ext cx="33829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pravmir.ru/wp-content/uploads/2011/10/vm1897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4211638" y="765175"/>
            <a:ext cx="45370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95288" y="4797425"/>
            <a:ext cx="3600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mbria" pitchFamily="18" charset="0"/>
              </a:rPr>
              <a:t>В монастыре жизнь строгая, с соблюдением самого строго отшельничества в скитах (келии). </a:t>
            </a:r>
          </a:p>
          <a:p>
            <a:pPr algn="just"/>
            <a:r>
              <a:rPr lang="ru-RU" sz="1600">
                <a:latin typeface="Cambria" pitchFamily="18" charset="0"/>
              </a:rPr>
              <a:t>При монастыре школа, больница, амбулатория, гостиница для богомольцев и разного рода мастерские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859712" cy="1209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Другим известным монастырем является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100" b="1" dirty="0" err="1" smtClean="0">
                <a:solidFill>
                  <a:srgbClr val="002060"/>
                </a:solidFill>
              </a:rPr>
              <a:t>Спасо-Преображенский</a:t>
            </a:r>
            <a:r>
              <a:rPr lang="ru-RU" sz="3100" b="1" dirty="0" smtClean="0">
                <a:solidFill>
                  <a:srgbClr val="002060"/>
                </a:solidFill>
              </a:rPr>
              <a:t> Соловецкий  монастырь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1267" name="Picture 2" descr="http://www.airfotovideo.ru/images/photos/medium/6f40d687b7df28c4856794f1138d25ec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179388" y="1773238"/>
            <a:ext cx="878522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Он расположен на Соловецких островах Белого моря в Архангельской области. </a:t>
            </a:r>
          </a:p>
          <a:p>
            <a:pPr algn="ctr"/>
            <a:r>
              <a:rPr lang="ru-RU">
                <a:latin typeface="Cambria" pitchFamily="18" charset="0"/>
              </a:rPr>
              <a:t>Основан в 15 веке. </a:t>
            </a: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395288" y="1557338"/>
            <a:ext cx="82089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 16 в. развернулось грандиозное строительство каменных Соловецких соборов, сооружение каналов, соединяющих многочисленные озера в единую проточную систему.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ic.fotoblog.by/users/483/10032/119036999346f39ac9c3b386.6946918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403350" y="5805488"/>
            <a:ext cx="3495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mbria" pitchFamily="18" charset="0"/>
              </a:rPr>
              <a:t>Соловецкий монастырь</a:t>
            </a:r>
          </a:p>
        </p:txBody>
      </p:sp>
      <p:sp>
        <p:nvSpPr>
          <p:cNvPr id="13315" name="AutoShape 2" descr="data:image/jpeg;base64,/9j/4AAQSkZJRgABAQAAAQABAAD/2wCEAAkGBhQSERUUExQVFRUWFRUXFxgVFxQUFxQUGBcVFBgXFBUXHSYeFxkjGRUUHy8gIycpLCwsFR4xNTAqNSYrLCkBCQoKDgwOGg8PGiwcHBwsLCwsKSwsLCwsLCksLCksKSwsLCwsKSwsLCwpLCwpLCwpLCksLCwpKSwsLCwsLCksLP/AABEIALcBEwMBIgACEQEDEQH/xAAcAAAABwEBAAAAAAAAAAAAAAAAAgMEBQYHAQj/xABLEAABAwICBQkDBwcMAgMAAAABAAIRAyEEMQUSQVFhBgcTInGBkaGxwdHwCBQVMpKy4SMkUlNicnMzNEJDRGOCk6LC0vEWJTWDs//EABgBAAMBAQAAAAAAAAAAAAAAAAABAgME/8QAIhEBAQACAgIDAQEBAQAAAAAAAAECERIhAzETMkFRImFC/9oADAMBAAIRAxEAPwDIEo3ckpSrCpBVoThgTQPS9N+SRtP5pOWrcM84arZlZw1HbGVPqw7c0iL7IHdtHTEZjv3LypSPbb2blu/NtyyONoGnVdNemL76jLRUjfsPGDtVY3Yyi6l8ovSEZi3D2pvrRaXeFkqym4izvEBXpGypcCLhIvNxuXXUSNt+70XRBEOsR8WQbHPlCZ4QbhV7LlvuTD5P5PzuvH6i/wDmMTj5Qdc9LhWTlTqOjiXAT5JDmAP5xiR/ct//AECU9m3WUnUpgpJj+tBPYi1a2qRJz2H2FPRbdq3sm9are7T3R70q/f7kl0wdlE8SFUTTPFUWyDcHYR4oazgZJt6+5K4hhI60W2jMcUxxDntiXAt3kQewcVpO03o9Fae1ddUsmzsT1ZE+qbUdItdY27UuA5Hr2pN7RtSH5QGc2nsyRq42XuM9yOI2pfO6R9HmP02qg8zv/wAiP4VX0CvHOvSjR5nPXbeZ2qhc02IDMfrOMDoqn+1Z5dVf/lYOVmIqu0hULA4NaYBiBYNYS79K445JjynqA06MCAYJL7uccydXYLAK0ac0s2m19V2ZyFzJJyE9nkVmeNxTqri95kn4twXLZvLbo5amlr0VRD26pDQ9vVNpA1gC3LMhosMr5qW0fh4o1pES125pIg/Vg5yB5KA5HBzi8m4lsWvNp/0iFMvxc1RSjqjOTmWiTlkJm/FZZe1Y3pmNf6xtFzbdwSRT/TeFbTqaoPWuXbpJJtwghNK1DVMSCYBMZAkTC6pWFhISi6pSgKNMpk7gaf5Rn77fULcdB6PMGo6ADlO0n4lYno9k1aY3vYP9QW+aUxIotc6RqsEQNrosAss/bXx/pviOVNCm4sJu2xyzhdWfVTrkuc9wLrnqk3PGEFO2ijhGaiByMM1s5nYStMpNLU2oM6pOspTk/pd+Frsq0zBYZibObtaeBEhRFIZhOaIup9Kek8FpdtakyqwEsqNDgTsnYeIMjuTmhjQM2ny9FQebXEPOCIglrajgNwkNd6k+KsZYSbCF244TKbcuWdxulpp1WOiD7EpqKtUsA/XE+vopfDOe3qmXDecx45rPLCT1V45W+4xn5QzfzjCmP6l4nfD/AMR4ovyfqYdXxQ/uWffXPlB1ZxOGG6i4+Lz7l35P1SMRif4TPvrONG0mhfdGSI5usCJuDsAt4pd2ICTfUi4CcqSPWGy3mm76YcbTIzgepCdmra3gitqDgOCrZEdRx4b/AIKQxNAuEHLzT11RIOxIGacosQ+Lollmi05E5jsFykm4VtiBq5ROfgpx9NrhcAptU0cCRcgfHktJmi4m9JoDSNYknelKcxmCQMyM0MRgtXrXMDhfui6b1aZLdZhBG6wJ4Hcjqj0pfO6fzAj9tvZ3LMubwfng/h1PRaXzq1tbR7pEOD2CDsvs3rN+bhk45v7lT7q5/J7rXH1Fp5XaLNQteH2ZYtOwEkyOPaq1RwAdqgXkmdwAMZ+BV25T0Jw9W53iLTcZ8FAaG0O7VkyLtfJgTaw3xdpPcue3TaRN6HwobGrbWOq1o2DaTxvcpR2D1XOfnrazRMwAdbrEDIR6JTDOa0FgnqarQ7e4iD23JnvQx7NRjjeWibG5NwPP7y5/1qpPKygNbXDQDrGLSSCAPLVI4QquFM6cx+tqNmS2SSL9Y7J2xl4qHm668fTny9uuRgEU8UGyqSe6IdFamTAAqMJPDWC1blNiulA/VgmDsL/+pWY6Hw+tWpDfUYCP8QWiaTq9JU1Y6rDDR6ntWHkvbfxQzbo5xAIcGiBA1jYbMhuQU7hqJY0NtaYzykx5Lqy5NO2LkI9PyXImyMywhdjldAS1MpMMS1IJGVppzQEJrF06pHuspNsvMnjNfDV6RH1ajXdz26v+xXevoe4LDlsPvWa8xuMAq4lhObGO+y4g/fC1d+NaDefA37FvhbPSM5L7FZhSAL3HglTRSIx7TtjtsuPr7kXZTTEflCMjEYY7ehf5P/Eo3yf6M1cUf7un953uSPygKxOIw07KL/v/AIJX5P8AigypitbIspfeclJ2GzOoJJ1k4pVmuyIKNUphMGReUA1OOiQ6NGy0RcUwxQUh0SSqUQnAj8FXIMHJSHTgpkcKQZARH0jb6w1rGxsFepUbsPvnLYzHxuSb3iwjPy8UxLDJkAxYTIIhBlNxMGYkXB/FPjJ2N2qFzu1W/NCGmRrtG+b385Wf82zZxnZTf/tHtVv50av5pB2VQ3PMNkDtMAKp82X87cTspOPm1c29zbezXS/acxOqx5DA+B9U5G20DMDcoXDue5rCXAOe5odEyCXNEAZCAT39yl8eSWm8XGseFpA4nLxSFFvW1rSDI3Sfx+6ufOtsZ0UpsGtqmIkxviS2057fJQfL/FODGgHV1iZjN18jtAEBTdqetUOcAN4ZkDheSs65R6T6WsTNha2Vs/OfFLxzd2M7qIt7p7UUNvK6UCulzuEI4tdGEQg02hBpLk68/OqJP6xnqtIpUJc62wmDt+J9Vmmhv5amf2x25rVsBR2bxPDLZwuufy+2/iOqRECc4jwsupuaBQWTbTDGY2NiUbpH9nzSIwh3rowR3hdzhKt0gNyVbpNu4pt8wdwXfo53DxR0Z99KsP6XgEtT0vTG/wAFGDRj9w8Qu/RdTd5hLUG60Lm55cYfB4s1KriGOpuaSGuMElrhYcWrSqvPHo54g1iOPR1P+K88UtDVXEAMJJIAyzKn3c2WkR/Zn9xYfRy0x/5E5d+2tVec7R82xFuLKv8AxRqfOfgRliR9mp/xWOP5AY8Z4Wr3CfQpvU5HY0Z4av8A5bvcteeX8ZfHj/Vg52uUlPGYmk6lUbUayjqy2bEvcSDO3JH5p+UdHDVawrPFMVGNhzjaWuy79byVIxuAqUXatVjmOiYe0tMb4OxDCYGpVMU2OeReGNLjG+As+VmW2nH/ADp6DZy2wezFUvtgKSwvLjCm3zqj31GesrzmdBYgf1FX/Lf7kR2iqwzpVPsO9yu+S33Gc8evVeoGcpcPsxFA9lVhn/UjM5RUif5WlE/ptn1Xlk4OoM2O+yfci9A79E+Cjf8Axpxv9er26Wpk/wAow9jgUsK4OTp7CCvJXRldFRw2nuKWz09ZGpu89qEDd6ryg3H1RlUeOxzvel2afxIyr1h2VH+9Gy09UmoEw0rjgym4gS4iB+8SGi/aV5spcr8a3LFVx/8AY/2lKVOXWOcIdiapERBM27wpvcVOquHOM3VwbQMulO2ZzM335quc3B/OH8aRHdrNUbpHlLUxFAtrPLn6zYJA+oA7dldyZ6J0zUwxLqcS4apkTaQfYp11o7e2r4uuWsLhE9fV4O3xwE+ITTDteGNaZLiDbibyTwH3lR38u67m6rm0yL7CCZzuDwS1DnAqNJJpsJMCZcLTJA3TkscvHa1xzkXPlU9tPDQLmJ7JDr37vFZe8EWO9Sul+WTsQ9znMDQQ0BocYbqzHbmoT5yNxWmOOojLLZUhCUka4RulCtB1HHgEO5N21BvSorDf7EjS/JZmti6QH6XoCVq+FhvVBmJHcMlkegtKU6GIZVeZDZkNuciLbNqt2h+Vnzqq8NbqNERJu6ZknwWOeNta4ZSRcXY9gMexdVexT2B5k3ttO4LqfxxfKsrCUakW5pcLZzDsKUz70mAlQ7LgpMai66fUk0EJ3SCVVEjo2p0dek7c9jvBwK9BVMG43gd0Lzw11wd0L0PhMQ5zGlklrmtI7CAR5LbxW6umXlkutm76BGxFFJP3uebGe9F+avPDwEro5ufh/GCc9oAx7AJtQZM7y55spPmPpfzk/wAIT9s+5RnPawjSIBP9RT7rvsp3mLpSzFH9ql6PWWN/3trZ/hpeqiFqcOpLgoHcujk59CswrDm6/Yu08Kw5hs8WtNtmYTbSWjw5pdNQFoJGpUfT431beIKY4MObianWcfyNH6xBI69e0wJ7VHtfpOs0bSd9ZlM/4W+5cq6Iw+2jSPaxh9ibdO7eUY4xym+OrnkhhitBYQ/2eh/ls9ybjkvgHZ4Wh9hvuUhUdOwJNzeCvhNJ501fze6NcL4al3azfQqr6S5ucD0rw2lAa1pDWvfucZz25d3FXAuUfi5DwZ/okH1Hu71zebHjG/iy5Vi3Ljk9TwvQ9GHDXa4u1jI1gRYeKacltBsxLnh5cA0A9WNpjarLzpO6tIcXdtrJlzZ05qVf3Wyd1z43We+l/qRq82VEQOmeHETBa22Z9I8QmeK5uabSdXEEgNJM090WF7kkwr5UqOc/VA3EuOxocbD7Kg9K4mHGSALAi/1jBA85WVzrSYxm2kNEdE7V1gfjbuTM4dSelWxUcL2JF92zyTIBbSs6Q6Fd+blLBt0coI16E7lzoync5LrgjYMXBOtE6SdQqh7ewjeNysXInAMrYjVqMD26jrHtb71eRyYw7RDaNONXOATMxme1Rl5JLppjhbNqFV0s951m1abQdjnEOHaIQQxXImuHuAplwmxBEEIJ7n9Gsv4hXbCEq65HYk6jEcHJNmKKhkbk4pnZ5pMULSLowbBjOR4JGcUyn1MWCa0WynLTaFNUcjYt/wCTOJJweHg26Gn90D2Lz7SOS2rm+xWtgKY/QL2eDiR5OC08ac/S09MUVzuKT1lzWWjLbBue13/suyhT/wB6s3MRQHQYl0/1lMeDXH2qp887v/Zu/hUvQq38xP8ANsR/FZ9xKe1fjTOiQLI3+iMXIpcr3WeorXLbTJo0C0BznVQ5ogkaoiC6Re0iya8lNKfOalR5YWFtKgwgkm4Na4JuQQRnxROXmMaejGsCW6xIFyAYgkdybc3eKYXVhrAuIpQJuY6WSBmYkeKJl2OM0u7MMCPqntSGpFiPGUtrkZIrgdqvdRYbuoncUQNG1OHOO8pMtV7TonWDTkI81XdJ6xr079XrTxLWyO2DdWRwsoPHjIm56+3fA9y5PPe5HT4Z1ay3nNfIo9/mk+bR4BrSdjT3DW27M0TnNqflKTc4ZPiSPYjc3dQNbWMwSWNHEHWJHgM1F+rT9XTG4oMdDDJcCewHrN7uqB3qscqWv6QNF9eoA7e4k9UcABZS2gyHV6kyYIIvntaL5bO8JvpSmxuJdUeXOLRLW7NYNgA8Zg9oWP60/FI0o4mtUOXWdaZi8Z7UyLU4ruL3FxzJJKK6mAJW0ZUmadpRS1GdUBAv2oFt7JkI1u9KU2SiwlaZQa0c3lP85ed1I+rVowYBH7t+8z7FQ+b0Dpql5/JgdnWHuWguMmd/sXLnf9Onxzo0qZlBLBgXEbWw+ENaUnrQUGmXLqcRwyrYo1InakXxNktSB7wg0hhhaUtCQoP6shLNylZ1Zeht4FWfk9y6OBo1KeqDrEOa43DXWDuqM7Abdiq73Bp4mISGPpOLRwJnbEp43VLKdNi5P85GHqsJr1KdJ02A6QyPs/EqWHLTAn+1UvFw9QvPYY5pntzS3Su3eRW3JjxP+djSNOtpFz6T2vb0dMazTIkNuFeuYlk4XEH++b9xY5pV35U9gnti/mpbk7pmvRYeiqPYC6Ya9zbxEwDuRv8AVa609M6iiOUmIqU6bTT1ZLw0h0xBDjs7FjNblTXeGg1q51XAtl7jqumzs59yn9DcpcTiqgFao54a0EZCDrsBJDQBMTftRckzEwxdF1R7nOcS5xJJ4+5N6FBzXy1xDmwQRYg8ClhjAXubujzk+GXmkxW6zr7vRJWo1/QuIdUw9J7yC9zGlxbYSeHxcFL4nFspiXvawb3EDcNvaPFYhgOVmJwj3ijUIYXOOqYLZJzAIMHsR8dpQ1W6zqjnSZI1rE6pJi+wwFfNHBsLdOYcxFakZJE67YkRaZibhOqVVr2hzSHNORBkGLWPasAcJibxM3JtnHBSuhNJ1sO/8nVNMXmS4sNrAtAIJ7QjmODaa2Srlavra4y1CBJymA6f9Q8FF8mOVGJxFZzKrmuYGOMhoaS4EAQQBa5tCf1HzrRN3Hws3L/CsM7yya4TWLKecon5yz+GPvOT3m8wrXUq7nbHMHdDp9yYc4w/OgN1NvHa5L8gG6wqNJOoYlrTE2OZ2W9U79T/AFcNDmH9IGD8pJk/0GM6re2Yy7VWuURLar3te4WOyJNp1TxO5WDG6QYzDuh2qYYwbwdXJvENKpdXGF4AcZa0Q2YkQIWMjS+jLFgdWIkNE5ATJPfmEyJk3Umyne4t2SiV8DIJaIK1lRYaNpyCkyTN9iXFJrRnfciVCIy7E9pJwjhy5TGeztSgpphcObkdesf2Wjzcr+51lR+bvKq7iweTirk51lyZ/Z1eP6u9JCCbdKgp2pir2oAHOYQC5UbK7nEMzzS2HqxJPAJFpJTujQBEHbCVOHlBt7H4N0rUfkN58khhxEjcEpFx8d6zq4Xc247ErqEtsJEjvujupAiSc06w7wGgfG1Z5ZcRTF9K31SY3+cJVwMzBnftntToPQ6UTG4DxUfIOlJ0y2KpG4BT/JVo6IyJ6/Dc3h2qD08+cQ/tHoFOcm/5H/EfjyW+d1htM9px1OmBIYATMeAzt2+aPSxIbk2DbaiVDAsLwO62XbMpFhk8PdP4Ln+RW4ULAKpfA2W7Bq/ilqdSHEw2Dq23RY+KQqnvQa/8fRHyU5o7+cDaxh7gfj8UlUeDbUbfc0BJCvwR+m8ErnT6GB3ATfYE3dSfJIJ2zu+JSza4GzyXBiQJU8qfST5N4o06zS8wIeOExbxKslesAASdu3bYiFTMJimmo1vEDs2SrfWd9QCDkbjISN/et/HUVlvOI+cX/gZ7Z80+5vATrgWki+zIgz3OKjOX9QHGugkgNYL9gPtVg5AuDMK9xIE1Yk7AGtPtW+X1TPYnKl7Q5tJuTRLv33Xnt1dVQDiWnWCcaRxGvVeZsXOIncTbyTR4JHZ3KFUZ+kwRkZSVTFkzGUJu85z5JYCG+CrUTum76m/vQa/eb+xccy9/JJwqSW1wjNfsTeUozggL7yDb+TfxePu/irW6pPr45Kq8hgRRcTtqO8msVnLb9/x5eq48/s68PqP1eKCIHD4uuJKYu1t0bWggojH70r0gsu5xDa8myc9JBHBNRq9iKTPolo9pSmZPclG2IHemVCpFk6NUTZRVRIUjkSnrb2jK+zLLfl+KjqLvjgntLEywEDOL22xI3TksPJBSlUf0Rwy8zPbCbUnEk7t+dpslXV7nu9fxRatMBsznc5CLnwWetRmpmk3TWf8AvFWbk6B0ImRc5Z5qp4l8vcRkXE+asOha35EDcduWe/YuryT/ABoJ+s1oAgzN9+dwT4+SL0oFtvjl6TBTGpi4N7/V9Nw2TKLUabucRmBNzexGWQgrlmH9B+HbTtSfTWKba/WBOUExacjH/aKTHxnZPiZ81/h7EC/dO/xFk0dVGW3Lv238kelWjuS0ezgugGUka193wPJErVoHb7brjbxx37ez42KpBaU172NxfwP/AEri3FlzA+I1mA9mc+YPgqV0YJ2jMdtpz2nJWXAue+nSp64a0OkEg/Vk2O8Xt3KplIvCcts85WunF1O0Z/uhS2ia35k1v984mNvVAue5MeXIAx1bVECRHZqiD3596V0Feg4D62tbdNszsldGX1KeylQb7DfKa1XDYhXBa+HjtCFakDAae7Z3JQUg917ZcIRBV1ZBuj1aMGCRG/cUg2l1h8D/AKVJKO2Qi1GhEe+LblwPTDrqaK0wjoqZNC5Gn82bG17/AFA9isWtkq/yWbGFpcdY/wCpylzXAkEwYy37PUlcV+1deP1LGpFoaeIyKCUp1iABIEcAUEaVtikowKRFQI4qDeu5xFQ5dDkmCjhAHBR2vSYRg1AKtqpZmJItJ8U2FNd6JLQPm41wH1j4pHF6TJaRrEkiD2JuaSZ18KZS4wECBxUroqqACJ2yovoSnWHpQnewnTi5M55W2GN42odNJnv3+RUa0JQVDvU8YD8VgAR2jx+PNdY6NqYax3+iMHHf5I4wH7Dlffs4EeKMCLpiHnf5IdK7elwxB+8g7eMFEZAcSbzkN1oTPpTw81wVTw80uECSp1263Wy8zs9JUriNN03CBrAERugcIPaqw6oeCTdUPDxS+LFphncPQunm69QundHZkJSOi8Z0WsDdrxBjMEXBHehXcT3KPqvubALTXWkb72tlHR3zmXse05SLiDG0EJX/AMcqCYidl1VsBpF9Myxxbvgm/arFR5VPydB7iD4hRccp6XLP0HcnK25p7wk6nJmsRZo+01SmH5TMP1g4dnWCkcPpem7J/kR6qd5RWsaqn/jGI/QH2m+9E/8AFq/6Pm33q9fOtwPgunEfsnyS+SjhFJfyarAWaTwkeV0j9BV/1TvL3q9HFfsny96KcV+yfL3o+SjhCWiH9HRpsdZzW3G3ae/NPzUa8SDe3feUxqVp2O8vekG1CCLHV46uXC6z1+r3qaWDWG9cTQ46nsqADcRdBGlbY4guLq7HIC7K4ggDB53lGFZ28+KTQQCoxLt5Rxjn7/IJuggHX0i/h4Lnz47h5psggHHzvgjtxg3eaaLqAfDHjcV1ukBuKYIICS+kW8fBdGkG8fBRiCAlfpBm8+C79IM3nwKiUEBLfPmb/VD56zf6qJQQEt88Z+l6rhxbN6ikEBJHEt3ojqjDtCYIIB51N6MKrd6YoICRGIG8I7cYN6i0EtBO0NNOb9V5HepKhytcPrarvIqoLiVxlVMrF/o8rKR+tbwKds01ROVRviFmqCi+OK+StM+lKX6xn2gufSVH9Yz7QWaII+KD5Gk/SNL9Yz7Q96CzZBHxwubi6uILVDqCCCACCCCACCCCACCCCAC6uIIALq4ggOoLiCA6ggggAggggAguIIDqCCCAC4gggAggggAggggAggggAggggAggg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3316" name="AutoShape 4" descr="data:image/jpeg;base64,/9j/4AAQSkZJRgABAQAAAQABAAD/2wCEAAkGBhQSERUUExQVFRUWFRUXFxgVFxQUFxQUGBcVFBgXFBUXHSYeFxkjGRUUHy8gIycpLCwsFR4xNTAqNSYrLCkBCQoKDgwOGg8PGiwcHBwsLCwsKSwsLCwsLCksLCksKSwsLCwsKSwsLCwpLCwpLCwpLCksLCwpKSwsLCwsLCksLP/AABEIALcBEwMBIgACEQEDEQH/xAAcAAAABwEBAAAAAAAAAAAAAAAAAgMEBQYHAQj/xABLEAABAwICBQkDBwcMAgMAAAABAAIRAyEEMQUSQVFhBgcTInGBkaGxwdHwCBQVMpKy4SMkUlNicnMzNEJDRGOCk6LC0vEWJTWDs//EABgBAAMBAQAAAAAAAAAAAAAAAAABAgME/8QAIhEBAQACAgIDAQEBAQAAAAAAAAECERIhAzETMkFRImFC/9oADAMBAAIRAxEAPwDIEo3ckpSrCpBVoThgTQPS9N+SRtP5pOWrcM84arZlZw1HbGVPqw7c0iL7IHdtHTEZjv3LypSPbb2blu/NtyyONoGnVdNemL76jLRUjfsPGDtVY3Yyi6l8ovSEZi3D2pvrRaXeFkqym4izvEBXpGypcCLhIvNxuXXUSNt+70XRBEOsR8WQbHPlCZ4QbhV7LlvuTD5P5PzuvH6i/wDmMTj5Qdc9LhWTlTqOjiXAT5JDmAP5xiR/ct//AECU9m3WUnUpgpJj+tBPYi1a2qRJz2H2FPRbdq3sm9are7T3R70q/f7kl0wdlE8SFUTTPFUWyDcHYR4oazgZJt6+5K4hhI60W2jMcUxxDntiXAt3kQewcVpO03o9Fae1ddUsmzsT1ZE+qbUdItdY27UuA5Hr2pN7RtSH5QGc2nsyRq42XuM9yOI2pfO6R9HmP02qg8zv/wAiP4VX0CvHOvSjR5nPXbeZ2qhc02IDMfrOMDoqn+1Z5dVf/lYOVmIqu0hULA4NaYBiBYNYS79K445JjynqA06MCAYJL7uccydXYLAK0ac0s2m19V2ZyFzJJyE9nkVmeNxTqri95kn4twXLZvLbo5amlr0VRD26pDQ9vVNpA1gC3LMhosMr5qW0fh4o1pES125pIg/Vg5yB5KA5HBzi8m4lsWvNp/0iFMvxc1RSjqjOTmWiTlkJm/FZZe1Y3pmNf6xtFzbdwSRT/TeFbTqaoPWuXbpJJtwghNK1DVMSCYBMZAkTC6pWFhISi6pSgKNMpk7gaf5Rn77fULcdB6PMGo6ADlO0n4lYno9k1aY3vYP9QW+aUxIotc6RqsEQNrosAss/bXx/pviOVNCm4sJu2xyzhdWfVTrkuc9wLrnqk3PGEFO2ijhGaiByMM1s5nYStMpNLU2oM6pOspTk/pd+Frsq0zBYZibObtaeBEhRFIZhOaIup9Kek8FpdtakyqwEsqNDgTsnYeIMjuTmhjQM2ny9FQebXEPOCIglrajgNwkNd6k+KsZYSbCF244TKbcuWdxulpp1WOiD7EpqKtUsA/XE+vopfDOe3qmXDecx45rPLCT1V45W+4xn5QzfzjCmP6l4nfD/AMR4ovyfqYdXxQ/uWffXPlB1ZxOGG6i4+Lz7l35P1SMRif4TPvrONG0mhfdGSI5usCJuDsAt4pd2ICTfUi4CcqSPWGy3mm76YcbTIzgepCdmra3gitqDgOCrZEdRx4b/AIKQxNAuEHLzT11RIOxIGacosQ+Lollmi05E5jsFykm4VtiBq5ROfgpx9NrhcAptU0cCRcgfHktJmi4m9JoDSNYknelKcxmCQMyM0MRgtXrXMDhfui6b1aZLdZhBG6wJ4Hcjqj0pfO6fzAj9tvZ3LMubwfng/h1PRaXzq1tbR7pEOD2CDsvs3rN+bhk45v7lT7q5/J7rXH1Fp5XaLNQteH2ZYtOwEkyOPaq1RwAdqgXkmdwAMZ+BV25T0Jw9W53iLTcZ8FAaG0O7VkyLtfJgTaw3xdpPcue3TaRN6HwobGrbWOq1o2DaTxvcpR2D1XOfnrazRMwAdbrEDIR6JTDOa0FgnqarQ7e4iD23JnvQx7NRjjeWibG5NwPP7y5/1qpPKygNbXDQDrGLSSCAPLVI4QquFM6cx+tqNmS2SSL9Y7J2xl4qHm668fTny9uuRgEU8UGyqSe6IdFamTAAqMJPDWC1blNiulA/VgmDsL/+pWY6Hw+tWpDfUYCP8QWiaTq9JU1Y6rDDR6ntWHkvbfxQzbo5xAIcGiBA1jYbMhuQU7hqJY0NtaYzykx5Lqy5NO2LkI9PyXImyMywhdjldAS1MpMMS1IJGVppzQEJrF06pHuspNsvMnjNfDV6RH1ajXdz26v+xXevoe4LDlsPvWa8xuMAq4lhObGO+y4g/fC1d+NaDefA37FvhbPSM5L7FZhSAL3HglTRSIx7TtjtsuPr7kXZTTEflCMjEYY7ehf5P/Eo3yf6M1cUf7un953uSPygKxOIw07KL/v/AIJX5P8AigypitbIspfeclJ2GzOoJJ1k4pVmuyIKNUphMGReUA1OOiQ6NGy0RcUwxQUh0SSqUQnAj8FXIMHJSHTgpkcKQZARH0jb6w1rGxsFepUbsPvnLYzHxuSb3iwjPy8UxLDJkAxYTIIhBlNxMGYkXB/FPjJ2N2qFzu1W/NCGmRrtG+b385Wf82zZxnZTf/tHtVv50av5pB2VQ3PMNkDtMAKp82X87cTspOPm1c29zbezXS/acxOqx5DA+B9U5G20DMDcoXDue5rCXAOe5odEyCXNEAZCAT39yl8eSWm8XGseFpA4nLxSFFvW1rSDI3Sfx+6ufOtsZ0UpsGtqmIkxviS2057fJQfL/FODGgHV1iZjN18jtAEBTdqetUOcAN4ZkDheSs65R6T6WsTNha2Vs/OfFLxzd2M7qIt7p7UUNvK6UCulzuEI4tdGEQg02hBpLk68/OqJP6xnqtIpUJc62wmDt+J9Vmmhv5amf2x25rVsBR2bxPDLZwuufy+2/iOqRECc4jwsupuaBQWTbTDGY2NiUbpH9nzSIwh3rowR3hdzhKt0gNyVbpNu4pt8wdwXfo53DxR0Z99KsP6XgEtT0vTG/wAFGDRj9w8Qu/RdTd5hLUG60Lm55cYfB4s1KriGOpuaSGuMElrhYcWrSqvPHo54g1iOPR1P+K88UtDVXEAMJJIAyzKn3c2WkR/Zn9xYfRy0x/5E5d+2tVec7R82xFuLKv8AxRqfOfgRliR9mp/xWOP5AY8Z4Wr3CfQpvU5HY0Z4av8A5bvcteeX8ZfHj/Vg52uUlPGYmk6lUbUayjqy2bEvcSDO3JH5p+UdHDVawrPFMVGNhzjaWuy79byVIxuAqUXatVjmOiYe0tMb4OxDCYGpVMU2OeReGNLjG+As+VmW2nH/ADp6DZy2wezFUvtgKSwvLjCm3zqj31GesrzmdBYgf1FX/Lf7kR2iqwzpVPsO9yu+S33Gc8evVeoGcpcPsxFA9lVhn/UjM5RUif5WlE/ptn1Xlk4OoM2O+yfci9A79E+Cjf8Axpxv9er26Wpk/wAow9jgUsK4OTp7CCvJXRldFRw2nuKWz09ZGpu89qEDd6ryg3H1RlUeOxzvel2afxIyr1h2VH+9Gy09UmoEw0rjgym4gS4iB+8SGi/aV5spcr8a3LFVx/8AY/2lKVOXWOcIdiapERBM27wpvcVOquHOM3VwbQMulO2ZzM335quc3B/OH8aRHdrNUbpHlLUxFAtrPLn6zYJA+oA7dldyZ6J0zUwxLqcS4apkTaQfYp11o7e2r4uuWsLhE9fV4O3xwE+ITTDteGNaZLiDbibyTwH3lR38u67m6rm0yL7CCZzuDwS1DnAqNJJpsJMCZcLTJA3TkscvHa1xzkXPlU9tPDQLmJ7JDr37vFZe8EWO9Sul+WTsQ9znMDQQ0BocYbqzHbmoT5yNxWmOOojLLZUhCUka4RulCtB1HHgEO5N21BvSorDf7EjS/JZmti6QH6XoCVq+FhvVBmJHcMlkegtKU6GIZVeZDZkNuciLbNqt2h+Vnzqq8NbqNERJu6ZknwWOeNta4ZSRcXY9gMexdVexT2B5k3ttO4LqfxxfKsrCUakW5pcLZzDsKUz70mAlQ7LgpMai66fUk0EJ3SCVVEjo2p0dek7c9jvBwK9BVMG43gd0Lzw11wd0L0PhMQ5zGlklrmtI7CAR5LbxW6umXlkutm76BGxFFJP3uebGe9F+avPDwEro5ufh/GCc9oAx7AJtQZM7y55spPmPpfzk/wAIT9s+5RnPawjSIBP9RT7rvsp3mLpSzFH9ql6PWWN/3trZ/hpeqiFqcOpLgoHcujk59CswrDm6/Yu08Kw5hs8WtNtmYTbSWjw5pdNQFoJGpUfT431beIKY4MObianWcfyNH6xBI69e0wJ7VHtfpOs0bSd9ZlM/4W+5cq6Iw+2jSPaxh9ibdO7eUY4xym+OrnkhhitBYQ/2eh/ls9ybjkvgHZ4Wh9hvuUhUdOwJNzeCvhNJ501fze6NcL4al3azfQqr6S5ucD0rw2lAa1pDWvfucZz25d3FXAuUfi5DwZ/okH1Hu71zebHjG/iy5Vi3Ljk9TwvQ9GHDXa4u1jI1gRYeKacltBsxLnh5cA0A9WNpjarLzpO6tIcXdtrJlzZ05qVf3Wyd1z43We+l/qRq82VEQOmeHETBa22Z9I8QmeK5uabSdXEEgNJM090WF7kkwr5UqOc/VA3EuOxocbD7Kg9K4mHGSALAi/1jBA85WVzrSYxm2kNEdE7V1gfjbuTM4dSelWxUcL2JF92zyTIBbSs6Q6Fd+blLBt0coI16E7lzoync5LrgjYMXBOtE6SdQqh7ewjeNysXInAMrYjVqMD26jrHtb71eRyYw7RDaNONXOATMxme1Rl5JLppjhbNqFV0s951m1abQdjnEOHaIQQxXImuHuAplwmxBEEIJ7n9Gsv4hXbCEq65HYk6jEcHJNmKKhkbk4pnZ5pMULSLowbBjOR4JGcUyn1MWCa0WynLTaFNUcjYt/wCTOJJweHg26Gn90D2Lz7SOS2rm+xWtgKY/QL2eDiR5OC08ac/S09MUVzuKT1lzWWjLbBue13/suyhT/wB6s3MRQHQYl0/1lMeDXH2qp887v/Zu/hUvQq38xP8ANsR/FZ9xKe1fjTOiQLI3+iMXIpcr3WeorXLbTJo0C0BznVQ5ogkaoiC6Re0iya8lNKfOalR5YWFtKgwgkm4Na4JuQQRnxROXmMaejGsCW6xIFyAYgkdybc3eKYXVhrAuIpQJuY6WSBmYkeKJl2OM0u7MMCPqntSGpFiPGUtrkZIrgdqvdRYbuoncUQNG1OHOO8pMtV7TonWDTkI81XdJ6xr079XrTxLWyO2DdWRwsoPHjIm56+3fA9y5PPe5HT4Z1ay3nNfIo9/mk+bR4BrSdjT3DW27M0TnNqflKTc4ZPiSPYjc3dQNbWMwSWNHEHWJHgM1F+rT9XTG4oMdDDJcCewHrN7uqB3qscqWv6QNF9eoA7e4k9UcABZS2gyHV6kyYIIvntaL5bO8JvpSmxuJdUeXOLRLW7NYNgA8Zg9oWP60/FI0o4mtUOXWdaZi8Z7UyLU4ruL3FxzJJKK6mAJW0ZUmadpRS1GdUBAv2oFt7JkI1u9KU2SiwlaZQa0c3lP85ed1I+rVowYBH7t+8z7FQ+b0Dpql5/JgdnWHuWguMmd/sXLnf9Onxzo0qZlBLBgXEbWw+ENaUnrQUGmXLqcRwyrYo1InakXxNktSB7wg0hhhaUtCQoP6shLNylZ1Zeht4FWfk9y6OBo1KeqDrEOa43DXWDuqM7Abdiq73Bp4mISGPpOLRwJnbEp43VLKdNi5P85GHqsJr1KdJ02A6QyPs/EqWHLTAn+1UvFw9QvPYY5pntzS3Su3eRW3JjxP+djSNOtpFz6T2vb0dMazTIkNuFeuYlk4XEH++b9xY5pV35U9gnti/mpbk7pmvRYeiqPYC6Ya9zbxEwDuRv8AVa609M6iiOUmIqU6bTT1ZLw0h0xBDjs7FjNblTXeGg1q51XAtl7jqumzs59yn9DcpcTiqgFao54a0EZCDrsBJDQBMTftRckzEwxdF1R7nOcS5xJJ4+5N6FBzXy1xDmwQRYg8ClhjAXubujzk+GXmkxW6zr7vRJWo1/QuIdUw9J7yC9zGlxbYSeHxcFL4nFspiXvawb3EDcNvaPFYhgOVmJwj3ijUIYXOOqYLZJzAIMHsR8dpQ1W6zqjnSZI1rE6pJi+wwFfNHBsLdOYcxFakZJE67YkRaZibhOqVVr2hzSHNORBkGLWPasAcJibxM3JtnHBSuhNJ1sO/8nVNMXmS4sNrAtAIJ7QjmODaa2Srlavra4y1CBJymA6f9Q8FF8mOVGJxFZzKrmuYGOMhoaS4EAQQBa5tCf1HzrRN3Hws3L/CsM7yya4TWLKecon5yz+GPvOT3m8wrXUq7nbHMHdDp9yYc4w/OgN1NvHa5L8gG6wqNJOoYlrTE2OZ2W9U79T/AFcNDmH9IGD8pJk/0GM6re2Yy7VWuURLar3te4WOyJNp1TxO5WDG6QYzDuh2qYYwbwdXJvENKpdXGF4AcZa0Q2YkQIWMjS+jLFgdWIkNE5ATJPfmEyJk3Umyne4t2SiV8DIJaIK1lRYaNpyCkyTN9iXFJrRnfciVCIy7E9pJwjhy5TGeztSgpphcObkdesf2Wjzcr+51lR+bvKq7iweTirk51lyZ/Z1eP6u9JCCbdKgp2pir2oAHOYQC5UbK7nEMzzS2HqxJPAJFpJTujQBEHbCVOHlBt7H4N0rUfkN58khhxEjcEpFx8d6zq4Xc247ErqEtsJEjvujupAiSc06w7wGgfG1Z5ZcRTF9K31SY3+cJVwMzBnftntToPQ6UTG4DxUfIOlJ0y2KpG4BT/JVo6IyJ6/Dc3h2qD08+cQ/tHoFOcm/5H/EfjyW+d1htM9px1OmBIYATMeAzt2+aPSxIbk2DbaiVDAsLwO62XbMpFhk8PdP4Ln+RW4ULAKpfA2W7Bq/ilqdSHEw2Dq23RY+KQqnvQa/8fRHyU5o7+cDaxh7gfj8UlUeDbUbfc0BJCvwR+m8ErnT6GB3ATfYE3dSfJIJ2zu+JSza4GzyXBiQJU8qfST5N4o06zS8wIeOExbxKslesAASdu3bYiFTMJimmo1vEDs2SrfWd9QCDkbjISN/et/HUVlvOI+cX/gZ7Z80+5vATrgWki+zIgz3OKjOX9QHGugkgNYL9gPtVg5AuDMK9xIE1Yk7AGtPtW+X1TPYnKl7Q5tJuTRLv33Xnt1dVQDiWnWCcaRxGvVeZsXOIncTbyTR4JHZ3KFUZ+kwRkZSVTFkzGUJu85z5JYCG+CrUTum76m/vQa/eb+xccy9/JJwqSW1wjNfsTeUozggL7yDb+TfxePu/irW6pPr45Kq8hgRRcTtqO8msVnLb9/x5eq48/s68PqP1eKCIHD4uuJKYu1t0bWggojH70r0gsu5xDa8myc9JBHBNRq9iKTPolo9pSmZPclG2IHemVCpFk6NUTZRVRIUjkSnrb2jK+zLLfl+KjqLvjgntLEywEDOL22xI3TksPJBSlUf0Rwy8zPbCbUnEk7t+dpslXV7nu9fxRatMBsznc5CLnwWetRmpmk3TWf8AvFWbk6B0ImRc5Z5qp4l8vcRkXE+asOha35EDcduWe/YuryT/ABoJ+s1oAgzN9+dwT4+SL0oFtvjl6TBTGpi4N7/V9Nw2TKLUabucRmBNzexGWQgrlmH9B+HbTtSfTWKba/WBOUExacjH/aKTHxnZPiZ81/h7EC/dO/xFk0dVGW3Lv238kelWjuS0ezgugGUka193wPJErVoHb7brjbxx37ez42KpBaU172NxfwP/AEri3FlzA+I1mA9mc+YPgqV0YJ2jMdtpz2nJWXAue+nSp64a0OkEg/Vk2O8Xt3KplIvCcts85WunF1O0Z/uhS2ia35k1v984mNvVAue5MeXIAx1bVECRHZqiD3596V0Feg4D62tbdNszsldGX1KeylQb7DfKa1XDYhXBa+HjtCFakDAae7Z3JQUg917ZcIRBV1ZBuj1aMGCRG/cUg2l1h8D/AKVJKO2Qi1GhEe+LblwPTDrqaK0wjoqZNC5Gn82bG17/AFA9isWtkq/yWbGFpcdY/wCpylzXAkEwYy37PUlcV+1deP1LGpFoaeIyKCUp1iABIEcAUEaVtikowKRFQI4qDeu5xFQ5dDkmCjhAHBR2vSYRg1AKtqpZmJItJ8U2FNd6JLQPm41wH1j4pHF6TJaRrEkiD2JuaSZ18KZS4wECBxUroqqACJ2yovoSnWHpQnewnTi5M55W2GN42odNJnv3+RUa0JQVDvU8YD8VgAR2jx+PNdY6NqYax3+iMHHf5I4wH7Dlffs4EeKMCLpiHnf5IdK7elwxB+8g7eMFEZAcSbzkN1oTPpTw81wVTw80uECSp1263Wy8zs9JUriNN03CBrAERugcIPaqw6oeCTdUPDxS+LFphncPQunm69QundHZkJSOi8Z0WsDdrxBjMEXBHehXcT3KPqvubALTXWkb72tlHR3zmXse05SLiDG0EJX/AMcqCYidl1VsBpF9Myxxbvgm/arFR5VPydB7iD4hRccp6XLP0HcnK25p7wk6nJmsRZo+01SmH5TMP1g4dnWCkcPpem7J/kR6qd5RWsaqn/jGI/QH2m+9E/8AFq/6Pm33q9fOtwPgunEfsnyS+SjhFJfyarAWaTwkeV0j9BV/1TvL3q9HFfsny96KcV+yfL3o+SjhCWiH9HRpsdZzW3G3ae/NPzUa8SDe3feUxqVp2O8vekG1CCLHV46uXC6z1+r3qaWDWG9cTQ46nsqADcRdBGlbY4guLq7HIC7K4ggDB53lGFZ28+KTQQCoxLt5Rxjn7/IJuggHX0i/h4Lnz47h5psggHHzvgjtxg3eaaLqAfDHjcV1ukBuKYIICS+kW8fBdGkG8fBRiCAlfpBm8+C79IM3nwKiUEBLfPmb/VD56zf6qJQQEt88Z+l6rhxbN6ikEBJHEt3ojqjDtCYIIB51N6MKrd6YoICRGIG8I7cYN6i0EtBO0NNOb9V5HepKhytcPrarvIqoLiVxlVMrF/o8rKR+tbwKds01ROVRviFmqCi+OK+StM+lKX6xn2gufSVH9Yz7QWaII+KD5Gk/SNL9Yz7Q96CzZBHxwubi6uILVDqCCCACCCCACCCCACCCCAC6uIIALq4ggOoLiCA6ggggAggggAguIIDqCCCAC4gggAggggAggggAggggAggggAggg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611188" y="117475"/>
            <a:ext cx="38163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С 17 и до начала 20 в монастырь  служил политической и церковной тюрьмой. </a:t>
            </a:r>
          </a:p>
          <a:p>
            <a:pPr algn="just"/>
            <a:endParaRPr lang="ru-RU">
              <a:latin typeface="Cambria" pitchFamily="18" charset="0"/>
            </a:endParaRPr>
          </a:p>
          <a:p>
            <a:pPr algn="just"/>
            <a:r>
              <a:rPr lang="ru-RU">
                <a:latin typeface="Cambria" pitchFamily="18" charset="0"/>
              </a:rPr>
              <a:t>В верхних этажах Головленковской башни Соловецкого монастыря камеры были очень тесными: 1,4 метра в длину, 1 метр в ширину и высоту. Маленькое оконце служило не для освещения, а только для подачи пищи. В камере нельзя было лежать, узник спал в полусогнутом состоянии. </a:t>
            </a:r>
          </a:p>
        </p:txBody>
      </p:sp>
      <p:pic>
        <p:nvPicPr>
          <p:cNvPr id="13318" name="Picture 8" descr="http://static.diary.ru/userdir/1/8/7/9/1879894/58510122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787900" y="539750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Соловки, Монастырь, Словецкий монастыр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221163"/>
            <a:ext cx="4249738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4716463" y="4292600"/>
            <a:ext cx="41036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mbria" pitchFamily="18" charset="0"/>
              </a:rPr>
              <a:t>В 1992 году комплекс памятников Соловецкого музея-заповедника был внесён в список Всемирного наследия ЮНЕСКО</a:t>
            </a:r>
            <a:endParaRPr lang="ru-RU" sz="200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http://img144.imageshack.us/img144/6727/sky49lr9.gif"/>
          <p:cNvPicPr>
            <a:picLocks noChangeAspect="1" noChangeArrowheads="1" noCrop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971600" y="1268760"/>
            <a:ext cx="6840760" cy="4320480"/>
          </a:xfrm>
          <a:prstGeom prst="rect">
            <a:avLst/>
          </a:prstGeom>
          <a:noFill/>
        </p:spPr>
      </p:pic>
      <p:pic>
        <p:nvPicPr>
          <p:cNvPr id="14338" name="Picture 6" descr="http://academy-miracles.ru/upload/iblock/839/v_kruzevo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1484313"/>
            <a:ext cx="21685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188913"/>
            <a:ext cx="84963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Одной из составных частей народной культуры, сохранившейся здесь с давних времен, являются  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Народные  художественные промыслы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468313" y="1196975"/>
            <a:ext cx="4895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mbria" pitchFamily="18" charset="0"/>
              </a:rPr>
              <a:t>Один из наиболее известных промыслов –</a:t>
            </a:r>
          </a:p>
          <a:p>
            <a:r>
              <a:rPr lang="ru-RU" dirty="0"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вологодское кружевоплетение</a:t>
            </a:r>
            <a:r>
              <a:rPr lang="ru-RU" dirty="0">
                <a:latin typeface="Cambria" pitchFamily="18" charset="0"/>
              </a:rPr>
              <a:t>.</a:t>
            </a:r>
          </a:p>
        </p:txBody>
      </p:sp>
      <p:pic>
        <p:nvPicPr>
          <p:cNvPr id="14341" name="Picture 2" descr="http://cs2.livemaster.ru/foto/large/aeb4379341-dlya-doma-interera-salfetka-bolshaya-krugla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133600"/>
            <a:ext cx="201612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4"/>
          <p:cNvSpPr>
            <a:spLocks noChangeArrowheads="1"/>
          </p:cNvSpPr>
          <p:nvPr/>
        </p:nvSpPr>
        <p:spPr bwMode="auto">
          <a:xfrm>
            <a:off x="250825" y="5445125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Вологодское кружево — вид русского кружева, плетённого на коклюшках (деревянных палочках). </a:t>
            </a:r>
          </a:p>
          <a:p>
            <a:r>
              <a:rPr lang="ru-RU">
                <a:latin typeface="Cambria" pitchFamily="18" charset="0"/>
              </a:rPr>
              <a:t>В основе вологодского кружева лежат народные узоры, напоминающие зимние узоры на окнах, иней, снежинки.</a:t>
            </a:r>
          </a:p>
        </p:txBody>
      </p:sp>
      <p:pic>
        <p:nvPicPr>
          <p:cNvPr id="14343" name="Picture 8" descr="http://cs2.livemaster.ru/foto/large/a116960893-dlya-doma-interera-salfetka-kruzhevnay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989138"/>
            <a:ext cx="19415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cs2.livemaster.ru/foto/large/aa97144915-44-salfetki-komplekt-chaj-vdvoem-vologodskoe-n60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813" y="3357563"/>
            <a:ext cx="2232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http://cs2.livemaster.ru/foto/large/bf76960889-dlya-doma-interera-salfetka-kruzhevnay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575" y="2997200"/>
            <a:ext cx="210185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http://www.argnord.ru/upload/news/dfeaee60-0041-4d5d-9ab0-d301e4e665eb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3716338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518</TotalTime>
  <Words>934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Слайд 1</vt:lpstr>
      <vt:lpstr>Слайд 2</vt:lpstr>
      <vt:lpstr>Архитектурные «жемчужины» России</vt:lpstr>
      <vt:lpstr>    Широкую известность получил Валаамский Спасо-Преображенский монастырь</vt:lpstr>
      <vt:lpstr>Слайд 5</vt:lpstr>
      <vt:lpstr>Другим известным монастырем является Спасо-Преображенский Соловецкий  монастырь </vt:lpstr>
      <vt:lpstr>Слайд 7</vt:lpstr>
      <vt:lpstr>Слайд 8</vt:lpstr>
      <vt:lpstr>Одной из составных частей народной культуры, сохранившейся здесь с давних времен, являются     Народные  художественные промыслы</vt:lpstr>
      <vt:lpstr>Слайд 10</vt:lpstr>
      <vt:lpstr>Слайд 11</vt:lpstr>
      <vt:lpstr>Слайд 12</vt:lpstr>
      <vt:lpstr>Слайд 13</vt:lpstr>
      <vt:lpstr>Слайд 14</vt:lpstr>
      <vt:lpstr>Шемогодская резьба по бересте </vt:lpstr>
      <vt:lpstr>Слайд 16</vt:lpstr>
      <vt:lpstr>Резьба по  кости </vt:lpstr>
      <vt:lpstr>Слайд 18</vt:lpstr>
      <vt:lpstr>Слайд 19</vt:lpstr>
      <vt:lpstr>Слайд 20</vt:lpstr>
      <vt:lpstr>Еще одна гордость Севера и всей России – деревянная архитектура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Наследие культуры Севера</dc:title>
  <dc:creator>user</dc:creator>
  <cp:lastModifiedBy>user</cp:lastModifiedBy>
  <cp:revision>56</cp:revision>
  <dcterms:created xsi:type="dcterms:W3CDTF">2013-01-30T15:31:07Z</dcterms:created>
  <dcterms:modified xsi:type="dcterms:W3CDTF">2013-04-21T14:12:32Z</dcterms:modified>
</cp:coreProperties>
</file>