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77" r:id="rId2"/>
    <p:sldId id="295" r:id="rId3"/>
    <p:sldId id="296" r:id="rId4"/>
    <p:sldId id="297" r:id="rId5"/>
    <p:sldId id="298" r:id="rId6"/>
    <p:sldId id="263" r:id="rId7"/>
    <p:sldId id="264" r:id="rId8"/>
    <p:sldId id="265" r:id="rId9"/>
    <p:sldId id="266" r:id="rId10"/>
    <p:sldId id="300" r:id="rId11"/>
    <p:sldId id="301" r:id="rId12"/>
    <p:sldId id="302" r:id="rId13"/>
    <p:sldId id="303" r:id="rId14"/>
    <p:sldId id="299" r:id="rId15"/>
    <p:sldId id="278" r:id="rId16"/>
    <p:sldId id="279" r:id="rId17"/>
    <p:sldId id="314" r:id="rId18"/>
    <p:sldId id="287" r:id="rId19"/>
    <p:sldId id="283" r:id="rId20"/>
    <p:sldId id="284" r:id="rId21"/>
    <p:sldId id="285" r:id="rId22"/>
    <p:sldId id="304" r:id="rId23"/>
    <p:sldId id="305" r:id="rId24"/>
    <p:sldId id="306" r:id="rId25"/>
    <p:sldId id="307" r:id="rId26"/>
    <p:sldId id="308" r:id="rId27"/>
    <p:sldId id="311" r:id="rId28"/>
    <p:sldId id="312" r:id="rId29"/>
    <p:sldId id="315" r:id="rId30"/>
    <p:sldId id="280" r:id="rId31"/>
    <p:sldId id="282" r:id="rId32"/>
    <p:sldId id="281" r:id="rId33"/>
    <p:sldId id="288" r:id="rId34"/>
    <p:sldId id="289" r:id="rId35"/>
    <p:sldId id="290" r:id="rId36"/>
    <p:sldId id="291" r:id="rId37"/>
    <p:sldId id="292" r:id="rId38"/>
    <p:sldId id="313" r:id="rId39"/>
    <p:sldId id="276" r:id="rId40"/>
    <p:sldId id="293" r:id="rId41"/>
    <p:sldId id="31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D90DF-0353-4BC6-870E-947159EDCDF2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B8688-D66B-467F-A74B-AFE92DF8F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3AF09B-6D9B-480B-8507-6992C2D484E3}" type="datetimeFigureOut">
              <a:rPr lang="ru-RU" smtClean="0"/>
              <a:pPr/>
              <a:t>23.09.2009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B65D75-A376-48CB-8812-22CC7FEAEE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Тема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u="sng" dirty="0" smtClean="0"/>
              <a:t>Игровые технологии на уроках географии</a:t>
            </a:r>
          </a:p>
          <a:p>
            <a:pPr algn="r">
              <a:buNone/>
            </a:pPr>
            <a:r>
              <a:rPr lang="ru-RU" b="1" i="1" u="sng" dirty="0" smtClean="0"/>
              <a:t>Учитель географии</a:t>
            </a:r>
          </a:p>
          <a:p>
            <a:pPr algn="r">
              <a:buNone/>
            </a:pPr>
            <a:r>
              <a:rPr lang="ru-RU" b="1" i="1" u="sng" dirty="0" smtClean="0"/>
              <a:t>МОУ «</a:t>
            </a:r>
            <a:r>
              <a:rPr lang="ru-RU" b="1" i="1" u="sng" dirty="0" err="1" smtClean="0"/>
              <a:t>Благоевская</a:t>
            </a:r>
            <a:r>
              <a:rPr lang="ru-RU" b="1" i="1" u="sng" dirty="0" smtClean="0"/>
              <a:t> СОШ»</a:t>
            </a:r>
          </a:p>
          <a:p>
            <a:pPr algn="r">
              <a:buNone/>
            </a:pPr>
            <a:r>
              <a:rPr lang="ru-RU" b="1" i="1" u="sng" dirty="0" smtClean="0"/>
              <a:t>Букина Т.В.</a:t>
            </a:r>
            <a:endParaRPr lang="ru-RU" b="1" i="1" u="sng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Внедрение  элементов игры на разных этапах урока (введение, объяснение, закрепление, контроль).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Использование как самостоятельной технологии для освоения понятия или целой темы, для контроля и обобщения знаний.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Использование игры совместно с другими технологиями.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урока</a:t>
            </a:r>
            <a:endParaRPr lang="ru-RU" dirty="0"/>
          </a:p>
        </p:txBody>
      </p:sp>
      <p:pic>
        <p:nvPicPr>
          <p:cNvPr id="4" name="Содержимое 3" descr="50[1]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3071810"/>
            <a:ext cx="1399602" cy="428628"/>
          </a:xfrm>
        </p:spPr>
      </p:pic>
      <p:pic>
        <p:nvPicPr>
          <p:cNvPr id="5" name="Рисунок 4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000372"/>
            <a:ext cx="1190625" cy="581025"/>
          </a:xfrm>
          <a:prstGeom prst="rect">
            <a:avLst/>
          </a:prstGeom>
        </p:spPr>
      </p:pic>
      <p:pic>
        <p:nvPicPr>
          <p:cNvPr id="6" name="Рисунок 5" descr="18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000372"/>
            <a:ext cx="581026" cy="707336"/>
          </a:xfrm>
          <a:prstGeom prst="rect">
            <a:avLst/>
          </a:prstGeom>
        </p:spPr>
      </p:pic>
      <p:pic>
        <p:nvPicPr>
          <p:cNvPr id="8" name="Рисунок 7" descr="image05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000372"/>
            <a:ext cx="1228725" cy="552450"/>
          </a:xfrm>
          <a:prstGeom prst="rect">
            <a:avLst/>
          </a:prstGeom>
        </p:spPr>
      </p:pic>
      <p:pic>
        <p:nvPicPr>
          <p:cNvPr id="9" name="Рисунок 8" descr="image02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2928934"/>
            <a:ext cx="390526" cy="766032"/>
          </a:xfrm>
          <a:prstGeom prst="rect">
            <a:avLst/>
          </a:prstGeom>
        </p:spPr>
      </p:pic>
      <p:pic>
        <p:nvPicPr>
          <p:cNvPr id="10" name="Рисунок 9" descr="image0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071810"/>
            <a:ext cx="1009650" cy="428625"/>
          </a:xfrm>
          <a:prstGeom prst="rect">
            <a:avLst/>
          </a:prstGeom>
        </p:spPr>
      </p:pic>
      <p:pic>
        <p:nvPicPr>
          <p:cNvPr id="11" name="Рисунок 10" descr="image43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442" y="3000373"/>
            <a:ext cx="1123796" cy="5715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596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ш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т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48577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б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Определите по координатам города и прочитайте полученное слово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59 С.Ш. 11 В.Д.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35 </a:t>
            </a:r>
            <a:r>
              <a:rPr lang="ru-RU" sz="3200" b="1" dirty="0" err="1" smtClean="0"/>
              <a:t>с.ш</a:t>
            </a:r>
            <a:r>
              <a:rPr lang="ru-RU" sz="3200" b="1" dirty="0" smtClean="0"/>
              <a:t>. 51 в.д.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13 </a:t>
            </a:r>
            <a:r>
              <a:rPr lang="ru-RU" sz="3200" b="1" dirty="0" err="1" smtClean="0"/>
              <a:t>ю.ш</a:t>
            </a:r>
            <a:r>
              <a:rPr lang="ru-RU" sz="3200" b="1" dirty="0" smtClean="0"/>
              <a:t>.  76 </a:t>
            </a:r>
            <a:r>
              <a:rPr lang="ru-RU" sz="3200" b="1" dirty="0" err="1" smtClean="0"/>
              <a:t>з.д</a:t>
            </a:r>
            <a:r>
              <a:rPr lang="ru-RU" sz="32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52 </a:t>
            </a:r>
            <a:r>
              <a:rPr lang="ru-RU" sz="3200" b="1" dirty="0" err="1" smtClean="0"/>
              <a:t>с.ш</a:t>
            </a:r>
            <a:r>
              <a:rPr lang="ru-RU" sz="3200" b="1" dirty="0" smtClean="0"/>
              <a:t>. 105 в.д.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52 </a:t>
            </a:r>
            <a:r>
              <a:rPr lang="ru-RU" sz="3200" b="1" dirty="0" err="1" smtClean="0"/>
              <a:t>с.ш</a:t>
            </a:r>
            <a:r>
              <a:rPr lang="ru-RU" sz="3200" b="1" dirty="0" smtClean="0"/>
              <a:t>.  115 в.д.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42 </a:t>
            </a:r>
            <a:r>
              <a:rPr lang="ru-RU" sz="3200" b="1" dirty="0" err="1" smtClean="0"/>
              <a:t>с.ш</a:t>
            </a:r>
            <a:r>
              <a:rPr lang="ru-RU" sz="3200" b="1" dirty="0" smtClean="0"/>
              <a:t> 78 </a:t>
            </a:r>
            <a:r>
              <a:rPr lang="ru-RU" sz="3200" b="1" dirty="0" err="1" smtClean="0"/>
              <a:t>з.д</a:t>
            </a:r>
            <a:r>
              <a:rPr lang="ru-RU" sz="32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46 </a:t>
            </a:r>
            <a:r>
              <a:rPr lang="ru-RU" sz="3200" b="1" dirty="0" err="1" smtClean="0"/>
              <a:t>с.ш</a:t>
            </a:r>
            <a:r>
              <a:rPr lang="ru-RU" sz="3200" b="1" dirty="0" smtClean="0"/>
              <a:t>. 75 </a:t>
            </a:r>
            <a:r>
              <a:rPr lang="ru-RU" sz="3200" b="1" dirty="0" err="1" smtClean="0"/>
              <a:t>з.д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сло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r>
              <a:rPr lang="ru-RU" sz="3600" b="1" dirty="0" smtClean="0"/>
              <a:t>егеран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r>
              <a:rPr lang="ru-RU" sz="3600" b="1" dirty="0" smtClean="0"/>
              <a:t>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ркутск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Ч</a:t>
            </a:r>
            <a:r>
              <a:rPr lang="ru-RU" sz="3600" b="1" dirty="0" smtClean="0"/>
              <a:t>ита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r>
              <a:rPr lang="ru-RU" sz="3600" b="1" dirty="0" smtClean="0"/>
              <a:t>ью-Йорк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ттава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 как форма обобщающего контроля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600" b="1" dirty="0" smtClean="0"/>
              <a:t>1.Урок – зачет (индивидуальный)</a:t>
            </a:r>
          </a:p>
          <a:p>
            <a:pPr marL="514350" indent="-514350"/>
            <a:r>
              <a:rPr lang="ru-RU" sz="2800" dirty="0" smtClean="0"/>
              <a:t>Консультант – сильный ученик</a:t>
            </a:r>
          </a:p>
          <a:p>
            <a:pPr marL="514350" indent="-514350"/>
            <a:r>
              <a:rPr lang="ru-RU" sz="2800" dirty="0" smtClean="0"/>
              <a:t>Консультант – слабый ученик</a:t>
            </a:r>
          </a:p>
          <a:p>
            <a:pPr marL="514350" indent="-514350">
              <a:buNone/>
            </a:pPr>
            <a:r>
              <a:rPr lang="ru-RU" sz="3600" b="1" dirty="0" smtClean="0"/>
              <a:t>2. Игра по станциям (групповая)</a:t>
            </a:r>
          </a:p>
          <a:p>
            <a:pPr marL="514350" indent="-514350">
              <a:buNone/>
            </a:pPr>
            <a:r>
              <a:rPr lang="ru-RU" sz="3600" b="1" dirty="0" smtClean="0"/>
              <a:t>3. Географические бои, турниры, смотры знаний и т.д.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Ролевые игры в учебном процессе: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Представляют собой условное воспроизведение её участниками реальной практической деятельности людей, создаёт условия реального общения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Урок – суд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Урок – конференция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Урок – семинар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Урок – путешествие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И т.д.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Игровые </a:t>
            </a:r>
          </a:p>
          <a:p>
            <a:pPr algn="ctr">
              <a:buNone/>
            </a:pPr>
            <a:r>
              <a:rPr lang="ru-RU" sz="7200" dirty="0" smtClean="0"/>
              <a:t>+ </a:t>
            </a:r>
          </a:p>
          <a:p>
            <a:pPr algn="ctr">
              <a:buNone/>
            </a:pPr>
            <a:r>
              <a:rPr lang="ru-RU" sz="7200" dirty="0" smtClean="0"/>
              <a:t>информационные технологии</a:t>
            </a:r>
            <a:endParaRPr lang="ru-RU" sz="72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Ролевая игра «Туристическое </a:t>
            </a:r>
            <a:r>
              <a:rPr lang="ru-RU" dirty="0" err="1" smtClean="0"/>
              <a:t>агенство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2359889" cy="20002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428736"/>
            <a:ext cx="333489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3065502" cy="23093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sights4a2eda61177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714752"/>
            <a:ext cx="3813830" cy="2852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– путешествие «Природные зоны </a:t>
            </a:r>
            <a:r>
              <a:rPr lang="ru-RU" dirty="0" err="1" smtClean="0"/>
              <a:t>россии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88" y="3714752"/>
            <a:ext cx="2395565" cy="1804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2786082" cy="1863663"/>
          </a:xfrm>
          <a:prstGeom prst="rect">
            <a:avLst/>
          </a:prstGeom>
          <a:ln w="1270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2857520" cy="2152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571612"/>
            <a:ext cx="2571768" cy="193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786322"/>
            <a:ext cx="2500330" cy="1883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85787" y="4214818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тундра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785918" y="1500174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</a:rPr>
              <a:t>степи</a:t>
            </a:r>
            <a:endParaRPr lang="ru-RU" sz="6000" b="1" i="1" u="sng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1785926"/>
            <a:ext cx="1781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тайга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4143380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Арктические пустыни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5214950"/>
            <a:ext cx="216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Смешанные и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Широколиственные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 леса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Игры – обобщающего повторения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437075"/>
          </a:xfrm>
        </p:spPr>
        <p:txBody>
          <a:bodyPr/>
          <a:lstStyle/>
          <a:p>
            <a:r>
              <a:rPr lang="ru-RU" dirty="0" smtClean="0"/>
              <a:t>«Страны Африки», викторина 11 класс </a:t>
            </a:r>
          </a:p>
          <a:p>
            <a:r>
              <a:rPr lang="ru-RU" dirty="0" smtClean="0"/>
              <a:t>«Отгадай-ка», 6 класс «землеведение»</a:t>
            </a:r>
          </a:p>
          <a:p>
            <a:r>
              <a:rPr lang="ru-RU" dirty="0" smtClean="0"/>
              <a:t>«Самый умный», 9 класс</a:t>
            </a:r>
          </a:p>
          <a:p>
            <a:r>
              <a:rPr lang="ru-RU" dirty="0" smtClean="0"/>
              <a:t>«Путешествие по материкам», 7 класс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Какое из этих животных лишнее?</a:t>
            </a:r>
            <a:endParaRPr lang="ru-RU" dirty="0"/>
          </a:p>
        </p:txBody>
      </p:sp>
      <p:pic>
        <p:nvPicPr>
          <p:cNvPr id="4" name="Содержимое 3" descr="AKY7EYXCAIONTYTCAU2JSJ1CA64ZPC7CABDG0UFCALDGVUKCA0U1NW9CAL4UR79CAHFLLP4CASIULG9CAU284YDCAPAMXQYCA23H4MICAAP8FVPCASTC289CAUOG4VICAVELWKJCAAZEBPJCA1AWMJSCAYO8E2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2500330" cy="1883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ALP9NQXCAMLQ6N9CAJ7FSZLCA8KA2QPCA28K104CADESBWWCAIJ6TBYCAK0NGUOCADMEUIRCAU38KG2CAWUI7OCCAYQPTUMCA06O7HKCAU9LA6XCAL5YOGCCA0E02NMCA7GXQ07CAHJ1C1BCA27VPBGCA37I81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571612"/>
            <a:ext cx="2857515" cy="22860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ARW9S80CA338KICCAR5DP61CAQHV89ACARHF7URCAKAD99CCAO6CPOBCA3G988ACA4ILGC0CA0SZSVXCADHCU3BCACZLFUKCAI4K71ACA3SKKNOCA663W29CALVC2Y5CA9L2N70CAY1B3G6CA51UUC5CA4UV8V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0504"/>
            <a:ext cx="3000386" cy="2240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143380"/>
            <a:ext cx="3214700" cy="2250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222761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Показать роль игры в учебном процессе на уроках географии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W9S80CA338KICCAR5DP61CAQHV89ACARHF7URCAKAD99CCAO6CPOBCA3G988ACA4ILGC0CA0SZSVXCADHCU3BCACZLFUKCAI4K71ACA3SKKNOCA663W29CALVC2Y5CA9L2N70CAY1B3G6CA51UUC5CA4UV8V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0634" y="1928802"/>
            <a:ext cx="4401091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объединяет этих животных?</a:t>
            </a:r>
            <a:endParaRPr lang="ru-RU" dirty="0"/>
          </a:p>
        </p:txBody>
      </p:sp>
      <p:pic>
        <p:nvPicPr>
          <p:cNvPr id="4" name="Содержимое 3" descr="AC4ZGFPCAT3SNYLCAUWYCGBCAARTD8KCAR08ZIMCA4GGJXYCAO25JFRCA1KWEMSCAOX1QE9CANUQZI4CA55JYLSCAURQB0QCA28Z6N3CA3SK4EFCANTXFHZCASOQ1RACALQYOB5CATFI9F9CAWONO4XCAOEQ9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4500569"/>
            <a:ext cx="2857520" cy="1905013"/>
          </a:xfrm>
        </p:spPr>
      </p:pic>
      <p:pic>
        <p:nvPicPr>
          <p:cNvPr id="5" name="Рисунок 4" descr="ACIZK60CA5BM3EACAYT9MZ1CAYAUNMACAQVPDFECAXGUVNFCA11GIM5CAGXWY72CAAU9MOWCA4YAG27CANBHSZDCACZV8QNCAIRPWCPCANORTWVCALZVOJDCAYVVJO0CAL31YFYCANF8GSPCAJPCQLVCA1DZYZ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2024583" cy="1928826"/>
          </a:xfrm>
          <a:prstGeom prst="rect">
            <a:avLst/>
          </a:prstGeom>
        </p:spPr>
      </p:pic>
      <p:pic>
        <p:nvPicPr>
          <p:cNvPr id="6" name="Рисунок 5" descr="AO24IYFCAMTDXH1CA368LTNCA3KL0D6CASTY94UCAIB6DFOCAAWEBJ8CAXADSRGCAY93CGYCAPG3IMKCA5PSS16CAACBS5VCAE90Q11CAUN5UNWCAX7UYFPCAURTMHLCA6AW82PCABWBX5CCAF0EYHPCA9L11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14818"/>
            <a:ext cx="2786072" cy="2098841"/>
          </a:xfrm>
          <a:prstGeom prst="rect">
            <a:avLst/>
          </a:prstGeom>
        </p:spPr>
      </p:pic>
      <p:pic>
        <p:nvPicPr>
          <p:cNvPr id="7" name="Рисунок 6" descr="AHWJ2PICA33UVMECAQDUH6WCABILVS4CA4I57TECA0FAWXICAI69QQ4CAW2E03LCA53VUY7CAPBIK9PCA8DEY5JCAP9FUUSCAZ3U94VCAFASMNNCAJ9S4YECAY56IBZCA955IAKCA2YAYJFCAOGZV7OCAPN5N7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857364"/>
            <a:ext cx="2571768" cy="20059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785794"/>
            <a:ext cx="8030567" cy="5427438"/>
          </a:xfrm>
          <a:noFill/>
        </p:spPr>
      </p:pic>
      <p:sp>
        <p:nvSpPr>
          <p:cNvPr id="11" name="TextBox 10"/>
          <p:cNvSpPr txBox="1"/>
          <p:nvPr/>
        </p:nvSpPr>
        <p:spPr>
          <a:xfrm>
            <a:off x="2571736" y="214311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207167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1428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Рыжее солнце походкою лисьей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Спряталось в туче, на улице мрак.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Падает дождь на поникшие листья,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крышу стучит, заливает чердак.</a:t>
            </a:r>
            <a:endParaRPr lang="ru-RU" sz="40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Администратор\Мои документы\Мои рисунки\ороз 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6225" cy="6858000"/>
          </a:xfrm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/>
          <a:lstStyle/>
          <a:p>
            <a:pPr eaLnBrk="1" hangingPunct="1"/>
            <a:r>
              <a:rPr lang="ru-RU" smtClean="0"/>
              <a:t>Под  голубыми небесами</a:t>
            </a:r>
            <a:br>
              <a:rPr lang="ru-RU" smtClean="0"/>
            </a:br>
            <a:r>
              <a:rPr lang="ru-RU" smtClean="0"/>
              <a:t>Великолепными коврами,</a:t>
            </a:r>
            <a:br>
              <a:rPr lang="ru-RU" smtClean="0"/>
            </a:br>
            <a:r>
              <a:rPr lang="ru-RU" smtClean="0"/>
              <a:t>Блестя на солнце, снег лежит...”.</a:t>
            </a:r>
            <a:br>
              <a:rPr lang="ru-RU" smtClean="0"/>
            </a:br>
            <a:r>
              <a:rPr lang="ru-RU" i="1" smtClean="0"/>
              <a:t>А.С. Пушкин</a:t>
            </a:r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Мои документы\Мои рисунки\мороз и 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/>
          <a:lstStyle/>
          <a:p>
            <a:pPr eaLnBrk="1" hangingPunct="1"/>
            <a:r>
              <a:rPr lang="ru-RU" smtClean="0"/>
              <a:t>Мороз и солнце - </a:t>
            </a:r>
            <a:br>
              <a:rPr lang="ru-RU" smtClean="0"/>
            </a:br>
            <a:r>
              <a:rPr lang="ru-RU" smtClean="0"/>
              <a:t>День чудесный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“Внезапно небо прорвалось</a:t>
            </a:r>
            <a:br>
              <a:rPr lang="ru-RU" dirty="0" smtClean="0"/>
            </a:br>
            <a:r>
              <a:rPr lang="ru-RU" dirty="0" smtClean="0"/>
              <a:t>С холодным пламенем и громом,</a:t>
            </a:r>
            <a:br>
              <a:rPr lang="ru-RU" dirty="0" smtClean="0"/>
            </a:br>
            <a:r>
              <a:rPr lang="ru-RU" dirty="0" smtClean="0"/>
              <a:t>И ветер начал вкривь и вкось</a:t>
            </a:r>
            <a:br>
              <a:rPr lang="ru-RU" dirty="0" smtClean="0"/>
            </a:br>
            <a:r>
              <a:rPr lang="ru-RU" dirty="0" smtClean="0"/>
              <a:t>Качать сады над нашим домом…”.</a:t>
            </a:r>
            <a:br>
              <a:rPr lang="ru-RU" dirty="0" smtClean="0"/>
            </a:br>
            <a:r>
              <a:rPr lang="ru-RU" i="1" dirty="0" smtClean="0"/>
              <a:t>Н.М. Рубцов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 descr="C:\Documents and Settings\Администратор\Мои документы\Мои рисунки\гроз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565650" cy="3429000"/>
          </a:xfrm>
        </p:spPr>
      </p:pic>
      <p:pic>
        <p:nvPicPr>
          <p:cNvPr id="22532" name="Picture 3" descr="C:\Documents and Settings\Администратор\Мои документы\Мои рисунки\гроз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Мои документы\Мои рисунки\жар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911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1524000"/>
            <a:ext cx="5334000" cy="426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“Полдневный час. Жара гнетет дыханье;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Глядишь,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прищурясь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блеск глаза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слезит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над землею воздух в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колебаньи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Мигает быстро,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будто-бы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кипит…”.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К.К. Случевский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806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8032964" cy="5643602"/>
          </a:xfrm>
        </p:spPr>
      </p:pic>
      <p:sp>
        <p:nvSpPr>
          <p:cNvPr id="11" name="Прямоугольник 10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Дождь поиграл со мною в прятки,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Смочил расплавленный асфальт,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Раскрыл объятья без оглядки,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Пропел струною, словно альт.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Юра\Рабочий стол\1072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715304" cy="54329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407194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Снег упал на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голову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Дремлющему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городу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Покрывалом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стелется в ночь под Новый год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Город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спит,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замотанный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Бытом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и работою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Небо </a:t>
            </a:r>
            <a:r>
              <a:rPr lang="ru-RU" dirty="0" smtClean="0">
                <a:solidFill>
                  <a:srgbClr val="002060"/>
                </a:solidFill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все затянуто, и метель метет.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4368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785794"/>
            <a:ext cx="7786742" cy="5643602"/>
          </a:xfrm>
        </p:spPr>
      </p:pic>
      <p:sp>
        <p:nvSpPr>
          <p:cNvPr id="5" name="TextBox 4"/>
          <p:cNvSpPr txBox="1"/>
          <p:nvPr/>
        </p:nvSpPr>
        <p:spPr>
          <a:xfrm>
            <a:off x="2000232" y="178592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Снег над городом мягче, чем бабушкин свитер…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Все дворы белы.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Рой снежинок окутал задумчивый Питер,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Словно ангелы.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5720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Формирование интереса учащихся в усвоении учебного материала на уроках географии через различные формы игровой деятельности.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Развитие творческих и коммуникативных способностей учащихся.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Толерантное отношение к окружающим.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Формирование навыков использования дополнительных источников добывания знаний.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Игровые технологии </a:t>
            </a:r>
          </a:p>
          <a:p>
            <a:pPr algn="ctr">
              <a:buNone/>
            </a:pPr>
            <a:r>
              <a:rPr lang="ru-RU" sz="7200" dirty="0" smtClean="0"/>
              <a:t>+</a:t>
            </a:r>
          </a:p>
          <a:p>
            <a:pPr algn="ctr">
              <a:buNone/>
            </a:pPr>
            <a:r>
              <a:rPr lang="ru-RU" sz="7200" dirty="0" smtClean="0"/>
              <a:t>проектная деятельность</a:t>
            </a:r>
            <a:endParaRPr lang="ru-RU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/>
          <a:lstStyle/>
          <a:p>
            <a:r>
              <a:rPr lang="ru-RU" dirty="0" smtClean="0"/>
              <a:t>Основные требования к 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7863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Необходимо наличие социально значимой задачи (</a:t>
            </a:r>
            <a:r>
              <a:rPr lang="ru-RU" u="sng" dirty="0" smtClean="0"/>
              <a:t>проблемы</a:t>
            </a:r>
            <a:r>
              <a:rPr lang="ru-RU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Выполнение проекта начинается с </a:t>
            </a:r>
            <a:r>
              <a:rPr lang="ru-RU" u="sng" dirty="0" smtClean="0"/>
              <a:t>планирования</a:t>
            </a:r>
            <a:r>
              <a:rPr lang="ru-RU" dirty="0" smtClean="0"/>
              <a:t> действий по разрешению проблемы.</a:t>
            </a:r>
          </a:p>
          <a:p>
            <a:pPr>
              <a:lnSpc>
                <a:spcPct val="80000"/>
              </a:lnSpc>
            </a:pPr>
            <a:r>
              <a:rPr lang="ru-RU" u="sng" dirty="0" smtClean="0"/>
              <a:t>Поиск</a:t>
            </a:r>
            <a:r>
              <a:rPr lang="ru-RU" dirty="0" smtClean="0"/>
              <a:t> информации.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Результатом работы над проектом является </a:t>
            </a:r>
            <a:r>
              <a:rPr lang="ru-RU" u="sng" dirty="0" smtClean="0"/>
              <a:t>продукт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Урок-практикум  «География мировых природных ресурсов»</a:t>
            </a:r>
          </a:p>
          <a:p>
            <a:r>
              <a:rPr lang="ru-RU" smtClean="0"/>
              <a:t>Урок-семинар “Региональная характеристика мира”</a:t>
            </a:r>
          </a:p>
          <a:p>
            <a:r>
              <a:rPr lang="ru-RU" smtClean="0"/>
              <a:t>Урок-аукцион “Международное географическое разделение труда”</a:t>
            </a:r>
          </a:p>
          <a:p>
            <a:r>
              <a:rPr lang="ru-RU" smtClean="0"/>
              <a:t>Урок-путешествие  «Путешествие по Индии»</a:t>
            </a:r>
          </a:p>
          <a:p>
            <a:r>
              <a:rPr lang="ru-RU" smtClean="0"/>
              <a:t>Урок-панорама“Государства – карлики”</a:t>
            </a:r>
          </a:p>
          <a:p>
            <a:r>
              <a:rPr lang="ru-RU" smtClean="0"/>
              <a:t>Пресс-конференция “Славное море – священный Байкал”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/>
              <a:t>игровые </a:t>
            </a:r>
          </a:p>
          <a:p>
            <a:pPr algn="ctr">
              <a:buNone/>
            </a:pPr>
            <a:r>
              <a:rPr lang="ru-RU" sz="6600" b="1" dirty="0" smtClean="0"/>
              <a:t>+</a:t>
            </a:r>
          </a:p>
          <a:p>
            <a:pPr algn="ctr">
              <a:buNone/>
            </a:pPr>
            <a:r>
              <a:rPr lang="ru-RU" sz="6600" b="1" dirty="0" smtClean="0"/>
              <a:t>исследовательские </a:t>
            </a:r>
          </a:p>
          <a:p>
            <a:pPr algn="ctr">
              <a:buNone/>
            </a:pPr>
            <a:r>
              <a:rPr lang="ru-RU" sz="6600" b="1" dirty="0" smtClean="0"/>
              <a:t>технологии</a:t>
            </a:r>
            <a:endParaRPr lang="ru-RU" sz="6600" b="1" dirty="0"/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  Исследовательская деятельность школьников – это совокупность действий поискового характера, ведущих к открытию неизвестных фактов, теоретических знаний и способов деятельности.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rmAutofit/>
          </a:bodyPr>
          <a:lstStyle/>
          <a:p>
            <a:r>
              <a:rPr lang="ru-RU" dirty="0" smtClean="0"/>
              <a:t>Игра в 8 </a:t>
            </a:r>
            <a:r>
              <a:rPr lang="ru-RU" dirty="0" err="1" smtClean="0"/>
              <a:t>кл</a:t>
            </a:r>
            <a:r>
              <a:rPr lang="ru-RU" dirty="0" smtClean="0"/>
              <a:t>. «Перепись населения»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9292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Соотношение в 8-х </a:t>
            </a:r>
            <a:r>
              <a:rPr lang="ru-RU" dirty="0" err="1" smtClean="0"/>
              <a:t>кл</a:t>
            </a:r>
            <a:r>
              <a:rPr lang="ru-RU" dirty="0" smtClean="0"/>
              <a:t>. девочек и мальчиков.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Национальный состав 8 классов.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Сравнение показателей с показателями России, РК.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Откуда приехали учащиеся 8 классов, причины миграции.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/>
          <a:lstStyle/>
          <a:p>
            <a:pPr algn="ctr"/>
            <a:r>
              <a:rPr lang="ru-RU" dirty="0" smtClean="0"/>
              <a:t>География в моей жизни.</a:t>
            </a:r>
            <a:endParaRPr lang="ru-RU" dirty="0"/>
          </a:p>
        </p:txBody>
      </p:sp>
      <p:pic>
        <p:nvPicPr>
          <p:cNvPr id="6" name="Содержимое 5" descr="CCF23092009_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001056" cy="5143535"/>
          </a:xfrm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Игровые технологии</a:t>
            </a:r>
          </a:p>
          <a:p>
            <a:pPr algn="ctr">
              <a:buNone/>
            </a:pPr>
            <a:r>
              <a:rPr lang="ru-RU" sz="6000" b="1" dirty="0" smtClean="0"/>
              <a:t>+</a:t>
            </a:r>
          </a:p>
          <a:p>
            <a:pPr algn="ctr">
              <a:buNone/>
            </a:pPr>
            <a:r>
              <a:rPr lang="ru-RU" sz="6000" b="1" dirty="0" smtClean="0"/>
              <a:t>проблемное обучение</a:t>
            </a:r>
            <a:endParaRPr lang="ru-RU" sz="6000" b="1" dirty="0"/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57216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какой параллели больше всего учеников, в какой меньше? Почему?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в помещениях батареи расположены внизу, а форточки наверху?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белые медведи не едят пингвинов?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 чего состоят облака?- А что тяжелее: воздух или </a:t>
            </a:r>
            <a:r>
              <a:rPr lang="ru-RU" dirty="0" err="1" smtClean="0"/>
              <a:t>вода?А</a:t>
            </a:r>
            <a:r>
              <a:rPr lang="ru-RU" dirty="0" smtClean="0"/>
              <a:t> почему же облака плавают по воздуху и не падают?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Откуда в тундре такое обилие воды, если сумма годового количества осадков мене 300 мм в год, меньше чем в пустынях </a:t>
            </a:r>
            <a:r>
              <a:rPr lang="ru-RU" dirty="0" err="1" smtClean="0"/>
              <a:t>Прикаспия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579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i="1" u="sng" dirty="0" smtClean="0"/>
              <a:t>Игровые технологии активизируют</a:t>
            </a:r>
            <a:r>
              <a:rPr lang="ru-RU" sz="4000" b="1" u="sng" dirty="0" smtClean="0"/>
              <a:t> </a:t>
            </a:r>
            <a:r>
              <a:rPr lang="ru-RU" sz="4000" b="1" i="1" u="sng" dirty="0" smtClean="0"/>
              <a:t>процесс обучения</a:t>
            </a:r>
            <a:r>
              <a:rPr lang="ru-RU" sz="4000" b="1" u="sng" dirty="0" smtClean="0"/>
              <a:t>, </a:t>
            </a:r>
            <a:r>
              <a:rPr lang="ru-RU" sz="4000" b="1" i="1" u="sng" dirty="0" smtClean="0"/>
              <a:t>развивают творческие, коммуникативные способности учащихся</a:t>
            </a:r>
            <a:r>
              <a:rPr lang="ru-RU" sz="4000" b="1" u="sng" dirty="0" smtClean="0"/>
              <a:t>: </a:t>
            </a:r>
          </a:p>
          <a:p>
            <a:r>
              <a:rPr lang="ru-RU" dirty="0" smtClean="0"/>
              <a:t>умение мыслить, рассуждать и отстаивать свою точку зрения; </a:t>
            </a:r>
          </a:p>
          <a:p>
            <a:r>
              <a:rPr lang="ru-RU" dirty="0" smtClean="0"/>
              <a:t>организуют групповую деятельность, коллективный поиск решений,</a:t>
            </a:r>
          </a:p>
          <a:p>
            <a:r>
              <a:rPr lang="ru-RU" dirty="0" smtClean="0"/>
              <a:t> учит пользоваться информацией периодической печати, радио, телевидения, </a:t>
            </a:r>
          </a:p>
          <a:p>
            <a:r>
              <a:rPr lang="ru-RU" dirty="0" smtClean="0"/>
              <a:t>развивают и совершенствуют </a:t>
            </a:r>
            <a:r>
              <a:rPr lang="ru-RU" dirty="0" err="1" smtClean="0"/>
              <a:t>компетентностные</a:t>
            </a:r>
            <a:r>
              <a:rPr lang="ru-RU" dirty="0" smtClean="0"/>
              <a:t> навыки и умения, </a:t>
            </a:r>
          </a:p>
          <a:p>
            <a:r>
              <a:rPr lang="ru-RU" dirty="0" smtClean="0"/>
              <a:t>учат применять полученные знания в новых условиях, учатся использовать полученные знания и умения в новых ситуациях, </a:t>
            </a:r>
          </a:p>
          <a:p>
            <a:r>
              <a:rPr lang="ru-RU" dirty="0" smtClean="0"/>
              <a:t>способствуют наиболее успешному внедрению в практику педагогики сотрудничества</a:t>
            </a:r>
            <a:r>
              <a:rPr lang="ru-RU" b="1" i="1" dirty="0" smtClean="0"/>
              <a:t> </a:t>
            </a:r>
          </a:p>
          <a:p>
            <a:pPr algn="ctr">
              <a:buNone/>
            </a:pPr>
            <a:r>
              <a:rPr lang="ru-RU" sz="4000" b="1" i="1" u="sng" dirty="0" smtClean="0"/>
              <a:t>и являются универсальной методикой для большинства учебных дисциплин</a:t>
            </a:r>
            <a:r>
              <a:rPr lang="ru-RU" b="1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Сложившийся у основной массы детей стереотип восприятия нередко заставляет их отрицательно относиться к игровой деятельности на уроке. С одной стороны, им кажется, что деятельность, предлагаемая в стенах школы, учителем, в урочное время не может быть эмоционально привлекательной. С другой стороны, учащиеся могут придерживаться той точки зрения, что игра на уроке «несолидна», не соответствует их возрастному статусу, не способствует более успешному усвоению материала.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      Необходимо, следовательно, «реабилитировать» игру в глазах подростка, как обычную и удобную форму обучения.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4" name="Picture 4" descr="IMG_1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554162"/>
            <a:ext cx="7215238" cy="4875233"/>
          </a:xfrm>
          <a:noFill/>
          <a:ln/>
        </p:spPr>
      </p:pic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215238" cy="5786477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5" y="2967335"/>
            <a:ext cx="67151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Интернет - ресурсы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Формирование мотивации учащихся через игры развивающего обучения в овладении учебным материалом: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Стремление к результату.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Стремление к самой деятельности, независимо от результата.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Стремление использовать данную деятельность для получения побочного результата.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Стремление получить общественную оценку своей деятельности (поднять свой авторитет).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Целевые ориентации педагогических игр: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Дидактические</a:t>
            </a:r>
            <a:r>
              <a:rPr lang="ru-RU" sz="32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i="1" dirty="0" smtClean="0"/>
              <a:t>расширение кругозора, познавательная деятельность;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применение ЗУН в практической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формирование определенных умений и навыков, необходимых в практической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развитие </a:t>
            </a:r>
            <a:r>
              <a:rPr lang="ru-RU" sz="3200" i="1" dirty="0" err="1" smtClean="0"/>
              <a:t>общеучебных</a:t>
            </a:r>
            <a:r>
              <a:rPr lang="ru-RU" sz="3200" i="1" dirty="0" smtClean="0"/>
              <a:t> умений и навыков.</a:t>
            </a:r>
          </a:p>
          <a:p>
            <a:pPr>
              <a:buFont typeface="Wingdings" pitchFamily="2" charset="2"/>
              <a:buChar char="ü"/>
            </a:pP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sz="3200" b="1" u="sng" dirty="0" smtClean="0"/>
              <a:t>Воспитывающие: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воспитание самостоятельности;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формирование определенных подходов, позиций, нравственных, эстетических и мировоззренческих установок;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воспитание сотрудничества, коллективизма, общительности, </a:t>
            </a:r>
            <a:r>
              <a:rPr lang="ru-RU" sz="3200" i="1" dirty="0" err="1" smtClean="0"/>
              <a:t>коммуникативности</a:t>
            </a:r>
            <a:r>
              <a:rPr lang="ru-RU" sz="3200" i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sz="3200" b="1" u="sng" dirty="0" smtClean="0"/>
              <a:t>Развивающие: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развитие внимания, памяти, речи, мышления;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умение сравнивать, сопоставлять, находить аналоги;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развитие воображения, фантазии, творческих способностей;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умение находить оптимальные решения;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/>
              <a:t>развитие мотивации учебной деятельности.</a:t>
            </a:r>
            <a:endParaRPr lang="ru-RU" sz="28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sz="3200" b="1" u="sng" dirty="0" smtClean="0"/>
              <a:t>Социализирующие: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приобщение к нормам и ценностям общества;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адаптации к условиям среды;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стрессовый контроль, </a:t>
            </a:r>
            <a:r>
              <a:rPr lang="ru-RU" sz="3200" i="1" dirty="0" err="1" smtClean="0"/>
              <a:t>саморегуляция</a:t>
            </a:r>
            <a:r>
              <a:rPr lang="ru-RU" sz="3200" i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i="1" dirty="0" smtClean="0"/>
              <a:t>обучение общению.</a:t>
            </a:r>
            <a:endParaRPr lang="ru-RU" sz="32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629</TotalTime>
  <Words>1010</Words>
  <Application>Microsoft Office PowerPoint</Application>
  <PresentationFormat>Экран (4:3)</PresentationFormat>
  <Paragraphs>166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Тема проекта:</vt:lpstr>
      <vt:lpstr>Цель проекта:</vt:lpstr>
      <vt:lpstr>Задачи проекта:</vt:lpstr>
      <vt:lpstr>Актуальность проекта: </vt:lpstr>
      <vt:lpstr>Формирование мотивации учащихся через игры развивающего обучения в овладении учебным материалом:</vt:lpstr>
      <vt:lpstr>Целевые ориентации педагогических игр:</vt:lpstr>
      <vt:lpstr>Слайд 7</vt:lpstr>
      <vt:lpstr>Слайд 8</vt:lpstr>
      <vt:lpstr>Слайд 9</vt:lpstr>
      <vt:lpstr>План реализации</vt:lpstr>
      <vt:lpstr>Тема урока</vt:lpstr>
      <vt:lpstr>Определите по координатам города и прочитайте полученное слово</vt:lpstr>
      <vt:lpstr>Игра  как форма обобщающего контроля</vt:lpstr>
      <vt:lpstr>Ролевые игры в учебном процессе:</vt:lpstr>
      <vt:lpstr>Слайд 15</vt:lpstr>
      <vt:lpstr>1. Ролевая игра «Туристическое агенство»</vt:lpstr>
      <vt:lpstr>Игра – путешествие «Природные зоны россии»</vt:lpstr>
      <vt:lpstr>2. Игры – обобщающего повторения</vt:lpstr>
      <vt:lpstr>Какое из этих животных лишнее?</vt:lpstr>
      <vt:lpstr>Слайд 20</vt:lpstr>
      <vt:lpstr>Что объединяет этих животных?</vt:lpstr>
      <vt:lpstr>Слайд 22</vt:lpstr>
      <vt:lpstr>Под  голубыми небесами Великолепными коврами, Блестя на солнце, снег лежит...”. А.С. Пушкин</vt:lpstr>
      <vt:lpstr>Мороз и солнце -  День чудесный</vt:lpstr>
      <vt:lpstr>  “Внезапно небо прорвалось С холодным пламенем и громом, И ветер начал вкривь и вкось Качать сады над нашим домом…”. Н.М. Рубцов  </vt:lpstr>
      <vt:lpstr>“Полдневный час. Жара гнетет дыханье; Глядишь, прищурясь – блеск глаза слезит, И над землею воздух в колебаньи, Мигает быстро,  будто-бы кипит…”. К.К. Случевский </vt:lpstr>
      <vt:lpstr>Слайд 27</vt:lpstr>
      <vt:lpstr>Слайд 28</vt:lpstr>
      <vt:lpstr>Слайд 29</vt:lpstr>
      <vt:lpstr>Слайд 30</vt:lpstr>
      <vt:lpstr>Основные требования к проекту</vt:lpstr>
      <vt:lpstr>Слайд 32</vt:lpstr>
      <vt:lpstr>Слайд 33</vt:lpstr>
      <vt:lpstr>Слайд 34</vt:lpstr>
      <vt:lpstr>Игра в 8 кл. «Перепись населения»</vt:lpstr>
      <vt:lpstr>География в моей жизни.</vt:lpstr>
      <vt:lpstr>Слайд 37</vt:lpstr>
      <vt:lpstr>Слайд 38</vt:lpstr>
      <vt:lpstr>Слайд 39</vt:lpstr>
      <vt:lpstr>Литература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Yura</cp:lastModifiedBy>
  <cp:revision>68</cp:revision>
  <dcterms:created xsi:type="dcterms:W3CDTF">2009-09-15T12:14:02Z</dcterms:created>
  <dcterms:modified xsi:type="dcterms:W3CDTF">2009-09-23T15:03:51Z</dcterms:modified>
</cp:coreProperties>
</file>