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3" r:id="rId3"/>
    <p:sldId id="275" r:id="rId4"/>
    <p:sldId id="263" r:id="rId5"/>
    <p:sldId id="257" r:id="rId6"/>
    <p:sldId id="259" r:id="rId7"/>
    <p:sldId id="266" r:id="rId8"/>
    <p:sldId id="267" r:id="rId9"/>
    <p:sldId id="268" r:id="rId10"/>
    <p:sldId id="269" r:id="rId11"/>
    <p:sldId id="276" r:id="rId12"/>
    <p:sldId id="270" r:id="rId13"/>
    <p:sldId id="271" r:id="rId14"/>
    <p:sldId id="262" r:id="rId15"/>
    <p:sldId id="25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99"/>
    <a:srgbClr val="FFFF00"/>
    <a:srgbClr val="0000FF"/>
    <a:srgbClr val="CC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0" autoAdjust="0"/>
    <p:restoredTop sz="94660"/>
  </p:normalViewPr>
  <p:slideViewPr>
    <p:cSldViewPr>
      <p:cViewPr varScale="1">
        <p:scale>
          <a:sx n="69" d="100"/>
          <a:sy n="69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DFB3CB-D6E0-41E3-9B15-01E19586F814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C3C843-CFBF-4FCE-A370-E0C8743B1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B5DF9-70BC-4939-957E-8CBC2863E87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DDB62-A2FF-49EA-A4A9-CF80594C8CA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0B5AC-87E9-4726-8B44-3E53CD455F3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29719-D81F-4182-BB50-D5F239C0A027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51871-8F6F-4F9F-9EF6-DF95DB8FA15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F86B01-D585-4CD6-BC32-7B71551C8D01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19E1F8-BDFA-4767-B942-EEBF858630B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565349-6A6F-4FC5-A85A-2C32EF65A2E9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CE096-7B9B-488E-8155-657FE9D7ED8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7DEBC1-FDB7-4231-8FAD-9B281301AD1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56DC1-FACE-4C8C-9081-2F3F275BB62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8BA4B-A2BA-41F7-B2C7-B42DCD5E9E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9C5A00-1FB0-4C3F-82CE-7494C266A68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FB5CF-B776-4932-9FB6-7A175B0F15F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E51D2-060D-495F-81CA-4E4894664AA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AD41B-9A5E-4D3D-84F1-4C350D5D95D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ABAA-71C3-465C-99CD-22C1D04A8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A245-9A62-4B9F-8F19-E870DE6DB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DED6-8161-4022-8A09-5C8D2440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46FEE-5A82-4F9F-8F4D-4E045423E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F5B7-199B-4954-8A48-725C51185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338-9B19-4FB7-8EC6-418D4D3D2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FC97-B490-4ACD-A2A8-2E9CB74B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15A1-C5F2-45C3-8CA7-4E6352523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D25F-BF27-491E-917A-C3648F0BF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96056-4BA5-4CAF-B5CA-D3FBF51BA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BB84-7269-4E61-BC62-8ECE77E07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F78D7-777F-46C7-9F74-6342ED4C3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8F20-A8AE-4DDF-9F72-E4BBC80D0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7C82-4761-4204-BD2A-2D2C66769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44F8-6E04-4E09-ACE0-9085A8F95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621C13-DE62-4E59-95D8-23ABC0043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063" y="13573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 М Ы -</a:t>
            </a:r>
            <a:b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 З </a:t>
            </a:r>
            <a:b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К Р А С Н О Й   </a:t>
            </a:r>
            <a:b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 Н И Г И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Насекомые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4038600" cy="2232025"/>
          </a:xfrm>
        </p:spPr>
        <p:txBody>
          <a:bodyPr/>
          <a:lstStyle/>
          <a:p>
            <a:pPr eaLnBrk="1" hangingPunct="1"/>
            <a:r>
              <a:rPr lang="ru-RU" sz="2200" b="1" i="1" smtClean="0"/>
              <a:t>В природе не существует полезных и вредных  насекомых, там все служит друг другу и взаимно приспособлено.</a:t>
            </a:r>
          </a:p>
          <a:p>
            <a:pPr eaLnBrk="1" hangingPunct="1">
              <a:buFontTx/>
              <a:buNone/>
            </a:pPr>
            <a:r>
              <a:rPr lang="ru-RU" sz="2200" b="1" i="1" smtClean="0"/>
              <a:t>             Г. Морозов, ученый - лесовод.</a:t>
            </a:r>
            <a:endParaRPr lang="ru-RU" sz="2200" b="1" smtClean="0"/>
          </a:p>
          <a:p>
            <a:pPr eaLnBrk="1" hangingPunct="1"/>
            <a:endParaRPr lang="ru-RU" sz="2200" b="1" smtClean="0"/>
          </a:p>
        </p:txBody>
      </p:sp>
      <p:pic>
        <p:nvPicPr>
          <p:cNvPr id="4101" name="Picture 5" descr="ЖУЖЕЛИЦА ВЕНГЕРСКАЯ (Carabus hungaricu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76700"/>
            <a:ext cx="2663825" cy="20177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2" name="Picture 6" descr="7-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651500" y="3789363"/>
            <a:ext cx="2692400" cy="2185987"/>
          </a:xfrm>
          <a:noFill/>
          <a:ln w="57150">
            <a:solidFill>
              <a:srgbClr val="FF0000"/>
            </a:solidFill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227763" y="3213100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Махаон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580063" y="6021388"/>
            <a:ext cx="275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Шмель изменчивый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71550" y="6237288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Жужелица венгерская</a:t>
            </a:r>
          </a:p>
        </p:txBody>
      </p:sp>
      <p:graphicFrame>
        <p:nvGraphicFramePr>
          <p:cNvPr id="409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1125538"/>
          <a:ext cx="2857500" cy="1971675"/>
        </p:xfrm>
        <a:graphic>
          <a:graphicData uri="http://schemas.openxmlformats.org/presentationml/2006/ole">
            <p:oleObj spid="_x0000_s4098" r:id="rId6" imgW="2857899" imgH="197195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Изображение 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3313112" cy="23764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5" name="Picture 6" descr="Изображение 0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68413"/>
            <a:ext cx="3240087" cy="23764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6" name="Picture 7" descr="Изображение 0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005263"/>
            <a:ext cx="3240088" cy="23764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87450" y="3213100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Жук - носорог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867400" y="3860800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Пчела - плотник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716463" y="5661025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Дыбка степная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Млекопитающие</a:t>
            </a:r>
            <a:br>
              <a:rPr lang="ru-RU" sz="4000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Барсук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 Барсук  безобидное и очень полезное животное. К сожалению, в наших лесах  барсуков  теперь почти не стало. Редко где в глухом лесу сохранились населённые барсучьи норы.  Барсук  умный лесной зверь. Он никому не причиняет вреда.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Если вам придётся найти в лесу живые барсучьи норы - не трогайте их, не разоряйте и не убивайте полезных и добродушных зверей.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84888" y="52292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>
              <a:solidFill>
                <a:schemeClr val="tx2"/>
              </a:solidFill>
            </a:endParaRP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927600" y="1773238"/>
          <a:ext cx="3762375" cy="3887787"/>
        </p:xfrm>
        <a:graphic>
          <a:graphicData uri="http://schemas.openxmlformats.org/presentationml/2006/ole">
            <p:oleObj spid="_x0000_s5122" r:id="rId4" imgW="2857899" imgH="2952381" progId="">
              <p:embed/>
            </p:oleObj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Гигантская вечерница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/>
            <a:r>
              <a:rPr lang="ru-RU" sz="2600" b="1" smtClean="0"/>
              <a:t>Длина тела 84-104 мм. Обитатель лесной зоны. </a:t>
            </a:r>
            <a:br>
              <a:rPr lang="ru-RU" sz="2600" b="1" smtClean="0"/>
            </a:br>
            <a:r>
              <a:rPr lang="ru-RU" sz="2600" b="1" smtClean="0"/>
              <a:t>Сведения по биологии гигантской вечерницы крайне скудны, так как образ ее жизни почти полностью недоступен для целенаправленного исследования</a:t>
            </a:r>
            <a:r>
              <a:rPr lang="ru-RU" sz="2800" smtClean="0"/>
              <a:t>.</a:t>
            </a:r>
          </a:p>
        </p:txBody>
      </p:sp>
      <p:pic>
        <p:nvPicPr>
          <p:cNvPr id="14340" name="Picture 4" descr="1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060575"/>
            <a:ext cx="3263900" cy="3335338"/>
          </a:xfr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844675"/>
            <a:ext cx="4038600" cy="5605463"/>
          </a:xfrm>
        </p:spPr>
        <p:txBody>
          <a:bodyPr/>
          <a:lstStyle/>
          <a:p>
            <a:pPr eaLnBrk="1" hangingPunct="1"/>
            <a:r>
              <a:rPr lang="ru-RU" sz="2800" b="1" smtClean="0"/>
              <a:t>У выдры очень красивый, теплый и прочный мех, который очень ценится. Это  явилось основной причиной ее быстрого истребления.</a:t>
            </a:r>
          </a:p>
        </p:txBody>
      </p:sp>
      <p:pic>
        <p:nvPicPr>
          <p:cNvPr id="15364" name="Picture 4" descr="выд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2205038"/>
            <a:ext cx="3048000" cy="3048000"/>
          </a:xfr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76825" y="2565400"/>
            <a:ext cx="3598863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Дятел средний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>
                <a:latin typeface="Arial Black" pitchFamily="34" charset="0"/>
              </a:rPr>
              <a:t>Места обитания – лиственные леса реки Хопра в Аркадакском и Турковском районах</a:t>
            </a:r>
          </a:p>
        </p:txBody>
      </p:sp>
      <p:pic>
        <p:nvPicPr>
          <p:cNvPr id="16387" name="Picture 5" descr="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33375"/>
            <a:ext cx="3749675" cy="5851525"/>
          </a:xfr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kuywjrc[1]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620713"/>
            <a:ext cx="8280400" cy="5759450"/>
          </a:xfrm>
          <a:noFill/>
          <a:ln w="76200">
            <a:solidFill>
              <a:srgbClr val="FF0000"/>
            </a:solidFill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08038" y="5824538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3" y="3789363"/>
            <a:ext cx="7993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Чтоб могли леса цвести,</a:t>
            </a:r>
          </a:p>
          <a:p>
            <a:pPr>
              <a:defRPr/>
            </a:pPr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И сады, и реки,</a:t>
            </a:r>
          </a:p>
          <a:p>
            <a:pPr>
              <a:defRPr/>
            </a:pPr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Всё живое береги</a:t>
            </a:r>
          </a:p>
          <a:p>
            <a:pPr>
              <a:defRPr/>
            </a:pPr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     Ты на этом свете!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smtClean="0"/>
          </a:p>
        </p:txBody>
      </p:sp>
      <p:pic>
        <p:nvPicPr>
          <p:cNvPr id="8195" name="Picture 3" descr="eva0c3rh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476250"/>
            <a:ext cx="1881187" cy="1441450"/>
          </a:xfrm>
          <a:noFill/>
        </p:spPr>
      </p:pic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685165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Красная книга растений и животных Саратовской области создана в 1996 году и была в числе первых региональных Красных книг.</a:t>
            </a:r>
          </a:p>
          <a:p>
            <a:pPr eaLnBrk="1" hangingPunct="1">
              <a:defRPr/>
            </a:pP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Природа Лысогорского района богата растительным и животным миром, в котором встречаются  охраняемые виды.</a:t>
            </a:r>
          </a:p>
        </p:txBody>
      </p:sp>
      <p:sp>
        <p:nvSpPr>
          <p:cNvPr id="8197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Лысогорская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290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311275" y="2297113"/>
            <a:ext cx="2684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 rot="10800000">
            <a:off x="611188" y="213360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50825" y="4140200"/>
            <a:ext cx="3959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Район расположен в степной зоне в пределах Приволжской возвышенности в бассейне р.Медведицы, притока Дона. Богатством района являются высокопродуктивные черноземные почвы. </a:t>
            </a:r>
          </a:p>
        </p:txBody>
      </p:sp>
      <p:sp>
        <p:nvSpPr>
          <p:cNvPr id="1032" name="AutoShape 9"/>
          <p:cNvSpPr>
            <a:spLocks noChangeArrowheads="1"/>
          </p:cNvSpPr>
          <p:nvPr/>
        </p:nvSpPr>
        <p:spPr bwMode="auto">
          <a:xfrm>
            <a:off x="2700338" y="3068638"/>
            <a:ext cx="214312" cy="215900"/>
          </a:xfrm>
          <a:custGeom>
            <a:avLst/>
            <a:gdLst>
              <a:gd name="T0" fmla="*/ 10548775 w 21600"/>
              <a:gd name="T1" fmla="*/ 0 h 21600"/>
              <a:gd name="T2" fmla="*/ 3089437 w 21600"/>
              <a:gd name="T3" fmla="*/ 3158577 h 21600"/>
              <a:gd name="T4" fmla="*/ 0 w 21600"/>
              <a:gd name="T5" fmla="*/ 10785006 h 21600"/>
              <a:gd name="T6" fmla="*/ 3089437 w 21600"/>
              <a:gd name="T7" fmla="*/ 18411441 h 21600"/>
              <a:gd name="T8" fmla="*/ 10548775 w 21600"/>
              <a:gd name="T9" fmla="*/ 21570011 h 21600"/>
              <a:gd name="T10" fmla="*/ 18008100 w 21600"/>
              <a:gd name="T11" fmla="*/ 18411441 h 21600"/>
              <a:gd name="T12" fmla="*/ 21097550 w 21600"/>
              <a:gd name="T13" fmla="*/ 10785006 h 21600"/>
              <a:gd name="T14" fmla="*/ 18008100 w 21600"/>
              <a:gd name="T15" fmla="*/ 31585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187450" y="938213"/>
          <a:ext cx="7129463" cy="4210050"/>
        </p:xfrm>
        <a:graphic>
          <a:graphicData uri="http://schemas.openxmlformats.org/presentationml/2006/ole">
            <p:oleObj spid="_x0000_s1026" r:id="rId4" imgW="4048690" imgH="2390476" progId="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71294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РАСТЕНИЯ </a:t>
            </a:r>
          </a:p>
          <a:p>
            <a:pPr>
              <a:spcBef>
                <a:spcPct val="50000"/>
              </a:spcBef>
              <a:defRPr/>
            </a:pPr>
            <a:r>
              <a:rPr lang="ru-RU" sz="48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Пион тонколистный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00563" y="2349500"/>
            <a:ext cx="431958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-</a:t>
            </a:r>
            <a:r>
              <a:rPr lang="ru-RU" sz="3200" b="1" i="1"/>
              <a:t>Местообитание – степные склоны и кустарники.</a:t>
            </a:r>
          </a:p>
          <a:p>
            <a:pPr>
              <a:spcBef>
                <a:spcPct val="50000"/>
              </a:spcBef>
            </a:pPr>
            <a:r>
              <a:rPr lang="ru-RU" sz="3200" b="1" i="1"/>
              <a:t>В Саратовской области встречается на ограниченных площадях.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359650" y="142240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/>
          </a:p>
        </p:txBody>
      </p:sp>
      <p:pic>
        <p:nvPicPr>
          <p:cNvPr id="9221" name="Picture 6" descr="p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36838"/>
            <a:ext cx="3109913" cy="35877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787900" y="2852738"/>
            <a:ext cx="3816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Кувшинка белая</a:t>
            </a:r>
          </a:p>
          <a:p>
            <a:pPr>
              <a:spcBef>
                <a:spcPct val="50000"/>
              </a:spcBef>
              <a:defRPr/>
            </a:pPr>
            <a:r>
              <a:rPr lang="ru-RU" sz="2000">
                <a:latin typeface="Arial Black" pitchFamily="34" charset="0"/>
              </a:rPr>
              <a:t>Единственный вид кувшинок, встречающийся на территории современной Европы в глубоких водоемах</a:t>
            </a:r>
          </a:p>
        </p:txBody>
      </p:sp>
      <p:pic>
        <p:nvPicPr>
          <p:cNvPr id="10243" name="Picture 5" descr="7">
            <a:hlinkClick r:id="rId3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 l="4837"/>
          <a:stretch>
            <a:fillRect/>
          </a:stretch>
        </p:blipFill>
        <p:spPr>
          <a:xfrm>
            <a:off x="395288" y="1412875"/>
            <a:ext cx="4140200" cy="3671888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28797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РЯБЧИК РУССКИЙ</a:t>
            </a:r>
          </a:p>
          <a:p>
            <a:pPr>
              <a:spcBef>
                <a:spcPct val="50000"/>
              </a:spcBef>
              <a:defRPr/>
            </a:pPr>
            <a:endParaRPr lang="ru-RU" sz="32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>
                <a:latin typeface="Arial Black" pitchFamily="34" charset="0"/>
              </a:rPr>
              <a:t>Травянистое луковичное растение. Цветет в апреле . Широко известна в народной медицине</a:t>
            </a:r>
          </a:p>
        </p:txBody>
      </p:sp>
      <p:pic>
        <p:nvPicPr>
          <p:cNvPr id="11267" name="Picture 5" descr="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5867"/>
          <a:stretch>
            <a:fillRect/>
          </a:stretch>
        </p:blipFill>
        <p:spPr>
          <a:xfrm>
            <a:off x="3779838" y="908050"/>
            <a:ext cx="4752975" cy="4951413"/>
          </a:xfr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Пролеска сибирская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288" y="1676400"/>
            <a:ext cx="84439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1268413"/>
            <a:ext cx="41036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</a:t>
            </a:r>
            <a:r>
              <a:rPr lang="ru-RU" sz="2000" b="1"/>
              <a:t>Этот ранний, издавна любимый русскими людьми,</a:t>
            </a:r>
            <a:r>
              <a:rPr lang="en-US" sz="2000" b="1"/>
              <a:t> </a:t>
            </a:r>
            <a:r>
              <a:rPr lang="ru-RU" sz="2000" b="1"/>
              <a:t>первоцвет иногда ошибочно называют голубым подснежником.</a:t>
            </a:r>
          </a:p>
          <a:p>
            <a:r>
              <a:rPr lang="ru-RU" sz="2000" b="1"/>
              <a:t> Ранней весной, иногда даже из-под снега, одновременно с листьями появляются тонкие цветоносы, несущие 1-4 поникающих, широко открытых звездчатых цветка всех оттенков синего от темно-синего</a:t>
            </a:r>
          </a:p>
          <a:p>
            <a:r>
              <a:rPr lang="ru-RU" sz="2000" b="1"/>
              <a:t> до белого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idx="1"/>
          </p:nvPr>
        </p:nvGraphicFramePr>
        <p:xfrm>
          <a:off x="5148263" y="2060575"/>
          <a:ext cx="3335337" cy="3240088"/>
        </p:xfrm>
        <a:graphic>
          <a:graphicData uri="http://schemas.openxmlformats.org/presentationml/2006/ole">
            <p:oleObj spid="_x0000_s2050" r:id="rId4" imgW="3048426" imgH="228571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Ландыш майский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4824412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b="1" smtClean="0"/>
              <a:t>Многолетнее растение со шнуровидным, ветвистым, ползучим корневищем. Листьев обычно 2, реже 1-3, приземные, широколанцетные или обратнояйцевидные. Цветки поникающие, на длинных изогнутых цветоножках с пленчатыми прицветниками, с сильным приятным ароматом. Околоцветник белый, шаровидный, колокольчатый с шестью отогнутыми зубчиками, белый или светло-розовый. Цветет с середины весны до начала лета. Плод - красная ягода. </a:t>
            </a: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773238"/>
          <a:ext cx="1774825" cy="2735262"/>
        </p:xfrm>
        <a:graphic>
          <a:graphicData uri="http://schemas.openxmlformats.org/presentationml/2006/ole">
            <p:oleObj spid="_x0000_s3074" r:id="rId4" imgW="1276190" imgH="1905266" progId="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46750" y="3860800"/>
          <a:ext cx="1744663" cy="2736850"/>
        </p:xfrm>
        <a:graphic>
          <a:graphicData uri="http://schemas.openxmlformats.org/presentationml/2006/ole">
            <p:oleObj spid="_x0000_s3075" r:id="rId5" imgW="2886478" imgH="452500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Колокольчик персиколистный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Многолетнее растение высотой 30—160 см.. Листья голые, жесткие, обычно блестящие, с редкими мелкими зубчиками.   Цветки крупные, ширина отгиба до 2,5 см, расположены по 2—6 простой кистью или одиночные, венчик  голубой, реже белый. Цветет в июне — июле. Коробочка прямостоячая, вскрывающаяся отверстиями на верхушке. Декоративный вид с сокращающейся численностью. </a:t>
            </a:r>
          </a:p>
        </p:txBody>
      </p:sp>
      <p:pic>
        <p:nvPicPr>
          <p:cNvPr id="12292" name="Picture 11" descr="32530_tS2oHpqDA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1700213"/>
            <a:ext cx="3529012" cy="26289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3" name="Picture 13" descr="Колокольч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149725"/>
            <a:ext cx="2808287" cy="25685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399</Words>
  <Application>Microsoft Office PowerPoint</Application>
  <PresentationFormat>Экран (4:3)</PresentationFormat>
  <Paragraphs>67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« М Ы - И З   К Р А С Н О Й    К Н И Г И »</vt:lpstr>
      <vt:lpstr>Слайд 2</vt:lpstr>
      <vt:lpstr>Земля Лысогорская</vt:lpstr>
      <vt:lpstr>Слайд 4</vt:lpstr>
      <vt:lpstr>Слайд 5</vt:lpstr>
      <vt:lpstr>Слайд 6</vt:lpstr>
      <vt:lpstr>Пролеска сибирская</vt:lpstr>
      <vt:lpstr>Ландыш майский</vt:lpstr>
      <vt:lpstr>Колокольчик персиколистный</vt:lpstr>
      <vt:lpstr>Насекомые</vt:lpstr>
      <vt:lpstr>Слайд 11</vt:lpstr>
      <vt:lpstr>Млекопитающие Барсук </vt:lpstr>
      <vt:lpstr>Гигантская вечерница</vt:lpstr>
      <vt:lpstr>Выдра</vt:lpstr>
      <vt:lpstr>Слайд 15</vt:lpstr>
      <vt:lpstr>Слайд 16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100</cp:revision>
  <dcterms:created xsi:type="dcterms:W3CDTF">2007-01-23T10:09:06Z</dcterms:created>
  <dcterms:modified xsi:type="dcterms:W3CDTF">2013-04-21T15:24:10Z</dcterms:modified>
</cp:coreProperties>
</file>