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1" r:id="rId6"/>
    <p:sldId id="270" r:id="rId7"/>
    <p:sldId id="272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C6B4D-277B-482F-A8BC-4E6B1071E83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44ABA-E555-447A-8274-19F04C8DEE8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Демографический</a:t>
          </a:r>
        </a:p>
        <a:p>
          <a:r>
            <a:rPr lang="ru-RU" b="1" dirty="0" smtClean="0">
              <a:latin typeface="Arial" pitchFamily="34" charset="0"/>
              <a:cs typeface="Arial" pitchFamily="34" charset="0"/>
            </a:rPr>
            <a:t>кризис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27F349F-A9E3-4D39-BF1F-79FFC57ABED5}" type="parTrans" cxnId="{D86BF19C-45AD-4D98-938B-B509A7DCE229}">
      <dgm:prSet/>
      <dgm:spPr/>
      <dgm:t>
        <a:bodyPr/>
        <a:lstStyle/>
        <a:p>
          <a:endParaRPr lang="ru-RU"/>
        </a:p>
      </dgm:t>
    </dgm:pt>
    <dgm:pt modelId="{70118114-AC5D-445E-9C08-312A76A8BCA1}" type="sibTrans" cxnId="{D86BF19C-45AD-4D98-938B-B509A7DCE229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A3711A5-FF6F-452C-AEFA-4E183A1E282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дальнейшее  сокращение  численности  россиян</a:t>
          </a:r>
          <a:endParaRPr lang="ru-RU" dirty="0"/>
        </a:p>
      </dgm:t>
    </dgm:pt>
    <dgm:pt modelId="{3DCC3187-0742-4D19-BA66-E0BE4E00F203}" type="parTrans" cxnId="{6222145F-A22C-43C7-82CE-1902FBB71223}">
      <dgm:prSet/>
      <dgm:spPr/>
      <dgm:t>
        <a:bodyPr/>
        <a:lstStyle/>
        <a:p>
          <a:endParaRPr lang="ru-RU"/>
        </a:p>
      </dgm:t>
    </dgm:pt>
    <dgm:pt modelId="{E3B1953B-BEA3-46AA-8FA3-63698241FC05}" type="sibTrans" cxnId="{6222145F-A22C-43C7-82CE-1902FBB71223}">
      <dgm:prSet/>
      <dgm:spPr/>
      <dgm:t>
        <a:bodyPr/>
        <a:lstStyle/>
        <a:p>
          <a:endParaRPr lang="ru-RU"/>
        </a:p>
      </dgm:t>
    </dgm:pt>
    <dgm:pt modelId="{20C01E1A-C113-4CAC-9FC7-6C2ED47AF6B5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уменьшение  доли  населения  в  трудоспособном  возрасте</a:t>
          </a:r>
          <a:endParaRPr lang="ru-RU" dirty="0"/>
        </a:p>
      </dgm:t>
    </dgm:pt>
    <dgm:pt modelId="{D3EB1D27-DC6A-4A2B-B69E-096CE18B6614}" type="parTrans" cxnId="{6BEDED27-972A-4086-8281-285184748187}">
      <dgm:prSet/>
      <dgm:spPr/>
      <dgm:t>
        <a:bodyPr/>
        <a:lstStyle/>
        <a:p>
          <a:endParaRPr lang="ru-RU"/>
        </a:p>
      </dgm:t>
    </dgm:pt>
    <dgm:pt modelId="{2A0C7C7E-A3ED-4D8D-B99B-2736CB7E6261}" type="sibTrans" cxnId="{6BEDED27-972A-4086-8281-285184748187}">
      <dgm:prSet/>
      <dgm:spPr/>
      <dgm:t>
        <a:bodyPr/>
        <a:lstStyle/>
        <a:p>
          <a:endParaRPr lang="ru-RU"/>
        </a:p>
      </dgm:t>
    </dgm:pt>
    <dgm:pt modelId="{A6AE766D-922F-456D-AA01-4E219AE9FF6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процесс  общего  старения  населения</a:t>
          </a:r>
          <a:endParaRPr lang="ru-RU" dirty="0"/>
        </a:p>
      </dgm:t>
    </dgm:pt>
    <dgm:pt modelId="{D6947C78-E76E-4710-925D-606377F6A011}" type="parTrans" cxnId="{8481FBE6-5932-431B-A770-0FDB4DBB00BB}">
      <dgm:prSet/>
      <dgm:spPr/>
      <dgm:t>
        <a:bodyPr/>
        <a:lstStyle/>
        <a:p>
          <a:endParaRPr lang="ru-RU"/>
        </a:p>
      </dgm:t>
    </dgm:pt>
    <dgm:pt modelId="{23892837-5378-4481-9E70-DA3D5D6E1B22}" type="sibTrans" cxnId="{8481FBE6-5932-431B-A770-0FDB4DBB00BB}">
      <dgm:prSet/>
      <dgm:spPr/>
      <dgm:t>
        <a:bodyPr/>
        <a:lstStyle/>
        <a:p>
          <a:endParaRPr lang="ru-RU"/>
        </a:p>
      </dgm:t>
    </dgm:pt>
    <dgm:pt modelId="{4FAE5FB0-9F26-4A93-8AEE-5758B0AB7DB2}" type="pres">
      <dgm:prSet presAssocID="{284C6B4D-277B-482F-A8BC-4E6B1071E8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35038-2051-4AEB-AA59-9248CE20D128}" type="pres">
      <dgm:prSet presAssocID="{284C6B4D-277B-482F-A8BC-4E6B1071E835}" presName="cycle" presStyleCnt="0"/>
      <dgm:spPr/>
    </dgm:pt>
    <dgm:pt modelId="{DA806268-76B5-44F0-ADAD-156C68C0AAF6}" type="pres">
      <dgm:prSet presAssocID="{E7444ABA-E555-447A-8274-19F04C8DEE8B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B1A5F-0A03-4671-90F2-E4A68720A060}" type="pres">
      <dgm:prSet presAssocID="{70118114-AC5D-445E-9C08-312A76A8BCA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4AAD29E-F585-46EC-87C1-81E5AF6DC77A}" type="pres">
      <dgm:prSet presAssocID="{AA3711A5-FF6F-452C-AEFA-4E183A1E2822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0637A-21BA-49FF-AEDB-5236079A72E6}" type="pres">
      <dgm:prSet presAssocID="{20C01E1A-C113-4CAC-9FC7-6C2ED47AF6B5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ECBC6-0D55-4E2A-AAF2-8C92B3A83210}" type="pres">
      <dgm:prSet presAssocID="{A6AE766D-922F-456D-AA01-4E219AE9FF66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22145F-A22C-43C7-82CE-1902FBB71223}" srcId="{284C6B4D-277B-482F-A8BC-4E6B1071E835}" destId="{AA3711A5-FF6F-452C-AEFA-4E183A1E2822}" srcOrd="1" destOrd="0" parTransId="{3DCC3187-0742-4D19-BA66-E0BE4E00F203}" sibTransId="{E3B1953B-BEA3-46AA-8FA3-63698241FC05}"/>
    <dgm:cxn modelId="{ECC28EC7-0747-4E17-8D22-013833516220}" type="presOf" srcId="{70118114-AC5D-445E-9C08-312A76A8BCA1}" destId="{F7AB1A5F-0A03-4671-90F2-E4A68720A060}" srcOrd="0" destOrd="0" presId="urn:microsoft.com/office/officeart/2005/8/layout/cycle3"/>
    <dgm:cxn modelId="{8481FBE6-5932-431B-A770-0FDB4DBB00BB}" srcId="{284C6B4D-277B-482F-A8BC-4E6B1071E835}" destId="{A6AE766D-922F-456D-AA01-4E219AE9FF66}" srcOrd="3" destOrd="0" parTransId="{D6947C78-E76E-4710-925D-606377F6A011}" sibTransId="{23892837-5378-4481-9E70-DA3D5D6E1B22}"/>
    <dgm:cxn modelId="{016C0BED-8A84-4423-AB46-476BA8222796}" type="presOf" srcId="{AA3711A5-FF6F-452C-AEFA-4E183A1E2822}" destId="{64AAD29E-F585-46EC-87C1-81E5AF6DC77A}" srcOrd="0" destOrd="0" presId="urn:microsoft.com/office/officeart/2005/8/layout/cycle3"/>
    <dgm:cxn modelId="{37382F3F-9A33-4531-B9E2-4970085F7929}" type="presOf" srcId="{E7444ABA-E555-447A-8274-19F04C8DEE8B}" destId="{DA806268-76B5-44F0-ADAD-156C68C0AAF6}" srcOrd="0" destOrd="0" presId="urn:microsoft.com/office/officeart/2005/8/layout/cycle3"/>
    <dgm:cxn modelId="{740C63DC-093C-405F-8A9C-5FA1AE73D29A}" type="presOf" srcId="{20C01E1A-C113-4CAC-9FC7-6C2ED47AF6B5}" destId="{EC30637A-21BA-49FF-AEDB-5236079A72E6}" srcOrd="0" destOrd="0" presId="urn:microsoft.com/office/officeart/2005/8/layout/cycle3"/>
    <dgm:cxn modelId="{D86BF19C-45AD-4D98-938B-B509A7DCE229}" srcId="{284C6B4D-277B-482F-A8BC-4E6B1071E835}" destId="{E7444ABA-E555-447A-8274-19F04C8DEE8B}" srcOrd="0" destOrd="0" parTransId="{427F349F-A9E3-4D39-BF1F-79FFC57ABED5}" sibTransId="{70118114-AC5D-445E-9C08-312A76A8BCA1}"/>
    <dgm:cxn modelId="{40E8C27F-FC96-4E27-AC23-F68228A805D1}" type="presOf" srcId="{A6AE766D-922F-456D-AA01-4E219AE9FF66}" destId="{7CDECBC6-0D55-4E2A-AAF2-8C92B3A83210}" srcOrd="0" destOrd="0" presId="urn:microsoft.com/office/officeart/2005/8/layout/cycle3"/>
    <dgm:cxn modelId="{9CFEF8CD-6E4C-45A7-828C-DE1E51F0EF4D}" type="presOf" srcId="{284C6B4D-277B-482F-A8BC-4E6B1071E835}" destId="{4FAE5FB0-9F26-4A93-8AEE-5758B0AB7DB2}" srcOrd="0" destOrd="0" presId="urn:microsoft.com/office/officeart/2005/8/layout/cycle3"/>
    <dgm:cxn modelId="{6BEDED27-972A-4086-8281-285184748187}" srcId="{284C6B4D-277B-482F-A8BC-4E6B1071E835}" destId="{20C01E1A-C113-4CAC-9FC7-6C2ED47AF6B5}" srcOrd="2" destOrd="0" parTransId="{D3EB1D27-DC6A-4A2B-B69E-096CE18B6614}" sibTransId="{2A0C7C7E-A3ED-4D8D-B99B-2736CB7E6261}"/>
    <dgm:cxn modelId="{BE721A90-62C7-461A-9FD0-E0C437709D2F}" type="presParOf" srcId="{4FAE5FB0-9F26-4A93-8AEE-5758B0AB7DB2}" destId="{25E35038-2051-4AEB-AA59-9248CE20D128}" srcOrd="0" destOrd="0" presId="urn:microsoft.com/office/officeart/2005/8/layout/cycle3"/>
    <dgm:cxn modelId="{9C3CB863-E2B5-4102-B339-CCB1DEE29722}" type="presParOf" srcId="{25E35038-2051-4AEB-AA59-9248CE20D128}" destId="{DA806268-76B5-44F0-ADAD-156C68C0AAF6}" srcOrd="0" destOrd="0" presId="urn:microsoft.com/office/officeart/2005/8/layout/cycle3"/>
    <dgm:cxn modelId="{F1B4A12B-FDF3-4976-A0BD-F699088B6417}" type="presParOf" srcId="{25E35038-2051-4AEB-AA59-9248CE20D128}" destId="{F7AB1A5F-0A03-4671-90F2-E4A68720A060}" srcOrd="1" destOrd="0" presId="urn:microsoft.com/office/officeart/2005/8/layout/cycle3"/>
    <dgm:cxn modelId="{F09F8888-80CF-49F8-B64F-06807B43929E}" type="presParOf" srcId="{25E35038-2051-4AEB-AA59-9248CE20D128}" destId="{64AAD29E-F585-46EC-87C1-81E5AF6DC77A}" srcOrd="2" destOrd="0" presId="urn:microsoft.com/office/officeart/2005/8/layout/cycle3"/>
    <dgm:cxn modelId="{F59C027F-784F-4D1F-9C01-FBE6DBEFA646}" type="presParOf" srcId="{25E35038-2051-4AEB-AA59-9248CE20D128}" destId="{EC30637A-21BA-49FF-AEDB-5236079A72E6}" srcOrd="3" destOrd="0" presId="urn:microsoft.com/office/officeart/2005/8/layout/cycle3"/>
    <dgm:cxn modelId="{83F32597-E289-4B28-9410-82EF9F92E1C1}" type="presParOf" srcId="{25E35038-2051-4AEB-AA59-9248CE20D128}" destId="{7CDECBC6-0D55-4E2A-AAF2-8C92B3A83210}" srcOrd="4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iroda.inc.ru/naselenie.ph" TargetMode="External"/><Relationship Id="rId2" Type="http://schemas.openxmlformats.org/officeDocument/2006/relationships/hyperlink" Target="http://ostranah.ru/_lists/population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chool-collection.edu.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57232"/>
            <a:ext cx="914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Численность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населения  РОССИИ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714625"/>
            <a:ext cx="4857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2714625"/>
            <a:ext cx="3000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1071546"/>
            <a:ext cx="327679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План  урока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813" y="2357438"/>
            <a:ext cx="7572375" cy="3108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 населения  России,  ее  динамика.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Демографические  кризисы.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 населения. Плотность 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6984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Ресурсы интернет: </a:t>
            </a:r>
          </a:p>
          <a:p>
            <a:r>
              <a:rPr lang="ru-RU" sz="2800" b="1" u="sng" dirty="0">
                <a:hlinkClick r:id="rId2"/>
              </a:rPr>
              <a:t>http://ostranah.ru</a:t>
            </a:r>
            <a:r>
              <a:rPr lang="ru-RU" sz="2800" b="1" u="sng">
                <a:hlinkClick r:id="rId2"/>
              </a:rPr>
              <a:t>/_</a:t>
            </a:r>
            <a:r>
              <a:rPr lang="ru-RU" sz="2800" b="1" u="sng" smtClean="0">
                <a:hlinkClick r:id="rId2"/>
              </a:rPr>
              <a:t>lists/populationphp</a:t>
            </a:r>
            <a:endParaRPr lang="ru-RU" sz="2800" b="1" u="sng" smtClean="0"/>
          </a:p>
          <a:p>
            <a:r>
              <a:rPr lang="ru-RU" sz="2800" b="1" smtClean="0"/>
              <a:t>( </a:t>
            </a:r>
            <a:r>
              <a:rPr lang="ru-RU" sz="2800" b="1" dirty="0"/>
              <a:t>население мира </a:t>
            </a:r>
            <a:r>
              <a:rPr lang="ru-RU" sz="2800" b="1" dirty="0" smtClean="0"/>
              <a:t>)( </a:t>
            </a:r>
            <a:r>
              <a:rPr lang="ru-RU" sz="2800" b="1" dirty="0"/>
              <a:t>плотность населения)</a:t>
            </a:r>
          </a:p>
          <a:p>
            <a:r>
              <a:rPr lang="ru-RU" sz="2800" b="1" u="sng" dirty="0">
                <a:hlinkClick r:id="rId3"/>
              </a:rPr>
              <a:t>http://</a:t>
            </a:r>
            <a:r>
              <a:rPr lang="ru-RU" sz="2800" b="1" u="sng" dirty="0" smtClean="0">
                <a:hlinkClick r:id="rId3"/>
              </a:rPr>
              <a:t>priroda.inc.ru/naselenie.ph</a:t>
            </a:r>
            <a:endParaRPr lang="ru-RU" sz="2800" b="1" u="sng" dirty="0" smtClean="0"/>
          </a:p>
          <a:p>
            <a:r>
              <a:rPr lang="ru-RU" sz="2800" b="1" dirty="0" smtClean="0"/>
              <a:t>( </a:t>
            </a:r>
            <a:r>
              <a:rPr lang="ru-RU" sz="2800" b="1" dirty="0"/>
              <a:t>Счетчик населения)</a:t>
            </a:r>
          </a:p>
          <a:p>
            <a:r>
              <a:rPr lang="ru-RU" sz="2800" b="1" u="sng" dirty="0">
                <a:hlinkClick r:id="rId4"/>
              </a:rPr>
              <a:t>http://school-collection.edu.ru</a:t>
            </a:r>
            <a:r>
              <a:rPr lang="ru-RU" sz="2800" b="1" u="sng" dirty="0" smtClean="0">
                <a:hlinkClick r:id="rId4"/>
              </a:rPr>
              <a:t>/</a:t>
            </a:r>
            <a:endParaRPr lang="ru-RU" sz="2800" b="1" u="sng" dirty="0" smtClean="0"/>
          </a:p>
          <a:p>
            <a:r>
              <a:rPr lang="ru-RU" sz="2800" b="1" dirty="0" smtClean="0"/>
              <a:t>( </a:t>
            </a:r>
            <a:r>
              <a:rPr lang="ru-RU" sz="2800" b="1" dirty="0"/>
              <a:t>коллекция цифровых ресурсов)</a:t>
            </a:r>
          </a:p>
        </p:txBody>
      </p:sp>
    </p:spTree>
    <p:extLst>
      <p:ext uri="{BB962C8B-B14F-4D97-AF65-F5344CB8AC3E}">
        <p14:creationId xmlns:p14="http://schemas.microsoft.com/office/powerpoint/2010/main" xmlns="" val="15373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500043"/>
          <a:ext cx="8572560" cy="5929357"/>
        </p:xfrm>
        <a:graphic>
          <a:graphicData uri="http://schemas.openxmlformats.org/drawingml/2006/table">
            <a:tbl>
              <a:tblPr/>
              <a:tblGrid>
                <a:gridCol w="2173495"/>
                <a:gridCol w="1753518"/>
                <a:gridCol w="4645547"/>
              </a:tblGrid>
              <a:tr h="349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Формула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понятия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 определение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Демография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-наука, изучающая проблемы народонаселения и его воспроизводство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Демографический кризис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резкое снижение численности населения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ЕП =Р &gt; С.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 (ЕП=Р-С)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Естественный прирост населения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когда рождаемость превышает смертность: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Рождаемость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количество родившихся за год на 1000 жителей.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ЕУ =С &gt; 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Естественная убыль населения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когда смертность превышает рождаемость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Смертность 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-количество умерших за год на 1000 жителей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Воспроизводство населения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Постоянное возобновление и смена поколений людей за счет процессов рождаемости и смертности.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57188" y="928688"/>
            <a:ext cx="8429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>
                <a:cs typeface="Times New Roman" pitchFamily="18" charset="0"/>
              </a:rPr>
              <a:t>Какова  демографическая  ситуация  в  России  сегодня?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214290"/>
            <a:ext cx="599632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Прогноз</a:t>
            </a:r>
            <a:r>
              <a:rPr lang="ru-RU" sz="4000" b="1" spc="50" dirty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</a:t>
            </a: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численности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357158" y="1928802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 rot="10800000" flipV="1">
            <a:off x="500063" y="1428750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>
                <a:cs typeface="Times New Roman" pitchFamily="18" charset="0"/>
              </a:rPr>
              <a:t>Прогноз  изменения  численности  населения  России,  млн. чел.</a:t>
            </a:r>
            <a:endParaRPr lang="ru-RU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313" y="1857375"/>
            <a:ext cx="66103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38" y="32861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57290" y="857232"/>
            <a:ext cx="61436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я узнал…                                                                                        Теперь я могу…</a:t>
            </a:r>
            <a:endParaRPr lang="ru-RU" sz="3600" b="1" i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Меня удивило…                                                                           Было интересно…</a:t>
            </a:r>
            <a:endParaRPr lang="ru-RU" sz="3600" b="1" i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 трудно…                                                                                                      Я понял, что …</a:t>
            </a:r>
            <a:endParaRPr lang="ru-RU" sz="3600" b="1" i="1" dirty="0" smtClean="0"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28794" y="0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Arial" pitchFamily="34" charset="0"/>
              </a:rPr>
              <a:t>Закончите фразу: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задание: </a:t>
            </a:r>
            <a:r>
              <a:rPr lang="ru-RU" dirty="0" smtClean="0"/>
              <a:t>§ 38стр.188  задание №1,2 выполнить письменно в тетради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428736"/>
            <a:ext cx="62991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 за 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217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Домашнее задание: § 38стр.188  задание №1,2 выполнить письменно в тетради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Artem</cp:lastModifiedBy>
  <cp:revision>8</cp:revision>
  <dcterms:modified xsi:type="dcterms:W3CDTF">2013-02-13T15:15:19Z</dcterms:modified>
</cp:coreProperties>
</file>